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408" r:id="rId2"/>
    <p:sldId id="260" r:id="rId3"/>
    <p:sldId id="261" r:id="rId4"/>
    <p:sldId id="269" r:id="rId5"/>
    <p:sldId id="450" r:id="rId6"/>
    <p:sldId id="263" r:id="rId7"/>
    <p:sldId id="267" r:id="rId8"/>
    <p:sldId id="278" r:id="rId9"/>
    <p:sldId id="279" r:id="rId10"/>
    <p:sldId id="407" r:id="rId11"/>
    <p:sldId id="471" r:id="rId12"/>
    <p:sldId id="284" r:id="rId13"/>
    <p:sldId id="412" r:id="rId14"/>
    <p:sldId id="482" r:id="rId15"/>
    <p:sldId id="414" r:id="rId16"/>
    <p:sldId id="470" r:id="rId17"/>
    <p:sldId id="355" r:id="rId18"/>
    <p:sldId id="423" r:id="rId19"/>
    <p:sldId id="374" r:id="rId20"/>
    <p:sldId id="375" r:id="rId21"/>
    <p:sldId id="309" r:id="rId22"/>
    <p:sldId id="308" r:id="rId23"/>
    <p:sldId id="315" r:id="rId24"/>
    <p:sldId id="367" r:id="rId25"/>
    <p:sldId id="297" r:id="rId26"/>
    <p:sldId id="366" r:id="rId27"/>
    <p:sldId id="326" r:id="rId28"/>
    <p:sldId id="329" r:id="rId29"/>
    <p:sldId id="331" r:id="rId30"/>
    <p:sldId id="342" r:id="rId3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5E5"/>
    <a:srgbClr val="00F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1"/>
    <p:restoredTop sz="94694"/>
  </p:normalViewPr>
  <p:slideViewPr>
    <p:cSldViewPr snapToGrid="0">
      <p:cViewPr varScale="1">
        <p:scale>
          <a:sx n="121" d="100"/>
          <a:sy n="121" d="100"/>
        </p:scale>
        <p:origin x="1408" y="176"/>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9152"/>
    </p:cViewPr>
  </p:sorterViewPr>
  <p:notesViewPr>
    <p:cSldViewPr snapToGrid="0">
      <p:cViewPr varScale="1">
        <p:scale>
          <a:sx n="94" d="100"/>
          <a:sy n="94" d="100"/>
        </p:scale>
        <p:origin x="-266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DF31D8-E922-5145-8C96-00F448F586C3}"/>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3" name="Rectangle 3">
            <a:extLst>
              <a:ext uri="{FF2B5EF4-FFF2-40B4-BE49-F238E27FC236}">
                <a16:creationId xmlns:a16="http://schemas.microsoft.com/office/drawing/2014/main" id="{C09DDBE4-35B3-D84D-841E-18C85A4E9BC6}"/>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D930C023-BB2E-634E-9060-137FBCE4D9F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a:extLst>
              <a:ext uri="{FF2B5EF4-FFF2-40B4-BE49-F238E27FC236}">
                <a16:creationId xmlns:a16="http://schemas.microsoft.com/office/drawing/2014/main" id="{653547DB-E327-E348-B0FD-3ABE62838DC4}"/>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77E7CA5A-2C92-B54A-879F-93DFBEC50433}"/>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127" name="Rectangle 7">
            <a:extLst>
              <a:ext uri="{FF2B5EF4-FFF2-40B4-BE49-F238E27FC236}">
                <a16:creationId xmlns:a16="http://schemas.microsoft.com/office/drawing/2014/main" id="{9FF3AB15-F5DE-EA4A-A27D-7A99B00B4E82}"/>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1F4134F9-5B2A-7D46-B3E2-659F2E52E7E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1458E992-23F1-BA4C-B9C5-4AC4AC64B1C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8D23E49-3815-5B42-8B20-C6476CA55C68}" type="slidenum">
              <a:rPr lang="en-US" altLang="en-US" sz="1200"/>
              <a:pPr/>
              <a:t>1</a:t>
            </a:fld>
            <a:endParaRPr lang="en-US" altLang="en-US" sz="1200"/>
          </a:p>
        </p:txBody>
      </p:sp>
      <p:sp>
        <p:nvSpPr>
          <p:cNvPr id="351234" name="Rectangle 2">
            <a:extLst>
              <a:ext uri="{FF2B5EF4-FFF2-40B4-BE49-F238E27FC236}">
                <a16:creationId xmlns:a16="http://schemas.microsoft.com/office/drawing/2014/main" id="{4B57A3FE-3CC1-124E-8CAE-9AE05AAB4EBF}"/>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a:extLst>
              <a:ext uri="{FF2B5EF4-FFF2-40B4-BE49-F238E27FC236}">
                <a16:creationId xmlns:a16="http://schemas.microsoft.com/office/drawing/2014/main" id="{31815433-5BB5-7B4E-8463-8FA6014E0B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015E7B0D-8AF1-924E-B327-9993250059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EAC248-0736-CF4D-B889-CB1D2B2532F4}" type="slidenum">
              <a:rPr lang="en-US" altLang="en-US" sz="1200"/>
              <a:pPr/>
              <a:t>10</a:t>
            </a:fld>
            <a:endParaRPr lang="en-US" altLang="en-US" sz="1200"/>
          </a:p>
        </p:txBody>
      </p:sp>
      <p:sp>
        <p:nvSpPr>
          <p:cNvPr id="352258" name="Rectangle 2">
            <a:extLst>
              <a:ext uri="{FF2B5EF4-FFF2-40B4-BE49-F238E27FC236}">
                <a16:creationId xmlns:a16="http://schemas.microsoft.com/office/drawing/2014/main" id="{6CE4D7BD-CABA-1043-B712-BF702E96AD05}"/>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9811" name="Rectangle 3">
            <a:extLst>
              <a:ext uri="{FF2B5EF4-FFF2-40B4-BE49-F238E27FC236}">
                <a16:creationId xmlns:a16="http://schemas.microsoft.com/office/drawing/2014/main" id="{76155791-6CA9-894D-89A6-90E837E03F8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C7A528AE-33D7-9E4F-BD3D-B3B9DC50E6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3762CD-D6DA-354D-B6E9-83C6641DB7B9}" type="slidenum">
              <a:rPr lang="en-US" altLang="en-US" sz="1200"/>
              <a:pPr/>
              <a:t>11</a:t>
            </a:fld>
            <a:endParaRPr lang="en-US" altLang="en-US" sz="1200"/>
          </a:p>
        </p:txBody>
      </p:sp>
      <p:sp>
        <p:nvSpPr>
          <p:cNvPr id="352258" name="Rectangle 2">
            <a:extLst>
              <a:ext uri="{FF2B5EF4-FFF2-40B4-BE49-F238E27FC236}">
                <a16:creationId xmlns:a16="http://schemas.microsoft.com/office/drawing/2014/main" id="{AA6DADF1-9C2A-E240-9C0B-AC673107CB9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1859" name="Rectangle 3">
            <a:extLst>
              <a:ext uri="{FF2B5EF4-FFF2-40B4-BE49-F238E27FC236}">
                <a16:creationId xmlns:a16="http://schemas.microsoft.com/office/drawing/2014/main" id="{A20672E5-BA5F-6441-B682-84731A58E1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23B7EDFC-1CBD-1648-81C7-4F779EE3473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F52E51-2063-554D-9052-1E03DC82DCDE}" type="slidenum">
              <a:rPr lang="en-US" altLang="en-US" sz="1200"/>
              <a:pPr/>
              <a:t>12</a:t>
            </a:fld>
            <a:endParaRPr lang="en-US" altLang="en-US" sz="1200"/>
          </a:p>
        </p:txBody>
      </p:sp>
      <p:sp>
        <p:nvSpPr>
          <p:cNvPr id="57346" name="Rectangle 2">
            <a:extLst>
              <a:ext uri="{FF2B5EF4-FFF2-40B4-BE49-F238E27FC236}">
                <a16:creationId xmlns:a16="http://schemas.microsoft.com/office/drawing/2014/main" id="{122E783F-D4E8-344B-8B4D-53A30818EA0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30052" name="Rectangle 3">
            <a:extLst>
              <a:ext uri="{FF2B5EF4-FFF2-40B4-BE49-F238E27FC236}">
                <a16:creationId xmlns:a16="http://schemas.microsoft.com/office/drawing/2014/main" id="{41E64224-D109-DE42-9C57-422C9CB2785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effect of surface friction is to slow down the wind so that, near the ground, the wind crosses the isobars and blows toward lower pressure (a). This phenomenon at the surface (b) produces an inflow of air around a low and an outflow around a high. Aloft, the winds blow parallel to the lines.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C3B190B3-97D6-5F4D-940E-1F3E2B1692F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5B7D12-1D2F-6346-A6A9-CF9EE763CB3F}" type="slidenum">
              <a:rPr lang="en-US" altLang="en-US" sz="1200"/>
              <a:pPr/>
              <a:t>13</a:t>
            </a:fld>
            <a:endParaRPr lang="en-US" altLang="en-US" sz="1200"/>
          </a:p>
        </p:txBody>
      </p:sp>
      <p:sp>
        <p:nvSpPr>
          <p:cNvPr id="336898" name="Rectangle 2">
            <a:extLst>
              <a:ext uri="{FF2B5EF4-FFF2-40B4-BE49-F238E27FC236}">
                <a16:creationId xmlns:a16="http://schemas.microsoft.com/office/drawing/2014/main" id="{551CAC2A-7653-2A40-8EC7-0C7AEC4CC3FC}"/>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8243" name="Rectangle 3">
            <a:extLst>
              <a:ext uri="{FF2B5EF4-FFF2-40B4-BE49-F238E27FC236}">
                <a16:creationId xmlns:a16="http://schemas.microsoft.com/office/drawing/2014/main" id="{9A0B593D-4AD5-2348-A4C4-4CD9E6FA671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2BE6475D-BF34-D14B-BEDA-96BE4314CBE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7E8508-9480-824F-AD74-7318045D49C0}" type="slidenum">
              <a:rPr lang="en-US" altLang="en-US" sz="1200"/>
              <a:pPr/>
              <a:t>15</a:t>
            </a:fld>
            <a:endParaRPr lang="en-US" altLang="en-US" sz="1200"/>
          </a:p>
        </p:txBody>
      </p:sp>
      <p:sp>
        <p:nvSpPr>
          <p:cNvPr id="340994" name="Rectangle 2">
            <a:extLst>
              <a:ext uri="{FF2B5EF4-FFF2-40B4-BE49-F238E27FC236}">
                <a16:creationId xmlns:a16="http://schemas.microsoft.com/office/drawing/2014/main" id="{FB2A35E2-FEBC-9349-86F6-35BE5944E6E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44388" name="Rectangle 3">
            <a:extLst>
              <a:ext uri="{FF2B5EF4-FFF2-40B4-BE49-F238E27FC236}">
                <a16:creationId xmlns:a16="http://schemas.microsoft.com/office/drawing/2014/main" id="{27185F5A-C6BE-BC45-B995-B486BEB2F879}"/>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Upper-level chart that extends over the Northern and Southern Hemispheres. Solid gray lines on the chart are isobars.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482D2F6E-9D80-3640-B408-15EAECE481F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5E9484-1689-304C-8A8D-BD448278420D}" type="slidenum">
              <a:rPr lang="en-US" altLang="en-US" sz="1200"/>
              <a:pPr/>
              <a:t>16</a:t>
            </a:fld>
            <a:endParaRPr lang="en-US" altLang="en-US" sz="1200"/>
          </a:p>
        </p:txBody>
      </p:sp>
      <p:sp>
        <p:nvSpPr>
          <p:cNvPr id="463874" name="Rectangle 2">
            <a:extLst>
              <a:ext uri="{FF2B5EF4-FFF2-40B4-BE49-F238E27FC236}">
                <a16:creationId xmlns:a16="http://schemas.microsoft.com/office/drawing/2014/main" id="{2F0C157E-88E8-B046-8738-810AE5BA4A2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5651" name="Rectangle 3">
            <a:extLst>
              <a:ext uri="{FF2B5EF4-FFF2-40B4-BE49-F238E27FC236}">
                <a16:creationId xmlns:a16="http://schemas.microsoft.com/office/drawing/2014/main" id="{DF98B40E-003A-0E44-B777-A240ED0CB66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EA74A760-3926-4847-B636-1DF7B082ABD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9CF5BF-43E9-EF44-B472-422B5D5B0CA7}" type="slidenum">
              <a:rPr lang="en-US" altLang="en-US" sz="1200"/>
              <a:pPr/>
              <a:t>17</a:t>
            </a:fld>
            <a:endParaRPr lang="en-US" altLang="en-US" sz="1200"/>
          </a:p>
        </p:txBody>
      </p:sp>
      <p:sp>
        <p:nvSpPr>
          <p:cNvPr id="279554" name="Rectangle 1026">
            <a:extLst>
              <a:ext uri="{FF2B5EF4-FFF2-40B4-BE49-F238E27FC236}">
                <a16:creationId xmlns:a16="http://schemas.microsoft.com/office/drawing/2014/main" id="{9FE94E79-DCB1-9F4A-B279-7C10C239E210}"/>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1027">
            <a:extLst>
              <a:ext uri="{FF2B5EF4-FFF2-40B4-BE49-F238E27FC236}">
                <a16:creationId xmlns:a16="http://schemas.microsoft.com/office/drawing/2014/main" id="{EC88A1C7-4E67-0B48-96FC-7459215FDA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819BA089-E90F-C048-B0CB-77573179E0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49B790-06BA-CE45-858E-0DE98F9B0ECF}" type="slidenum">
              <a:rPr lang="en-US" altLang="en-US" sz="1200"/>
              <a:pPr/>
              <a:t>18</a:t>
            </a:fld>
            <a:endParaRPr lang="en-US" altLang="en-US" sz="1200"/>
          </a:p>
        </p:txBody>
      </p:sp>
      <p:sp>
        <p:nvSpPr>
          <p:cNvPr id="366594" name="Rectangle 2">
            <a:extLst>
              <a:ext uri="{FF2B5EF4-FFF2-40B4-BE49-F238E27FC236}">
                <a16:creationId xmlns:a16="http://schemas.microsoft.com/office/drawing/2014/main" id="{B1973BB4-598A-8E4D-9D5B-8357BB4B3BF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5107" name="Rectangle 3">
            <a:extLst>
              <a:ext uri="{FF2B5EF4-FFF2-40B4-BE49-F238E27FC236}">
                <a16:creationId xmlns:a16="http://schemas.microsoft.com/office/drawing/2014/main" id="{AC1F0C98-44FE-C74C-AC52-79D041897A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A8CA0313-7B2F-9141-875A-22E3E15B1B9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4DC3BB-69A6-EB4A-AA2F-BE14B290CCED}" type="slidenum">
              <a:rPr lang="en-US" altLang="en-US" sz="1200"/>
              <a:pPr/>
              <a:t>19</a:t>
            </a:fld>
            <a:endParaRPr lang="en-US" altLang="en-US" sz="1200"/>
          </a:p>
        </p:txBody>
      </p:sp>
      <p:sp>
        <p:nvSpPr>
          <p:cNvPr id="235522" name="Rectangle 2">
            <a:extLst>
              <a:ext uri="{FF2B5EF4-FFF2-40B4-BE49-F238E27FC236}">
                <a16:creationId xmlns:a16="http://schemas.microsoft.com/office/drawing/2014/main" id="{396FCAC8-DA6D-7B42-B618-83882E19BAC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79204" name="Rectangle 3">
            <a:extLst>
              <a:ext uri="{FF2B5EF4-FFF2-40B4-BE49-F238E27FC236}">
                <a16:creationId xmlns:a16="http://schemas.microsoft.com/office/drawing/2014/main" id="{DEB93D1D-907F-FA49-ACF2-4A99353C6D2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sea-level pressure distribution and surface wind-flow patterns for January (a) and for July (b). The heavy dashed line represents the position of the ITCZ.</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393E50F1-D199-9D45-928F-B6E1EA22D9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78568-A137-404F-92BB-4BC742872FDA}" type="slidenum">
              <a:rPr lang="en-US" altLang="en-US" sz="1200"/>
              <a:pPr/>
              <a:t>20</a:t>
            </a:fld>
            <a:endParaRPr lang="en-US" altLang="en-US" sz="1200"/>
          </a:p>
        </p:txBody>
      </p:sp>
      <p:sp>
        <p:nvSpPr>
          <p:cNvPr id="237570" name="Rectangle 2">
            <a:extLst>
              <a:ext uri="{FF2B5EF4-FFF2-40B4-BE49-F238E27FC236}">
                <a16:creationId xmlns:a16="http://schemas.microsoft.com/office/drawing/2014/main" id="{83CB5B3A-C02D-7E49-B383-459A4B8D7AC5}"/>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81252" name="Rectangle 3">
            <a:extLst>
              <a:ext uri="{FF2B5EF4-FFF2-40B4-BE49-F238E27FC236}">
                <a16:creationId xmlns:a16="http://schemas.microsoft.com/office/drawing/2014/main" id="{0F2093A6-C561-8948-8940-B9CDE9943F5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10.3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Average sea-level pressure distribution and surface wind-flow patterns for January (a) and for July (b). The heavy dashed line represents the position of the ITCZ.</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B40561A-7413-CA4E-BD37-15F1724229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15422B8-2304-0C41-AD22-C3AA42369135}" type="slidenum">
              <a:rPr lang="en-US" altLang="en-US" sz="1200"/>
              <a:pPr/>
              <a:t>2</a:t>
            </a:fld>
            <a:endParaRPr lang="en-US" altLang="en-US" sz="1200"/>
          </a:p>
        </p:txBody>
      </p:sp>
      <p:sp>
        <p:nvSpPr>
          <p:cNvPr id="12290" name="Rectangle 2">
            <a:extLst>
              <a:ext uri="{FF2B5EF4-FFF2-40B4-BE49-F238E27FC236}">
                <a16:creationId xmlns:a16="http://schemas.microsoft.com/office/drawing/2014/main" id="{BB920ED3-0734-8449-896B-9AB8D90F50D4}"/>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5844" name="Rectangle 3">
            <a:extLst>
              <a:ext uri="{FF2B5EF4-FFF2-40B4-BE49-F238E27FC236}">
                <a16:creationId xmlns:a16="http://schemas.microsoft.com/office/drawing/2014/main" id="{A7D1E15C-CC5A-FF44-9C85-F2D9DFA2D311}"/>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8.18</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closer the spacing of the isobars, the greater the pressure gradient. The greater the pressure gradient, the stronger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stronger the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greater the wind speed. The red arrows represent the relative magnitude of the force, which is always directed from higher toward lower pressure.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27B9C6BA-D795-8042-AE41-90DB9A5763F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4F74D81-CEE7-1441-9AB4-77BD8D23F3C9}" type="slidenum">
              <a:rPr lang="en-US" altLang="en-US" sz="1200"/>
              <a:pPr/>
              <a:t>21</a:t>
            </a:fld>
            <a:endParaRPr lang="en-US" altLang="en-US" sz="1200"/>
          </a:p>
        </p:txBody>
      </p:sp>
      <p:sp>
        <p:nvSpPr>
          <p:cNvPr id="106498" name="Rectangle 2">
            <a:extLst>
              <a:ext uri="{FF2B5EF4-FFF2-40B4-BE49-F238E27FC236}">
                <a16:creationId xmlns:a16="http://schemas.microsoft.com/office/drawing/2014/main" id="{CE6DDD88-06B3-164B-99A1-F31F149AF467}"/>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99684" name="Rectangle 3">
            <a:extLst>
              <a:ext uri="{FF2B5EF4-FFF2-40B4-BE49-F238E27FC236}">
                <a16:creationId xmlns:a16="http://schemas.microsoft.com/office/drawing/2014/main" id="{A6932D0C-DA53-2D44-B5B3-E0E54712B052}"/>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EA8B972E-27D1-7044-803C-9404FD9510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B7CD6F-C8CD-494B-8C2E-FD273971AAD6}" type="slidenum">
              <a:rPr lang="en-US" altLang="en-US" sz="1200"/>
              <a:pPr/>
              <a:t>22</a:t>
            </a:fld>
            <a:endParaRPr lang="en-US" altLang="en-US" sz="1200"/>
          </a:p>
        </p:txBody>
      </p:sp>
      <p:sp>
        <p:nvSpPr>
          <p:cNvPr id="104450" name="Rectangle 2">
            <a:extLst>
              <a:ext uri="{FF2B5EF4-FFF2-40B4-BE49-F238E27FC236}">
                <a16:creationId xmlns:a16="http://schemas.microsoft.com/office/drawing/2014/main" id="{FB761A83-E8C5-4647-B398-3E6ADE4AE31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01732" name="Rectangle 3">
            <a:extLst>
              <a:ext uri="{FF2B5EF4-FFF2-40B4-BE49-F238E27FC236}">
                <a16:creationId xmlns:a16="http://schemas.microsoft.com/office/drawing/2014/main" id="{FC13FDCB-F419-DA40-8192-376197AE963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11.2</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Air mass source regions and their paths.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4E9EF640-893D-FD4E-83C4-F7588BCFA8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D09128-F212-8F4D-B2B4-13C9BC3B36AB}" type="slidenum">
              <a:rPr lang="en-US" altLang="en-US" sz="1200"/>
              <a:pPr/>
              <a:t>23</a:t>
            </a:fld>
            <a:endParaRPr lang="en-US" altLang="en-US" sz="1200"/>
          </a:p>
        </p:txBody>
      </p:sp>
      <p:sp>
        <p:nvSpPr>
          <p:cNvPr id="117762" name="Rectangle 2">
            <a:extLst>
              <a:ext uri="{FF2B5EF4-FFF2-40B4-BE49-F238E27FC236}">
                <a16:creationId xmlns:a16="http://schemas.microsoft.com/office/drawing/2014/main" id="{6C4153DC-C484-D649-8F67-CD8487345940}"/>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18116" name="Rectangle 3">
            <a:extLst>
              <a:ext uri="{FF2B5EF4-FFF2-40B4-BE49-F238E27FC236}">
                <a16:creationId xmlns:a16="http://schemas.microsoft.com/office/drawing/2014/main" id="{A6A061B0-7F73-0049-BA97-36C2671AFE9F}"/>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idealized life cycle of a midlatitude cyclone (a through f) in the Northern Hemisphere based on the polar front theory. As the life cycle progresses, the system moves eastward in a dynamic fashion. The small arrow next to each L shows the direction of storm movement.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77B285B9-4A42-F84D-A9E3-2488D278DC6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AC2CE3-84C8-4347-84DA-4D1E71F077A4}" type="slidenum">
              <a:rPr lang="en-US" altLang="en-US" sz="1200"/>
              <a:pPr/>
              <a:t>24</a:t>
            </a:fld>
            <a:endParaRPr lang="en-US" altLang="en-US" sz="1200"/>
          </a:p>
        </p:txBody>
      </p:sp>
      <p:sp>
        <p:nvSpPr>
          <p:cNvPr id="221186" name="Rectangle 2">
            <a:extLst>
              <a:ext uri="{FF2B5EF4-FFF2-40B4-BE49-F238E27FC236}">
                <a16:creationId xmlns:a16="http://schemas.microsoft.com/office/drawing/2014/main" id="{9311BD3D-874E-CB4F-9BB9-81E30A8DBA1B}"/>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69315" name="Rectangle 3">
            <a:extLst>
              <a:ext uri="{FF2B5EF4-FFF2-40B4-BE49-F238E27FC236}">
                <a16:creationId xmlns:a16="http://schemas.microsoft.com/office/drawing/2014/main" id="{44B96F2F-DD62-4E41-98DB-8D5178195C2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D28E9FCB-7843-6C48-87A1-76AD4F8279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ED2F80C-916E-0547-A2B1-5FE3B7169F7B}" type="slidenum">
              <a:rPr lang="en-US" altLang="en-US" sz="1200"/>
              <a:pPr/>
              <a:t>25</a:t>
            </a:fld>
            <a:endParaRPr lang="en-US" altLang="en-US" sz="1200"/>
          </a:p>
        </p:txBody>
      </p:sp>
      <p:sp>
        <p:nvSpPr>
          <p:cNvPr id="81922" name="Rectangle 2">
            <a:extLst>
              <a:ext uri="{FF2B5EF4-FFF2-40B4-BE49-F238E27FC236}">
                <a16:creationId xmlns:a16="http://schemas.microsoft.com/office/drawing/2014/main" id="{672ED8EC-A098-A147-A9D9-C9A87AA33B8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77508" name="Rectangle 3">
            <a:extLst>
              <a:ext uri="{FF2B5EF4-FFF2-40B4-BE49-F238E27FC236}">
                <a16:creationId xmlns:a16="http://schemas.microsoft.com/office/drawing/2014/main" id="{9D92B36B-25AE-EE44-9601-14627BC1209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When upper-level divergence moves over an area of weak cyclonic circulation, the cyclonic circulation increases (that is, it becomes more positive), and air is forced upward.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1D2A89C8-77D7-9344-A105-10E589D901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FD3DF8-60EA-1A43-B3F0-FCEC5FE292C4}" type="slidenum">
              <a:rPr lang="en-US" altLang="en-US" sz="1200"/>
              <a:pPr/>
              <a:t>26</a:t>
            </a:fld>
            <a:endParaRPr lang="en-US" altLang="en-US" sz="1200"/>
          </a:p>
        </p:txBody>
      </p:sp>
      <p:sp>
        <p:nvSpPr>
          <p:cNvPr id="219138" name="Rectangle 2">
            <a:extLst>
              <a:ext uri="{FF2B5EF4-FFF2-40B4-BE49-F238E27FC236}">
                <a16:creationId xmlns:a16="http://schemas.microsoft.com/office/drawing/2014/main" id="{6CCE7D73-1204-A040-A827-7CDB623F6012}"/>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7987" name="Rectangle 3">
            <a:extLst>
              <a:ext uri="{FF2B5EF4-FFF2-40B4-BE49-F238E27FC236}">
                <a16:creationId xmlns:a16="http://schemas.microsoft.com/office/drawing/2014/main" id="{4266B250-1B5B-3E47-9519-C09B0D3476F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18427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42205987-68F0-A841-8D3F-4379285426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4FB098-FECC-9B44-A4C7-A583D49DA4CD}" type="slidenum">
              <a:rPr lang="en-US" altLang="en-US" sz="1200"/>
              <a:pPr/>
              <a:t>27</a:t>
            </a:fld>
            <a:endParaRPr lang="en-US" altLang="en-US" sz="1200"/>
          </a:p>
        </p:txBody>
      </p:sp>
      <p:sp>
        <p:nvSpPr>
          <p:cNvPr id="140290" name="Rectangle 2">
            <a:extLst>
              <a:ext uri="{FF2B5EF4-FFF2-40B4-BE49-F238E27FC236}">
                <a16:creationId xmlns:a16="http://schemas.microsoft.com/office/drawing/2014/main" id="{63F6403B-9E27-EF47-A239-84D057BCADC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0644" name="Rectangle 3">
            <a:extLst>
              <a:ext uri="{FF2B5EF4-FFF2-40B4-BE49-F238E27FC236}">
                <a16:creationId xmlns:a16="http://schemas.microsoft.com/office/drawing/2014/main" id="{288E35AD-7224-DA4F-9BEC-F1D831DB1E5A}"/>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F822AEB1-9B09-CA45-A7A1-FC8198C5C3D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379154D-FC17-EC4D-8FF2-813657390D48}" type="slidenum">
              <a:rPr lang="en-US" altLang="en-US" sz="1200"/>
              <a:pPr/>
              <a:t>28</a:t>
            </a:fld>
            <a:endParaRPr lang="en-US" altLang="en-US" sz="1200"/>
          </a:p>
        </p:txBody>
      </p:sp>
      <p:sp>
        <p:nvSpPr>
          <p:cNvPr id="146434" name="Rectangle 2">
            <a:extLst>
              <a:ext uri="{FF2B5EF4-FFF2-40B4-BE49-F238E27FC236}">
                <a16:creationId xmlns:a16="http://schemas.microsoft.com/office/drawing/2014/main" id="{73BB0F76-BE7A-794E-AC2E-68CF464CE46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4740" name="Rectangle 3">
            <a:extLst>
              <a:ext uri="{FF2B5EF4-FFF2-40B4-BE49-F238E27FC236}">
                <a16:creationId xmlns:a16="http://schemas.microsoft.com/office/drawing/2014/main" id="{68A59591-9A77-F64E-9C2E-05C091EDDE26}"/>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11.19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Vertical view of clouds, precipitation, and winds across the warm front in Fig. 11.18 along the line P–P</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CF337D34-85E6-7545-A627-D4545E8E5CF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3515E5-94E2-D34A-84B4-E681394A250A}" type="slidenum">
              <a:rPr lang="en-US" altLang="en-US" sz="1200"/>
              <a:pPr/>
              <a:t>29</a:t>
            </a:fld>
            <a:endParaRPr lang="en-US" altLang="en-US" sz="1200"/>
          </a:p>
        </p:txBody>
      </p:sp>
      <p:sp>
        <p:nvSpPr>
          <p:cNvPr id="150530" name="Rectangle 2">
            <a:extLst>
              <a:ext uri="{FF2B5EF4-FFF2-40B4-BE49-F238E27FC236}">
                <a16:creationId xmlns:a16="http://schemas.microsoft.com/office/drawing/2014/main" id="{42E90A0F-EAEA-C249-87DC-E100BB3F33BB}"/>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48836" name="Rectangle 3">
            <a:extLst>
              <a:ext uri="{FF2B5EF4-FFF2-40B4-BE49-F238E27FC236}">
                <a16:creationId xmlns:a16="http://schemas.microsoft.com/office/drawing/2014/main" id="{EC1259EF-360B-CA43-A6D6-B8797EBB17C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2CD3357F-ACB4-1C42-AB22-61A77A3ED1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23B9CD-1507-8F4D-AA30-A61778A14291}" type="slidenum">
              <a:rPr lang="en-US" altLang="en-US" sz="1200"/>
              <a:pPr/>
              <a:t>30</a:t>
            </a:fld>
            <a:endParaRPr lang="en-US" altLang="en-US" sz="1200"/>
          </a:p>
        </p:txBody>
      </p:sp>
      <p:sp>
        <p:nvSpPr>
          <p:cNvPr id="173058" name="Rectangle 2">
            <a:extLst>
              <a:ext uri="{FF2B5EF4-FFF2-40B4-BE49-F238E27FC236}">
                <a16:creationId xmlns:a16="http://schemas.microsoft.com/office/drawing/2014/main" id="{D7FDF796-ACD7-5E45-94D2-6873250EE552}"/>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263172" name="Rectangle 3">
            <a:extLst>
              <a:ext uri="{FF2B5EF4-FFF2-40B4-BE49-F238E27FC236}">
                <a16:creationId xmlns:a16="http://schemas.microsoft.com/office/drawing/2014/main" id="{BC943EFF-0722-694F-AF2D-5DCA76E1004B}"/>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3660D5B7-1FF8-B242-95FE-BAD893F9D87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57422CA-BEFB-6B45-B5ED-97E39DC045AB}" type="slidenum">
              <a:rPr lang="en-US" altLang="en-US" sz="1200"/>
              <a:pPr/>
              <a:t>3</a:t>
            </a:fld>
            <a:endParaRPr lang="en-US" altLang="en-US" sz="1200"/>
          </a:p>
        </p:txBody>
      </p:sp>
      <p:sp>
        <p:nvSpPr>
          <p:cNvPr id="14338" name="Rectangle 2">
            <a:extLst>
              <a:ext uri="{FF2B5EF4-FFF2-40B4-BE49-F238E27FC236}">
                <a16:creationId xmlns:a16="http://schemas.microsoft.com/office/drawing/2014/main" id="{AC982FC4-F68C-DB4B-ABA8-D6A71B9018BE}"/>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7892" name="Rectangle 3">
            <a:extLst>
              <a:ext uri="{FF2B5EF4-FFF2-40B4-BE49-F238E27FC236}">
                <a16:creationId xmlns:a16="http://schemas.microsoft.com/office/drawing/2014/main" id="{7BD85920-EB7E-8E4F-B905-DD3DC9C020F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8.19</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Surface weather map for 6 A.M. (CST), Tuesday, November 10, 1998. Dark gray lines are isobars with units in millibars. The interval between isobars is 4 mb. A deep low with a central pressure of 972 mb (28.70 in.) is moving over northwestern Iowa. The distance along the green line X-X</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is 500 km. The difference in pressure between X and X</a:t>
            </a:r>
            <a:r>
              <a:rPr lang="ja-JP"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is 32 mb, producing a pressure gradient of 32 mb/500 km. The tightly packed isobars along the green line are associated with strong northwesterly winds of 40 knots, with gusts even higher. Wind directions are given by lines that parallel the wind. Wind speeds are indicated by barbs and flags. (A wind indicated by the symbol </a:t>
            </a:r>
            <a:r>
              <a:rPr lang="en-US"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a:t>
            </a:r>
            <a:r>
              <a:rPr lang="en-US" altLang="ja-JP" i="1">
                <a:solidFill>
                  <a:srgbClr val="000000"/>
                </a:solidFill>
                <a:latin typeface="Arial" panose="020B0604020202020204" pitchFamily="34" charset="0"/>
                <a:ea typeface="ＭＳ Ｐゴシック" panose="020B0600070205080204" pitchFamily="34" charset="-128"/>
                <a:cs typeface="Arial" panose="020B0604020202020204" pitchFamily="34" charset="0"/>
              </a:rPr>
              <a:t>not available</a:t>
            </a:r>
            <a:r>
              <a:rPr lang="en-US"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 </a:t>
            </a:r>
            <a:r>
              <a:rPr lang="el-GR" altLang="ja-JP">
                <a:solidFill>
                  <a:srgbClr val="000000"/>
                </a:solidFill>
                <a:latin typeface="Arial" panose="020B0604020202020204" pitchFamily="34" charset="0"/>
                <a:ea typeface="ＭＳ Ｐゴシック" panose="020B0600070205080204" pitchFamily="34" charset="-128"/>
                <a:cs typeface="Arial" panose="020B0604020202020204" pitchFamily="34" charset="0"/>
              </a:rPr>
              <a:t>would be a wind from the northwest at 10 knots. See blue insert.) The solid blue line is a cold front, the solid red line a warm front, and the solid purple line an occluded front. The heavy dashed line is a trough.</a:t>
            </a:r>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BF416711-FE0B-5D41-BED3-C83FA645CD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649A6E-567E-7440-9A6E-9E528D48DC81}" type="slidenum">
              <a:rPr lang="en-US" altLang="en-US" sz="1200"/>
              <a:pPr/>
              <a:t>4</a:t>
            </a:fld>
            <a:endParaRPr lang="en-US" altLang="en-US" sz="1200"/>
          </a:p>
        </p:txBody>
      </p:sp>
      <p:sp>
        <p:nvSpPr>
          <p:cNvPr id="29698" name="Rectangle 2">
            <a:extLst>
              <a:ext uri="{FF2B5EF4-FFF2-40B4-BE49-F238E27FC236}">
                <a16:creationId xmlns:a16="http://schemas.microsoft.com/office/drawing/2014/main" id="{9B7020CB-DBE6-B646-9882-90D95BA2825C}"/>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39940" name="Rectangle 3">
            <a:extLst>
              <a:ext uri="{FF2B5EF4-FFF2-40B4-BE49-F238E27FC236}">
                <a16:creationId xmlns:a16="http://schemas.microsoft.com/office/drawing/2014/main" id="{011DAE97-13E6-3642-8D46-8AF3D301029D}"/>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12.17</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500-mb chart for 7 A.M. (EST) March 13, 1993. Solid lines are contours where 564 equals 5640 meters. Dashed lines are isotherms in °C. Wind entries in red show warm advection. Those in blue show cold advection. Those in gray indicate no appreciable temperature advection is occurring.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0D010BE0-181F-D046-B00D-94BF8003A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833AFE-9D50-1549-8A8D-522854591181}" type="slidenum">
              <a:rPr lang="en-US" altLang="en-US" sz="1200"/>
              <a:pPr/>
              <a:t>5</a:t>
            </a:fld>
            <a:endParaRPr lang="en-US" altLang="en-US" sz="1200"/>
          </a:p>
        </p:txBody>
      </p:sp>
      <p:sp>
        <p:nvSpPr>
          <p:cNvPr id="420866" name="Rectangle 1026">
            <a:extLst>
              <a:ext uri="{FF2B5EF4-FFF2-40B4-BE49-F238E27FC236}">
                <a16:creationId xmlns:a16="http://schemas.microsoft.com/office/drawing/2014/main" id="{6C326478-3826-A045-9104-11433CAA6A39}"/>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1443" name="Rectangle 1027">
            <a:extLst>
              <a:ext uri="{FF2B5EF4-FFF2-40B4-BE49-F238E27FC236}">
                <a16:creationId xmlns:a16="http://schemas.microsoft.com/office/drawing/2014/main" id="{49254DD3-C9A0-AC46-B91F-39B842FD5254}"/>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altLang="en-US">
                <a:solidFill>
                  <a:srgbClr val="009A9A"/>
                </a:solidFill>
                <a:latin typeface="Arial" panose="020B0604020202020204" pitchFamily="34" charset="0"/>
                <a:ea typeface="ＭＳ Ｐゴシック" panose="020B0600070205080204" pitchFamily="34" charset="-128"/>
              </a:rPr>
              <a:t>FIGURE 9.30 </a:t>
            </a:r>
            <a:r>
              <a:rPr lang="en-US" altLang="en-US">
                <a:solidFill>
                  <a:srgbClr val="000000"/>
                </a:solidFill>
                <a:latin typeface="Arial" panose="020B0604020202020204" pitchFamily="34" charset="0"/>
                <a:ea typeface="ＭＳ Ｐゴシック" panose="020B0600070205080204" pitchFamily="34" charset="-128"/>
              </a:rPr>
              <a:t>Changing annual wind-flow patterns associated with the winter and summer Asian monsoon.</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83D6BA3-AF61-3847-95F2-91CD9F041CD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7EF5240-16D9-FF4E-926F-E3BA502DDD74}" type="slidenum">
              <a:rPr lang="en-US" altLang="en-US" sz="1200"/>
              <a:pPr/>
              <a:t>6</a:t>
            </a:fld>
            <a:endParaRPr lang="en-US" altLang="en-US" sz="1200"/>
          </a:p>
        </p:txBody>
      </p:sp>
      <p:sp>
        <p:nvSpPr>
          <p:cNvPr id="18434" name="Rectangle 2">
            <a:extLst>
              <a:ext uri="{FF2B5EF4-FFF2-40B4-BE49-F238E27FC236}">
                <a16:creationId xmlns:a16="http://schemas.microsoft.com/office/drawing/2014/main" id="{388F6661-363F-C34D-B6A3-EA308F734B2F}"/>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75780" name="Rectangle 3">
            <a:extLst>
              <a:ext uri="{FF2B5EF4-FFF2-40B4-BE49-F238E27FC236}">
                <a16:creationId xmlns:a16="http://schemas.microsoft.com/office/drawing/2014/main" id="{4F0DB077-329A-DE44-A711-620327A3192C}"/>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8.21</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The relative variation of the Coriolis force at different latitudes with different wind speeds.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7F129F52-CA39-4E4E-B574-D1D835A2DE8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82EAE23-D6CF-1C4D-B35B-054F01AB0D88}" type="slidenum">
              <a:rPr lang="en-US" altLang="en-US" sz="1200"/>
              <a:pPr/>
              <a:t>7</a:t>
            </a:fld>
            <a:endParaRPr lang="en-US" altLang="en-US" sz="1200"/>
          </a:p>
        </p:txBody>
      </p:sp>
      <p:sp>
        <p:nvSpPr>
          <p:cNvPr id="26626" name="Rectangle 2">
            <a:extLst>
              <a:ext uri="{FF2B5EF4-FFF2-40B4-BE49-F238E27FC236}">
                <a16:creationId xmlns:a16="http://schemas.microsoft.com/office/drawing/2014/main" id="{C8E3A22B-4B23-8D4E-89A5-CBF4FF355943}"/>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83972" name="Rectangle 3">
            <a:extLst>
              <a:ext uri="{FF2B5EF4-FFF2-40B4-BE49-F238E27FC236}">
                <a16:creationId xmlns:a16="http://schemas.microsoft.com/office/drawing/2014/main" id="{04576FC4-3F50-B040-A088-56E43E09B753}"/>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8.23</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Above the level of friction, air initially at rest will accelerate until it flows parallel to the isobars at a steady speed with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balanced by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 blowing under these conditions is called geostrophic.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0D2EFEC4-5DAB-0A46-AE06-9F065F813B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B8B50CD-D240-2748-9C29-ED423FFD5931}" type="slidenum">
              <a:rPr lang="en-US" altLang="en-US" sz="1200"/>
              <a:pPr/>
              <a:t>8</a:t>
            </a:fld>
            <a:endParaRPr lang="en-US" altLang="en-US" sz="1200"/>
          </a:p>
        </p:txBody>
      </p:sp>
      <p:sp>
        <p:nvSpPr>
          <p:cNvPr id="45058" name="Rectangle 2">
            <a:extLst>
              <a:ext uri="{FF2B5EF4-FFF2-40B4-BE49-F238E27FC236}">
                <a16:creationId xmlns:a16="http://schemas.microsoft.com/office/drawing/2014/main" id="{80FBB250-BBE9-E649-B901-CD0480B3BEB9}"/>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98308" name="Rectangle 3">
            <a:extLst>
              <a:ext uri="{FF2B5EF4-FFF2-40B4-BE49-F238E27FC236}">
                <a16:creationId xmlns:a16="http://schemas.microsoft.com/office/drawing/2014/main" id="{6C4D6BBB-7D90-2241-BA7C-1896DD45D460}"/>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and related forces around areas of low and high pressure above the friction level in the Northern Hemisphere. Notice that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red, while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blue.</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DBD12201-8BFA-FC42-9A74-1E20214CA1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25A720-2724-CB4E-8578-02597BE19143}" type="slidenum">
              <a:rPr lang="en-US" altLang="en-US" sz="1200"/>
              <a:pPr/>
              <a:t>9</a:t>
            </a:fld>
            <a:endParaRPr lang="en-US" altLang="en-US" sz="1200"/>
          </a:p>
        </p:txBody>
      </p:sp>
      <p:sp>
        <p:nvSpPr>
          <p:cNvPr id="47106" name="Rectangle 2">
            <a:extLst>
              <a:ext uri="{FF2B5EF4-FFF2-40B4-BE49-F238E27FC236}">
                <a16:creationId xmlns:a16="http://schemas.microsoft.com/office/drawing/2014/main" id="{A6AA9703-400D-6D49-BA38-2EC134EB06D1}"/>
              </a:ext>
            </a:extLst>
          </p:cNvPr>
          <p:cNvSpPr>
            <a:spLocks noGrp="1" noRot="1" noChangeAspect="1" noChangeArrowheads="1" noTextEdit="1"/>
          </p:cNvSpPr>
          <p:nvPr>
            <p:ph type="sldImg"/>
          </p:nvPr>
        </p:nvSpPr>
        <p:spPr>
          <a:xfrm>
            <a:off x="1143000" y="687388"/>
            <a:ext cx="4572000" cy="3429000"/>
          </a:xfrm>
          <a:solidFill>
            <a:srgbClr val="FFFFFF"/>
          </a:solidFill>
          <a:ln/>
          <a:extLst>
            <a:ext uri="{FAA26D3D-D897-4be2-8F04-BA451C77F1D7}">
              <ma14:placeholderFlag xmlns="" xmlns:ma14="http://schemas.microsoft.com/office/mac/drawingml/2011/main" val="1"/>
            </a:ext>
          </a:extLst>
        </p:spPr>
      </p:sp>
      <p:sp>
        <p:nvSpPr>
          <p:cNvPr id="100356" name="Rectangle 3">
            <a:extLst>
              <a:ext uri="{FF2B5EF4-FFF2-40B4-BE49-F238E27FC236}">
                <a16:creationId xmlns:a16="http://schemas.microsoft.com/office/drawing/2014/main" id="{BA5F39F8-DF7A-D343-81D6-E7E5FF222B07}"/>
              </a:ext>
            </a:extLst>
          </p:cNvPr>
          <p:cNvSpPr>
            <a:spLocks noGrp="1" noChangeArrowheads="1"/>
          </p:cNvSpPr>
          <p:nvPr>
            <p:ph type="body" idx="1"/>
          </p:nvPr>
        </p:nvSpPr>
        <p:spPr>
          <a:xfrm>
            <a:off x="912813" y="4343400"/>
            <a:ext cx="5032375" cy="4113213"/>
          </a:xfrm>
          <a:solidFill>
            <a:srgbClr val="FFFFFF"/>
          </a:solidFill>
          <a:ln>
            <a:solidFill>
              <a:srgbClr val="000000"/>
            </a:solidFill>
            <a:miter lim="800000"/>
            <a:headEnd/>
            <a:tailEnd/>
          </a:ln>
        </p:spPr>
        <p:txBody>
          <a:bodyPr lIns="91426" tIns="45714" rIns="91426" bIns="45714"/>
          <a:lstStyle/>
          <a:p>
            <a:pPr eaLnBrk="1" hangingPunct="1"/>
            <a:r>
              <a:rPr lang="el-GR" altLang="en-US" b="1">
                <a:solidFill>
                  <a:srgbClr val="000000"/>
                </a:solidFill>
                <a:latin typeface="Arial" panose="020B0604020202020204" pitchFamily="34" charset="0"/>
                <a:ea typeface="ＭＳ Ｐゴシック" panose="020B0600070205080204" pitchFamily="34" charset="-128"/>
                <a:cs typeface="Arial" panose="020B0604020202020204" pitchFamily="34" charset="0"/>
              </a:rPr>
              <a:t>Figure 8.26</a:t>
            </a:r>
          </a:p>
          <a:p>
            <a:pPr eaLnBrk="1" hangingPunct="1"/>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Winds and related forces around areas of low and high pressure above the friction level in the Northern Hemisphere. Notice that the pressure gradient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(PGF)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red, while the Coriolis force </a:t>
            </a:r>
            <a:r>
              <a:rPr lang="el-GR" altLang="en-US" i="1">
                <a:solidFill>
                  <a:srgbClr val="000000"/>
                </a:solidFill>
                <a:latin typeface="Arial" panose="020B0604020202020204" pitchFamily="34" charset="0"/>
                <a:ea typeface="ＭＳ Ｐゴシック" panose="020B0600070205080204" pitchFamily="34" charset="-128"/>
                <a:cs typeface="Arial" panose="020B0604020202020204" pitchFamily="34" charset="0"/>
              </a:rPr>
              <a:t>(CF) </a:t>
            </a:r>
            <a:r>
              <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rPr>
              <a:t>is in blue.</a:t>
            </a: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l-GR" altLang="en-US">
              <a:solidFill>
                <a:srgbClr val="000000"/>
              </a:solidFill>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BB36C7-E10F-194F-9F45-968545C686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E82DED-DFD4-034F-B682-8C1EF866E8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853A7C-E640-DF4D-BB97-231D55ADC1B4}"/>
              </a:ext>
            </a:extLst>
          </p:cNvPr>
          <p:cNvSpPr>
            <a:spLocks noGrp="1" noChangeArrowheads="1"/>
          </p:cNvSpPr>
          <p:nvPr>
            <p:ph type="sldNum" sz="quarter" idx="12"/>
          </p:nvPr>
        </p:nvSpPr>
        <p:spPr>
          <a:ln/>
        </p:spPr>
        <p:txBody>
          <a:bodyPr/>
          <a:lstStyle>
            <a:lvl1pPr>
              <a:defRPr/>
            </a:lvl1pPr>
          </a:lstStyle>
          <a:p>
            <a:fld id="{3AF81100-2A82-C44C-8979-AC9DF33DA539}" type="slidenum">
              <a:rPr lang="en-US" altLang="en-US"/>
              <a:pPr/>
              <a:t>‹#›</a:t>
            </a:fld>
            <a:endParaRPr lang="en-US" altLang="en-US"/>
          </a:p>
        </p:txBody>
      </p:sp>
    </p:spTree>
    <p:extLst>
      <p:ext uri="{BB962C8B-B14F-4D97-AF65-F5344CB8AC3E}">
        <p14:creationId xmlns:p14="http://schemas.microsoft.com/office/powerpoint/2010/main" val="3531595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B310110-3FE7-7E45-8B31-D6CB45E658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B70744-9891-2349-9970-4C8B46853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FEDA5B-6BFA-E54A-95DD-42B436FABDA0}"/>
              </a:ext>
            </a:extLst>
          </p:cNvPr>
          <p:cNvSpPr>
            <a:spLocks noGrp="1" noChangeArrowheads="1"/>
          </p:cNvSpPr>
          <p:nvPr>
            <p:ph type="sldNum" sz="quarter" idx="12"/>
          </p:nvPr>
        </p:nvSpPr>
        <p:spPr>
          <a:ln/>
        </p:spPr>
        <p:txBody>
          <a:bodyPr/>
          <a:lstStyle>
            <a:lvl1pPr>
              <a:defRPr/>
            </a:lvl1pPr>
          </a:lstStyle>
          <a:p>
            <a:fld id="{8D7CF469-5198-CF4A-9C10-9B55C52A57C6}" type="slidenum">
              <a:rPr lang="en-US" altLang="en-US"/>
              <a:pPr/>
              <a:t>‹#›</a:t>
            </a:fld>
            <a:endParaRPr lang="en-US" altLang="en-US"/>
          </a:p>
        </p:txBody>
      </p:sp>
    </p:spTree>
    <p:extLst>
      <p:ext uri="{BB962C8B-B14F-4D97-AF65-F5344CB8AC3E}">
        <p14:creationId xmlns:p14="http://schemas.microsoft.com/office/powerpoint/2010/main" val="23715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21C3ED-DDF1-B44E-BC28-20891C8E0B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75F716-C5B6-F943-BCE7-8CFE5448BC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614D78-FF84-CA41-8233-7D6D24751AFB}"/>
              </a:ext>
            </a:extLst>
          </p:cNvPr>
          <p:cNvSpPr>
            <a:spLocks noGrp="1" noChangeArrowheads="1"/>
          </p:cNvSpPr>
          <p:nvPr>
            <p:ph type="sldNum" sz="quarter" idx="12"/>
          </p:nvPr>
        </p:nvSpPr>
        <p:spPr>
          <a:ln/>
        </p:spPr>
        <p:txBody>
          <a:bodyPr/>
          <a:lstStyle>
            <a:lvl1pPr>
              <a:defRPr/>
            </a:lvl1pPr>
          </a:lstStyle>
          <a:p>
            <a:fld id="{521FBDB6-B373-E64A-A93B-CDBC9097B95F}" type="slidenum">
              <a:rPr lang="en-US" altLang="en-US"/>
              <a:pPr/>
              <a:t>‹#›</a:t>
            </a:fld>
            <a:endParaRPr lang="en-US" altLang="en-US"/>
          </a:p>
        </p:txBody>
      </p:sp>
    </p:spTree>
    <p:extLst>
      <p:ext uri="{BB962C8B-B14F-4D97-AF65-F5344CB8AC3E}">
        <p14:creationId xmlns:p14="http://schemas.microsoft.com/office/powerpoint/2010/main" val="1100633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D93F02-E977-1D48-B185-F4187BA668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34632B-1D51-394E-AC8F-DDFAE1870B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31DDF1-D6C7-3044-9167-93FECAC03FDB}"/>
              </a:ext>
            </a:extLst>
          </p:cNvPr>
          <p:cNvSpPr>
            <a:spLocks noGrp="1" noChangeArrowheads="1"/>
          </p:cNvSpPr>
          <p:nvPr>
            <p:ph type="sldNum" sz="quarter" idx="12"/>
          </p:nvPr>
        </p:nvSpPr>
        <p:spPr>
          <a:ln/>
        </p:spPr>
        <p:txBody>
          <a:bodyPr/>
          <a:lstStyle>
            <a:lvl1pPr>
              <a:defRPr/>
            </a:lvl1pPr>
          </a:lstStyle>
          <a:p>
            <a:fld id="{97EE3F3F-9489-9243-B4A6-F6AA89AC05E5}" type="slidenum">
              <a:rPr lang="en-US" altLang="en-US"/>
              <a:pPr/>
              <a:t>‹#›</a:t>
            </a:fld>
            <a:endParaRPr lang="en-US" altLang="en-US"/>
          </a:p>
        </p:txBody>
      </p:sp>
    </p:spTree>
    <p:extLst>
      <p:ext uri="{BB962C8B-B14F-4D97-AF65-F5344CB8AC3E}">
        <p14:creationId xmlns:p14="http://schemas.microsoft.com/office/powerpoint/2010/main" val="1413599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13C58CA-A8AB-8A4F-94DE-E4CEBDF24B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852A9F-2A45-2743-951D-DA5D2B40F7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589FE4-DF5D-544F-ABC0-EA9B67696601}"/>
              </a:ext>
            </a:extLst>
          </p:cNvPr>
          <p:cNvSpPr>
            <a:spLocks noGrp="1" noChangeArrowheads="1"/>
          </p:cNvSpPr>
          <p:nvPr>
            <p:ph type="sldNum" sz="quarter" idx="12"/>
          </p:nvPr>
        </p:nvSpPr>
        <p:spPr>
          <a:ln/>
        </p:spPr>
        <p:txBody>
          <a:bodyPr/>
          <a:lstStyle>
            <a:lvl1pPr>
              <a:defRPr/>
            </a:lvl1pPr>
          </a:lstStyle>
          <a:p>
            <a:fld id="{CDDA0218-FDDD-9347-AF3E-BB5FE351C2A2}" type="slidenum">
              <a:rPr lang="en-US" altLang="en-US"/>
              <a:pPr/>
              <a:t>‹#›</a:t>
            </a:fld>
            <a:endParaRPr lang="en-US" altLang="en-US"/>
          </a:p>
        </p:txBody>
      </p:sp>
    </p:spTree>
    <p:extLst>
      <p:ext uri="{BB962C8B-B14F-4D97-AF65-F5344CB8AC3E}">
        <p14:creationId xmlns:p14="http://schemas.microsoft.com/office/powerpoint/2010/main" val="9417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01E3A1-16C6-BD4A-A6FC-DBC9E1D52E7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664E5A-09FC-0D42-9D73-A953F10C59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CF2FF1-C2D5-0843-8277-ED9510AF32FC}"/>
              </a:ext>
            </a:extLst>
          </p:cNvPr>
          <p:cNvSpPr>
            <a:spLocks noGrp="1" noChangeArrowheads="1"/>
          </p:cNvSpPr>
          <p:nvPr>
            <p:ph type="sldNum" sz="quarter" idx="12"/>
          </p:nvPr>
        </p:nvSpPr>
        <p:spPr>
          <a:ln/>
        </p:spPr>
        <p:txBody>
          <a:bodyPr/>
          <a:lstStyle>
            <a:lvl1pPr>
              <a:defRPr/>
            </a:lvl1pPr>
          </a:lstStyle>
          <a:p>
            <a:fld id="{A036ED10-4387-734D-BE49-189416EC3A7D}" type="slidenum">
              <a:rPr lang="en-US" altLang="en-US"/>
              <a:pPr/>
              <a:t>‹#›</a:t>
            </a:fld>
            <a:endParaRPr lang="en-US" altLang="en-US"/>
          </a:p>
        </p:txBody>
      </p:sp>
    </p:spTree>
    <p:extLst>
      <p:ext uri="{BB962C8B-B14F-4D97-AF65-F5344CB8AC3E}">
        <p14:creationId xmlns:p14="http://schemas.microsoft.com/office/powerpoint/2010/main" val="3272596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562DE80-5EB5-B042-9DC6-171ECEEB284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84C537E-91C6-E342-A34C-E08960968F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E95DD0A-CB8E-754C-8F61-13A3BDE8617E}"/>
              </a:ext>
            </a:extLst>
          </p:cNvPr>
          <p:cNvSpPr>
            <a:spLocks noGrp="1" noChangeArrowheads="1"/>
          </p:cNvSpPr>
          <p:nvPr>
            <p:ph type="sldNum" sz="quarter" idx="12"/>
          </p:nvPr>
        </p:nvSpPr>
        <p:spPr>
          <a:ln/>
        </p:spPr>
        <p:txBody>
          <a:bodyPr/>
          <a:lstStyle>
            <a:lvl1pPr>
              <a:defRPr/>
            </a:lvl1pPr>
          </a:lstStyle>
          <a:p>
            <a:fld id="{88BFACBC-4428-D440-BDBF-11979ADB4F0F}" type="slidenum">
              <a:rPr lang="en-US" altLang="en-US"/>
              <a:pPr/>
              <a:t>‹#›</a:t>
            </a:fld>
            <a:endParaRPr lang="en-US" altLang="en-US"/>
          </a:p>
        </p:txBody>
      </p:sp>
    </p:spTree>
    <p:extLst>
      <p:ext uri="{BB962C8B-B14F-4D97-AF65-F5344CB8AC3E}">
        <p14:creationId xmlns:p14="http://schemas.microsoft.com/office/powerpoint/2010/main" val="197000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F7B5E09-5FBE-5744-B533-0389B25467F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E23BFE2-07C8-B743-973E-F6507947F3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D3BE2F7-6C14-0F42-B887-BE699FD5BCF0}"/>
              </a:ext>
            </a:extLst>
          </p:cNvPr>
          <p:cNvSpPr>
            <a:spLocks noGrp="1" noChangeArrowheads="1"/>
          </p:cNvSpPr>
          <p:nvPr>
            <p:ph type="sldNum" sz="quarter" idx="12"/>
          </p:nvPr>
        </p:nvSpPr>
        <p:spPr>
          <a:ln/>
        </p:spPr>
        <p:txBody>
          <a:bodyPr/>
          <a:lstStyle>
            <a:lvl1pPr>
              <a:defRPr/>
            </a:lvl1pPr>
          </a:lstStyle>
          <a:p>
            <a:fld id="{B1672893-9200-E247-881D-335BCDE9650B}" type="slidenum">
              <a:rPr lang="en-US" altLang="en-US"/>
              <a:pPr/>
              <a:t>‹#›</a:t>
            </a:fld>
            <a:endParaRPr lang="en-US" altLang="en-US"/>
          </a:p>
        </p:txBody>
      </p:sp>
    </p:spTree>
    <p:extLst>
      <p:ext uri="{BB962C8B-B14F-4D97-AF65-F5344CB8AC3E}">
        <p14:creationId xmlns:p14="http://schemas.microsoft.com/office/powerpoint/2010/main" val="4135577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421655-E961-7449-93EA-76C24B054B2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6C9E56E-0451-1942-987B-8E9299959D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345B03-323A-DC43-8997-90ADB36EF2E8}"/>
              </a:ext>
            </a:extLst>
          </p:cNvPr>
          <p:cNvSpPr>
            <a:spLocks noGrp="1" noChangeArrowheads="1"/>
          </p:cNvSpPr>
          <p:nvPr>
            <p:ph type="sldNum" sz="quarter" idx="12"/>
          </p:nvPr>
        </p:nvSpPr>
        <p:spPr>
          <a:ln/>
        </p:spPr>
        <p:txBody>
          <a:bodyPr/>
          <a:lstStyle>
            <a:lvl1pPr>
              <a:defRPr/>
            </a:lvl1pPr>
          </a:lstStyle>
          <a:p>
            <a:fld id="{42DC09BD-1531-A349-BC7C-266EF4B37427}" type="slidenum">
              <a:rPr lang="en-US" altLang="en-US"/>
              <a:pPr/>
              <a:t>‹#›</a:t>
            </a:fld>
            <a:endParaRPr lang="en-US" altLang="en-US"/>
          </a:p>
        </p:txBody>
      </p:sp>
    </p:spTree>
    <p:extLst>
      <p:ext uri="{BB962C8B-B14F-4D97-AF65-F5344CB8AC3E}">
        <p14:creationId xmlns:p14="http://schemas.microsoft.com/office/powerpoint/2010/main" val="3303361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873A6D-2AF3-D848-98A2-9B91A593DA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7811EAB-97B4-9E41-941D-A773FDE60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C9E1E9-6B04-3140-85DC-8F32C834966A}"/>
              </a:ext>
            </a:extLst>
          </p:cNvPr>
          <p:cNvSpPr>
            <a:spLocks noGrp="1" noChangeArrowheads="1"/>
          </p:cNvSpPr>
          <p:nvPr>
            <p:ph type="sldNum" sz="quarter" idx="12"/>
          </p:nvPr>
        </p:nvSpPr>
        <p:spPr>
          <a:ln/>
        </p:spPr>
        <p:txBody>
          <a:bodyPr/>
          <a:lstStyle>
            <a:lvl1pPr>
              <a:defRPr/>
            </a:lvl1pPr>
          </a:lstStyle>
          <a:p>
            <a:fld id="{CA91BB5C-4F87-7540-ACA8-91AAFFA81084}" type="slidenum">
              <a:rPr lang="en-US" altLang="en-US"/>
              <a:pPr/>
              <a:t>‹#›</a:t>
            </a:fld>
            <a:endParaRPr lang="en-US" altLang="en-US"/>
          </a:p>
        </p:txBody>
      </p:sp>
    </p:spTree>
    <p:extLst>
      <p:ext uri="{BB962C8B-B14F-4D97-AF65-F5344CB8AC3E}">
        <p14:creationId xmlns:p14="http://schemas.microsoft.com/office/powerpoint/2010/main" val="251718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1B93BB-40C3-6F42-AF88-7A423807C6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70149E-5284-1F41-998E-6CDB3766A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9D0A18-67CC-FD47-88AD-D7930DD09DF6}"/>
              </a:ext>
            </a:extLst>
          </p:cNvPr>
          <p:cNvSpPr>
            <a:spLocks noGrp="1" noChangeArrowheads="1"/>
          </p:cNvSpPr>
          <p:nvPr>
            <p:ph type="sldNum" sz="quarter" idx="12"/>
          </p:nvPr>
        </p:nvSpPr>
        <p:spPr>
          <a:ln/>
        </p:spPr>
        <p:txBody>
          <a:bodyPr/>
          <a:lstStyle>
            <a:lvl1pPr>
              <a:defRPr/>
            </a:lvl1pPr>
          </a:lstStyle>
          <a:p>
            <a:fld id="{6B3BB871-A68F-6847-A400-FD9C3B31F79F}" type="slidenum">
              <a:rPr lang="en-US" altLang="en-US"/>
              <a:pPr/>
              <a:t>‹#›</a:t>
            </a:fld>
            <a:endParaRPr lang="en-US" altLang="en-US"/>
          </a:p>
        </p:txBody>
      </p:sp>
    </p:spTree>
    <p:extLst>
      <p:ext uri="{BB962C8B-B14F-4D97-AF65-F5344CB8AC3E}">
        <p14:creationId xmlns:p14="http://schemas.microsoft.com/office/powerpoint/2010/main" val="407906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B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C33E61E-2BDB-324A-B2F2-096C1347C0C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CF68B89-9A3A-504D-B063-A02548926C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A912B08-C043-D340-B02E-BFF7FD64C44B}"/>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604C79A-0279-F043-BDE1-23D67F1196C6}"/>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27B9C1B-E869-184A-8A08-9D6538D94DF4}"/>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54080CED-316D-CE43-BB09-608B855468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45.jpe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4.jpg"/><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a:extLst>
              <a:ext uri="{FF2B5EF4-FFF2-40B4-BE49-F238E27FC236}">
                <a16:creationId xmlns:a16="http://schemas.microsoft.com/office/drawing/2014/main" id="{3A7F677B-FD58-D54B-99DD-4DBFE217CC94}"/>
              </a:ext>
            </a:extLst>
          </p:cNvPr>
          <p:cNvSpPr txBox="1">
            <a:spLocks noChangeArrowheads="1"/>
          </p:cNvSpPr>
          <p:nvPr/>
        </p:nvSpPr>
        <p:spPr bwMode="auto">
          <a:xfrm>
            <a:off x="2819400" y="1828800"/>
            <a:ext cx="35369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a:solidFill>
                  <a:srgbClr val="F3EC1C"/>
                </a:solidFill>
              </a:rPr>
              <a:t>EVSC 3300</a:t>
            </a:r>
          </a:p>
          <a:p>
            <a:pPr algn="ctr"/>
            <a:endParaRPr lang="en-US" altLang="en-US" sz="3600">
              <a:solidFill>
                <a:srgbClr val="F3EC1C"/>
              </a:solidFill>
            </a:endParaRPr>
          </a:p>
          <a:p>
            <a:pPr algn="ctr"/>
            <a:r>
              <a:rPr lang="en-US" altLang="en-US" sz="3600" dirty="0">
                <a:solidFill>
                  <a:srgbClr val="F3EC1C"/>
                </a:solidFill>
              </a:rPr>
              <a:t>ATMOSPHERIC</a:t>
            </a:r>
          </a:p>
          <a:p>
            <a:pPr algn="ctr"/>
            <a:r>
              <a:rPr lang="en-US" altLang="en-US" sz="3600" dirty="0">
                <a:solidFill>
                  <a:srgbClr val="F3EC1C"/>
                </a:solidFill>
              </a:rPr>
              <a:t>FLUID </a:t>
            </a:r>
          </a:p>
          <a:p>
            <a:pPr algn="ctr"/>
            <a:r>
              <a:rPr lang="en-US" altLang="en-US" sz="3600" dirty="0">
                <a:solidFill>
                  <a:srgbClr val="F3EC1C"/>
                </a:solidFill>
              </a:rPr>
              <a:t>DYNAMICS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6" descr="sfc.map.jp2">
            <a:extLst>
              <a:ext uri="{FF2B5EF4-FFF2-40B4-BE49-F238E27FC236}">
                <a16:creationId xmlns:a16="http://schemas.microsoft.com/office/drawing/2014/main" id="{71572849-8960-D24C-9C99-E4E029D521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886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3">
            <a:extLst>
              <a:ext uri="{FF2B5EF4-FFF2-40B4-BE49-F238E27FC236}">
                <a16:creationId xmlns:a16="http://schemas.microsoft.com/office/drawing/2014/main" id="{02C4C082-26D0-7440-9AD4-C20924CA89FB}"/>
              </a:ext>
            </a:extLst>
          </p:cNvPr>
          <p:cNvSpPr>
            <a:spLocks noChangeArrowheads="1"/>
          </p:cNvSpPr>
          <p:nvPr/>
        </p:nvSpPr>
        <p:spPr bwMode="auto">
          <a:xfrm rot="73936">
            <a:off x="5106988" y="4010025"/>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1" name="Group 10">
            <a:extLst>
              <a:ext uri="{FF2B5EF4-FFF2-40B4-BE49-F238E27FC236}">
                <a16:creationId xmlns:a16="http://schemas.microsoft.com/office/drawing/2014/main" id="{1BEF88FF-253F-24F0-FB25-1BB0836C79EA}"/>
              </a:ext>
            </a:extLst>
          </p:cNvPr>
          <p:cNvGrpSpPr/>
          <p:nvPr/>
        </p:nvGrpSpPr>
        <p:grpSpPr>
          <a:xfrm>
            <a:off x="5337175" y="3498850"/>
            <a:ext cx="1203325" cy="547688"/>
            <a:chOff x="5337175" y="3498850"/>
            <a:chExt cx="1203325" cy="547688"/>
          </a:xfrm>
        </p:grpSpPr>
        <p:sp>
          <p:nvSpPr>
            <p:cNvPr id="118789" name="Line 11">
              <a:extLst>
                <a:ext uri="{FF2B5EF4-FFF2-40B4-BE49-F238E27FC236}">
                  <a16:creationId xmlns:a16="http://schemas.microsoft.com/office/drawing/2014/main" id="{52963A44-6C38-E648-8790-CF888E7C3F70}"/>
                </a:ext>
              </a:extLst>
            </p:cNvPr>
            <p:cNvSpPr>
              <a:spLocks noChangeShapeType="1"/>
            </p:cNvSpPr>
            <p:nvPr/>
          </p:nvSpPr>
          <p:spPr bwMode="auto">
            <a:xfrm rot="667724" flipV="1">
              <a:off x="5337175" y="3498850"/>
              <a:ext cx="276225" cy="547688"/>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90" name="Text Box 12">
              <a:extLst>
                <a:ext uri="{FF2B5EF4-FFF2-40B4-BE49-F238E27FC236}">
                  <a16:creationId xmlns:a16="http://schemas.microsoft.com/office/drawing/2014/main" id="{4F7F08A8-A25C-9D48-B977-52D5B04D47A9}"/>
                </a:ext>
              </a:extLst>
            </p:cNvPr>
            <p:cNvSpPr txBox="1">
              <a:spLocks noChangeArrowheads="1"/>
            </p:cNvSpPr>
            <p:nvPr/>
          </p:nvSpPr>
          <p:spPr bwMode="auto">
            <a:xfrm rot="-6042">
              <a:off x="5549900" y="35655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dirty="0" err="1">
                  <a:solidFill>
                    <a:schemeClr val="bg1"/>
                  </a:solidFill>
                </a:rPr>
                <a:t>V</a:t>
              </a:r>
              <a:r>
                <a:rPr lang="en-US" altLang="en-US" sz="2000" baseline="-25000" dirty="0" err="1">
                  <a:solidFill>
                    <a:schemeClr val="bg1"/>
                  </a:solidFill>
                </a:rPr>
                <a:t>gs</a:t>
              </a:r>
              <a:endParaRPr lang="en-US" altLang="en-US" sz="2000" dirty="0">
                <a:solidFill>
                  <a:schemeClr val="bg1"/>
                </a:solidFill>
              </a:endParaRPr>
            </a:p>
          </p:txBody>
        </p:sp>
      </p:grpSp>
      <p:grpSp>
        <p:nvGrpSpPr>
          <p:cNvPr id="9" name="Group 8">
            <a:extLst>
              <a:ext uri="{FF2B5EF4-FFF2-40B4-BE49-F238E27FC236}">
                <a16:creationId xmlns:a16="http://schemas.microsoft.com/office/drawing/2014/main" id="{AD19363B-BFCB-F63D-3BC1-C9E0A63D2E10}"/>
              </a:ext>
            </a:extLst>
          </p:cNvPr>
          <p:cNvGrpSpPr/>
          <p:nvPr/>
        </p:nvGrpSpPr>
        <p:grpSpPr>
          <a:xfrm>
            <a:off x="4162425" y="3748088"/>
            <a:ext cx="957263" cy="395287"/>
            <a:chOff x="4162425" y="3748088"/>
            <a:chExt cx="957263" cy="395287"/>
          </a:xfrm>
        </p:grpSpPr>
        <p:sp>
          <p:nvSpPr>
            <p:cNvPr id="118787" name="Line 5">
              <a:extLst>
                <a:ext uri="{FF2B5EF4-FFF2-40B4-BE49-F238E27FC236}">
                  <a16:creationId xmlns:a16="http://schemas.microsoft.com/office/drawing/2014/main" id="{1758FA1C-4EA7-3647-9840-6EA59F438A76}"/>
                </a:ext>
              </a:extLst>
            </p:cNvPr>
            <p:cNvSpPr>
              <a:spLocks noChangeShapeType="1"/>
            </p:cNvSpPr>
            <p:nvPr/>
          </p:nvSpPr>
          <p:spPr bwMode="auto">
            <a:xfrm rot="667724" flipH="1" flipV="1">
              <a:off x="4557713" y="3748088"/>
              <a:ext cx="561975" cy="220662"/>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91" name="Text Box 15">
              <a:extLst>
                <a:ext uri="{FF2B5EF4-FFF2-40B4-BE49-F238E27FC236}">
                  <a16:creationId xmlns:a16="http://schemas.microsoft.com/office/drawing/2014/main" id="{4AF4D07C-0907-424C-816F-8C9954F2F120}"/>
                </a:ext>
              </a:extLst>
            </p:cNvPr>
            <p:cNvSpPr txBox="1">
              <a:spLocks noChangeArrowheads="1"/>
            </p:cNvSpPr>
            <p:nvPr/>
          </p:nvSpPr>
          <p:spPr bwMode="auto">
            <a:xfrm>
              <a:off x="4162425" y="37766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1F990C"/>
                  </a:solidFill>
                </a:rPr>
                <a:t>PGF</a:t>
              </a:r>
            </a:p>
          </p:txBody>
        </p:sp>
      </p:grpSp>
      <p:grpSp>
        <p:nvGrpSpPr>
          <p:cNvPr id="10" name="Group 9">
            <a:extLst>
              <a:ext uri="{FF2B5EF4-FFF2-40B4-BE49-F238E27FC236}">
                <a16:creationId xmlns:a16="http://schemas.microsoft.com/office/drawing/2014/main" id="{9C502AE2-1A65-F6DB-E8FC-68A5A0AF2FA7}"/>
              </a:ext>
            </a:extLst>
          </p:cNvPr>
          <p:cNvGrpSpPr/>
          <p:nvPr/>
        </p:nvGrpSpPr>
        <p:grpSpPr>
          <a:xfrm>
            <a:off x="5284788" y="4205288"/>
            <a:ext cx="1300162" cy="454025"/>
            <a:chOff x="5284788" y="4205288"/>
            <a:chExt cx="1300162" cy="454025"/>
          </a:xfrm>
        </p:grpSpPr>
        <p:sp>
          <p:nvSpPr>
            <p:cNvPr id="118788" name="Line 8">
              <a:extLst>
                <a:ext uri="{FF2B5EF4-FFF2-40B4-BE49-F238E27FC236}">
                  <a16:creationId xmlns:a16="http://schemas.microsoft.com/office/drawing/2014/main" id="{8A794C73-7A4D-AC42-90ED-8D4E33A3F117}"/>
                </a:ext>
              </a:extLst>
            </p:cNvPr>
            <p:cNvSpPr>
              <a:spLocks noChangeShapeType="1"/>
            </p:cNvSpPr>
            <p:nvPr/>
          </p:nvSpPr>
          <p:spPr bwMode="auto">
            <a:xfrm rot="667724">
              <a:off x="5284788" y="4205288"/>
              <a:ext cx="600075" cy="247650"/>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792" name="Text Box 16">
              <a:extLst>
                <a:ext uri="{FF2B5EF4-FFF2-40B4-BE49-F238E27FC236}">
                  <a16:creationId xmlns:a16="http://schemas.microsoft.com/office/drawing/2014/main" id="{5A0FD4F5-5622-4C4A-B2F7-4406CEEC0036}"/>
                </a:ext>
              </a:extLst>
            </p:cNvPr>
            <p:cNvSpPr txBox="1">
              <a:spLocks noChangeArrowheads="1"/>
            </p:cNvSpPr>
            <p:nvPr/>
          </p:nvSpPr>
          <p:spPr bwMode="auto">
            <a:xfrm>
              <a:off x="5892800" y="42926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dirty="0">
                  <a:solidFill>
                    <a:srgbClr val="D91815"/>
                  </a:solidFill>
                </a:rPr>
                <a:t>COR</a:t>
              </a:r>
            </a:p>
          </p:txBody>
        </p:sp>
      </p:grpSp>
      <p:sp>
        <p:nvSpPr>
          <p:cNvPr id="329746" name="Rectangle 18">
            <a:extLst>
              <a:ext uri="{FF2B5EF4-FFF2-40B4-BE49-F238E27FC236}">
                <a16:creationId xmlns:a16="http://schemas.microsoft.com/office/drawing/2014/main" id="{D2076233-40AC-0F44-907B-D615A3039499}"/>
              </a:ext>
            </a:extLst>
          </p:cNvPr>
          <p:cNvSpPr>
            <a:spLocks noChangeArrowheads="1"/>
          </p:cNvSpPr>
          <p:nvPr/>
        </p:nvSpPr>
        <p:spPr bwMode="auto">
          <a:xfrm rot="73936">
            <a:off x="4356100" y="2755900"/>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6" name="Group 5">
            <a:extLst>
              <a:ext uri="{FF2B5EF4-FFF2-40B4-BE49-F238E27FC236}">
                <a16:creationId xmlns:a16="http://schemas.microsoft.com/office/drawing/2014/main" id="{E601F043-15AF-4C4E-B25E-85C0B00B14DB}"/>
              </a:ext>
            </a:extLst>
          </p:cNvPr>
          <p:cNvGrpSpPr>
            <a:grpSpLocks/>
          </p:cNvGrpSpPr>
          <p:nvPr/>
        </p:nvGrpSpPr>
        <p:grpSpPr bwMode="auto">
          <a:xfrm>
            <a:off x="3479800" y="2824163"/>
            <a:ext cx="990600" cy="833437"/>
            <a:chOff x="3479800" y="2824351"/>
            <a:chExt cx="990600" cy="833249"/>
          </a:xfrm>
        </p:grpSpPr>
        <p:sp>
          <p:nvSpPr>
            <p:cNvPr id="118803" name="Line 21">
              <a:extLst>
                <a:ext uri="{FF2B5EF4-FFF2-40B4-BE49-F238E27FC236}">
                  <a16:creationId xmlns:a16="http://schemas.microsoft.com/office/drawing/2014/main" id="{A1F2A7EF-4B1B-524D-BAA4-C210B8B4E807}"/>
                </a:ext>
              </a:extLst>
            </p:cNvPr>
            <p:cNvSpPr>
              <a:spLocks noChangeShapeType="1"/>
            </p:cNvSpPr>
            <p:nvPr/>
          </p:nvSpPr>
          <p:spPr bwMode="auto">
            <a:xfrm rot="667724" flipH="1">
              <a:off x="4076728" y="2824351"/>
              <a:ext cx="258714" cy="81508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4" name="Text Box 22">
              <a:extLst>
                <a:ext uri="{FF2B5EF4-FFF2-40B4-BE49-F238E27FC236}">
                  <a16:creationId xmlns:a16="http://schemas.microsoft.com/office/drawing/2014/main" id="{5C257E2F-871F-C24E-98E2-82F72958467B}"/>
                </a:ext>
              </a:extLst>
            </p:cNvPr>
            <p:cNvSpPr txBox="1">
              <a:spLocks noChangeArrowheads="1"/>
            </p:cNvSpPr>
            <p:nvPr/>
          </p:nvSpPr>
          <p:spPr bwMode="auto">
            <a:xfrm rot="-6042">
              <a:off x="3479800" y="32607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a:solidFill>
                    <a:schemeClr val="bg1"/>
                  </a:solidFill>
                </a:rPr>
                <a:t>V</a:t>
              </a:r>
              <a:r>
                <a:rPr lang="en-US" altLang="en-US" sz="2000" baseline="-25000">
                  <a:solidFill>
                    <a:schemeClr val="bg1"/>
                  </a:solidFill>
                </a:rPr>
                <a:t>gs</a:t>
              </a:r>
              <a:endParaRPr lang="en-US" altLang="en-US" sz="2000">
                <a:solidFill>
                  <a:schemeClr val="bg1"/>
                </a:solidFill>
              </a:endParaRPr>
            </a:p>
          </p:txBody>
        </p:sp>
      </p:grpSp>
      <p:grpSp>
        <p:nvGrpSpPr>
          <p:cNvPr id="4" name="Group 3">
            <a:extLst>
              <a:ext uri="{FF2B5EF4-FFF2-40B4-BE49-F238E27FC236}">
                <a16:creationId xmlns:a16="http://schemas.microsoft.com/office/drawing/2014/main" id="{C823DF6B-F28C-5C49-99B7-1A89205C026C}"/>
              </a:ext>
            </a:extLst>
          </p:cNvPr>
          <p:cNvGrpSpPr>
            <a:grpSpLocks/>
          </p:cNvGrpSpPr>
          <p:nvPr/>
        </p:nvGrpSpPr>
        <p:grpSpPr bwMode="auto">
          <a:xfrm>
            <a:off x="4552950" y="2798763"/>
            <a:ext cx="1076325" cy="419100"/>
            <a:chOff x="4553381" y="2798763"/>
            <a:chExt cx="1075894" cy="419435"/>
          </a:xfrm>
        </p:grpSpPr>
        <p:sp>
          <p:nvSpPr>
            <p:cNvPr id="118801" name="Line 19">
              <a:extLst>
                <a:ext uri="{FF2B5EF4-FFF2-40B4-BE49-F238E27FC236}">
                  <a16:creationId xmlns:a16="http://schemas.microsoft.com/office/drawing/2014/main" id="{8C80D244-960D-5745-A339-A8222962B0FF}"/>
                </a:ext>
              </a:extLst>
            </p:cNvPr>
            <p:cNvSpPr>
              <a:spLocks noChangeShapeType="1"/>
            </p:cNvSpPr>
            <p:nvPr/>
          </p:nvSpPr>
          <p:spPr bwMode="auto">
            <a:xfrm rot="-10132276" flipH="1" flipV="1">
              <a:off x="4553381" y="2950883"/>
              <a:ext cx="762787" cy="267315"/>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2" name="Text Box 23">
              <a:extLst>
                <a:ext uri="{FF2B5EF4-FFF2-40B4-BE49-F238E27FC236}">
                  <a16:creationId xmlns:a16="http://schemas.microsoft.com/office/drawing/2014/main" id="{83FA1BBA-D667-2048-9EA2-A24241053AD1}"/>
                </a:ext>
              </a:extLst>
            </p:cNvPr>
            <p:cNvSpPr txBox="1">
              <a:spLocks noChangeArrowheads="1"/>
            </p:cNvSpPr>
            <p:nvPr/>
          </p:nvSpPr>
          <p:spPr bwMode="auto">
            <a:xfrm>
              <a:off x="4975225" y="27987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1F990C"/>
                  </a:solidFill>
                </a:rPr>
                <a:t>PGF</a:t>
              </a:r>
            </a:p>
          </p:txBody>
        </p:sp>
      </p:grpSp>
      <p:grpSp>
        <p:nvGrpSpPr>
          <p:cNvPr id="5" name="Group 4">
            <a:extLst>
              <a:ext uri="{FF2B5EF4-FFF2-40B4-BE49-F238E27FC236}">
                <a16:creationId xmlns:a16="http://schemas.microsoft.com/office/drawing/2014/main" id="{A9E38AE6-4D38-0A47-9D20-36542FDB8A2E}"/>
              </a:ext>
            </a:extLst>
          </p:cNvPr>
          <p:cNvGrpSpPr>
            <a:grpSpLocks/>
          </p:cNvGrpSpPr>
          <p:nvPr/>
        </p:nvGrpSpPr>
        <p:grpSpPr bwMode="auto">
          <a:xfrm>
            <a:off x="3213100" y="2439988"/>
            <a:ext cx="1184275" cy="441325"/>
            <a:chOff x="3213100" y="2439246"/>
            <a:chExt cx="1184543" cy="442067"/>
          </a:xfrm>
        </p:grpSpPr>
        <p:sp>
          <p:nvSpPr>
            <p:cNvPr id="118799" name="Line 20">
              <a:extLst>
                <a:ext uri="{FF2B5EF4-FFF2-40B4-BE49-F238E27FC236}">
                  <a16:creationId xmlns:a16="http://schemas.microsoft.com/office/drawing/2014/main" id="{055E4AE7-EA67-8740-8D5A-FDC18474BEF8}"/>
                </a:ext>
              </a:extLst>
            </p:cNvPr>
            <p:cNvSpPr>
              <a:spLocks noChangeShapeType="1"/>
            </p:cNvSpPr>
            <p:nvPr/>
          </p:nvSpPr>
          <p:spPr bwMode="auto">
            <a:xfrm rot="-10132276">
              <a:off x="3574715" y="2439246"/>
              <a:ext cx="822928" cy="252291"/>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8800" name="Text Box 24">
              <a:extLst>
                <a:ext uri="{FF2B5EF4-FFF2-40B4-BE49-F238E27FC236}">
                  <a16:creationId xmlns:a16="http://schemas.microsoft.com/office/drawing/2014/main" id="{310CF526-712E-F748-B851-5238938468DA}"/>
                </a:ext>
              </a:extLst>
            </p:cNvPr>
            <p:cNvSpPr txBox="1">
              <a:spLocks noChangeArrowheads="1"/>
            </p:cNvSpPr>
            <p:nvPr/>
          </p:nvSpPr>
          <p:spPr bwMode="auto">
            <a:xfrm>
              <a:off x="3213100" y="25146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D91815"/>
                  </a:solidFill>
                </a:rPr>
                <a:t>COR</a:t>
              </a:r>
            </a:p>
          </p:txBody>
        </p:sp>
      </p:grpSp>
      <p:sp>
        <p:nvSpPr>
          <p:cNvPr id="118797" name="Text Box 7">
            <a:extLst>
              <a:ext uri="{FF2B5EF4-FFF2-40B4-BE49-F238E27FC236}">
                <a16:creationId xmlns:a16="http://schemas.microsoft.com/office/drawing/2014/main" id="{67D71EEF-2EAC-8C42-88CD-5DC0306891B5}"/>
              </a:ext>
            </a:extLst>
          </p:cNvPr>
          <p:cNvSpPr txBox="1">
            <a:spLocks noChangeArrowheads="1"/>
          </p:cNvSpPr>
          <p:nvPr/>
        </p:nvSpPr>
        <p:spPr bwMode="auto">
          <a:xfrm>
            <a:off x="2870200" y="38100"/>
            <a:ext cx="340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FLOW</a:t>
            </a:r>
            <a:endParaRPr lang="en-US" altLang="en-US"/>
          </a:p>
        </p:txBody>
      </p:sp>
      <p:pic>
        <p:nvPicPr>
          <p:cNvPr id="8" name="Picture 7">
            <a:extLst>
              <a:ext uri="{FF2B5EF4-FFF2-40B4-BE49-F238E27FC236}">
                <a16:creationId xmlns:a16="http://schemas.microsoft.com/office/drawing/2014/main" id="{161E349D-BB04-C8FA-13CF-B960CC1B6AF2}"/>
              </a:ext>
            </a:extLst>
          </p:cNvPr>
          <p:cNvPicPr>
            <a:picLocks noChangeAspect="1"/>
          </p:cNvPicPr>
          <p:nvPr/>
        </p:nvPicPr>
        <p:blipFill rotWithShape="1">
          <a:blip r:embed="rId4"/>
          <a:srcRect l="28759" t="9506" r="10864" b="29496"/>
          <a:stretch/>
        </p:blipFill>
        <p:spPr>
          <a:xfrm>
            <a:off x="6814379" y="3743626"/>
            <a:ext cx="2306943" cy="3113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87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nimBg="1"/>
      <p:bldP spid="3297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6" descr="sfc.map.jp2">
            <a:extLst>
              <a:ext uri="{FF2B5EF4-FFF2-40B4-BE49-F238E27FC236}">
                <a16:creationId xmlns:a16="http://schemas.microsoft.com/office/drawing/2014/main" id="{26D1960E-CD2B-5848-8CAD-5BF4FCB284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700"/>
            <a:ext cx="886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46" name="Rectangle 18">
            <a:extLst>
              <a:ext uri="{FF2B5EF4-FFF2-40B4-BE49-F238E27FC236}">
                <a16:creationId xmlns:a16="http://schemas.microsoft.com/office/drawing/2014/main" id="{BB8E0D9E-F94C-C946-8AF8-AB671921D3B8}"/>
              </a:ext>
            </a:extLst>
          </p:cNvPr>
          <p:cNvSpPr>
            <a:spLocks noChangeArrowheads="1"/>
          </p:cNvSpPr>
          <p:nvPr/>
        </p:nvSpPr>
        <p:spPr bwMode="auto">
          <a:xfrm rot="73936">
            <a:off x="5651500" y="2552700"/>
            <a:ext cx="228600" cy="152400"/>
          </a:xfrm>
          <a:prstGeom prst="rect">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9" name="Group 8">
            <a:extLst>
              <a:ext uri="{FF2B5EF4-FFF2-40B4-BE49-F238E27FC236}">
                <a16:creationId xmlns:a16="http://schemas.microsoft.com/office/drawing/2014/main" id="{6BF35C27-65B3-2941-A943-F806694E0F5E}"/>
              </a:ext>
            </a:extLst>
          </p:cNvPr>
          <p:cNvGrpSpPr>
            <a:grpSpLocks/>
          </p:cNvGrpSpPr>
          <p:nvPr/>
        </p:nvGrpSpPr>
        <p:grpSpPr bwMode="auto">
          <a:xfrm>
            <a:off x="4559300" y="1863725"/>
            <a:ext cx="1219200" cy="671513"/>
            <a:chOff x="4559300" y="1863725"/>
            <a:chExt cx="1219776" cy="672061"/>
          </a:xfrm>
        </p:grpSpPr>
        <p:sp>
          <p:nvSpPr>
            <p:cNvPr id="120848" name="Line 21">
              <a:extLst>
                <a:ext uri="{FF2B5EF4-FFF2-40B4-BE49-F238E27FC236}">
                  <a16:creationId xmlns:a16="http://schemas.microsoft.com/office/drawing/2014/main" id="{96FFAD15-38B7-3B48-85A4-58AF88E4B963}"/>
                </a:ext>
              </a:extLst>
            </p:cNvPr>
            <p:cNvSpPr>
              <a:spLocks noChangeShapeType="1"/>
            </p:cNvSpPr>
            <p:nvPr/>
          </p:nvSpPr>
          <p:spPr bwMode="auto">
            <a:xfrm rot="667724" flipH="1" flipV="1">
              <a:off x="5173093" y="2111896"/>
              <a:ext cx="605983" cy="42389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9" name="Text Box 22">
              <a:extLst>
                <a:ext uri="{FF2B5EF4-FFF2-40B4-BE49-F238E27FC236}">
                  <a16:creationId xmlns:a16="http://schemas.microsoft.com/office/drawing/2014/main" id="{A97E6F16-FC96-8C49-BDD9-22BD00D38A66}"/>
                </a:ext>
              </a:extLst>
            </p:cNvPr>
            <p:cNvSpPr txBox="1">
              <a:spLocks noChangeArrowheads="1"/>
            </p:cNvSpPr>
            <p:nvPr/>
          </p:nvSpPr>
          <p:spPr bwMode="auto">
            <a:xfrm rot="-6042">
              <a:off x="4559300" y="1863725"/>
              <a:ext cx="990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A0BFF"/>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2000">
                  <a:solidFill>
                    <a:schemeClr val="bg1"/>
                  </a:solidFill>
                </a:rPr>
                <a:t>V</a:t>
              </a:r>
              <a:r>
                <a:rPr lang="en-US" altLang="en-US" sz="2000" baseline="-25000">
                  <a:solidFill>
                    <a:schemeClr val="bg1"/>
                  </a:solidFill>
                </a:rPr>
                <a:t>gr</a:t>
              </a:r>
              <a:endParaRPr lang="en-US" altLang="en-US" sz="2000">
                <a:solidFill>
                  <a:schemeClr val="bg1"/>
                </a:solidFill>
              </a:endParaRPr>
            </a:p>
          </p:txBody>
        </p:sp>
      </p:grpSp>
      <p:grpSp>
        <p:nvGrpSpPr>
          <p:cNvPr id="2" name="Group 1">
            <a:extLst>
              <a:ext uri="{FF2B5EF4-FFF2-40B4-BE49-F238E27FC236}">
                <a16:creationId xmlns:a16="http://schemas.microsoft.com/office/drawing/2014/main" id="{F4304C40-DB3C-CF47-AB60-6E191FB39A7B}"/>
              </a:ext>
            </a:extLst>
          </p:cNvPr>
          <p:cNvGrpSpPr>
            <a:grpSpLocks/>
          </p:cNvGrpSpPr>
          <p:nvPr/>
        </p:nvGrpSpPr>
        <p:grpSpPr bwMode="auto">
          <a:xfrm>
            <a:off x="5080000" y="2633663"/>
            <a:ext cx="688975" cy="836612"/>
            <a:chOff x="5079413" y="2634191"/>
            <a:chExt cx="689562" cy="836084"/>
          </a:xfrm>
        </p:grpSpPr>
        <p:sp>
          <p:nvSpPr>
            <p:cNvPr id="120846" name="Line 19">
              <a:extLst>
                <a:ext uri="{FF2B5EF4-FFF2-40B4-BE49-F238E27FC236}">
                  <a16:creationId xmlns:a16="http://schemas.microsoft.com/office/drawing/2014/main" id="{C992502A-B763-ED49-85C8-FF4EA5ECAE45}"/>
                </a:ext>
              </a:extLst>
            </p:cNvPr>
            <p:cNvSpPr>
              <a:spLocks noChangeShapeType="1"/>
            </p:cNvSpPr>
            <p:nvPr/>
          </p:nvSpPr>
          <p:spPr bwMode="auto">
            <a:xfrm rot="11467724" flipV="1">
              <a:off x="5079413" y="2634191"/>
              <a:ext cx="547274" cy="573618"/>
            </a:xfrm>
            <a:prstGeom prst="line">
              <a:avLst/>
            </a:prstGeom>
            <a:noFill/>
            <a:ln w="381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7" name="Text Box 23">
              <a:extLst>
                <a:ext uri="{FF2B5EF4-FFF2-40B4-BE49-F238E27FC236}">
                  <a16:creationId xmlns:a16="http://schemas.microsoft.com/office/drawing/2014/main" id="{9AC87304-529F-1141-B846-EA392DFB7F12}"/>
                </a:ext>
              </a:extLst>
            </p:cNvPr>
            <p:cNvSpPr txBox="1">
              <a:spLocks noChangeArrowheads="1"/>
            </p:cNvSpPr>
            <p:nvPr/>
          </p:nvSpPr>
          <p:spPr bwMode="auto">
            <a:xfrm>
              <a:off x="5114925" y="3103563"/>
              <a:ext cx="6540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1F990C"/>
                  </a:solidFill>
                </a:rPr>
                <a:t>PGF</a:t>
              </a:r>
            </a:p>
          </p:txBody>
        </p:sp>
      </p:grpSp>
      <p:grpSp>
        <p:nvGrpSpPr>
          <p:cNvPr id="3" name="Group 2">
            <a:extLst>
              <a:ext uri="{FF2B5EF4-FFF2-40B4-BE49-F238E27FC236}">
                <a16:creationId xmlns:a16="http://schemas.microsoft.com/office/drawing/2014/main" id="{496D0D0B-9A7C-264A-86C8-C9C07AD733E4}"/>
              </a:ext>
            </a:extLst>
          </p:cNvPr>
          <p:cNvGrpSpPr>
            <a:grpSpLocks/>
          </p:cNvGrpSpPr>
          <p:nvPr/>
        </p:nvGrpSpPr>
        <p:grpSpPr bwMode="auto">
          <a:xfrm>
            <a:off x="5461000" y="1943100"/>
            <a:ext cx="815975" cy="665163"/>
            <a:chOff x="5461000" y="1943100"/>
            <a:chExt cx="815812" cy="664958"/>
          </a:xfrm>
        </p:grpSpPr>
        <p:sp>
          <p:nvSpPr>
            <p:cNvPr id="120844" name="Line 20">
              <a:extLst>
                <a:ext uri="{FF2B5EF4-FFF2-40B4-BE49-F238E27FC236}">
                  <a16:creationId xmlns:a16="http://schemas.microsoft.com/office/drawing/2014/main" id="{2CE24296-EA7B-F648-823D-A81B9F54D0A6}"/>
                </a:ext>
              </a:extLst>
            </p:cNvPr>
            <p:cNvSpPr>
              <a:spLocks noChangeShapeType="1"/>
            </p:cNvSpPr>
            <p:nvPr/>
          </p:nvSpPr>
          <p:spPr bwMode="auto">
            <a:xfrm rot="11467724" flipH="1">
              <a:off x="5873845" y="2205223"/>
              <a:ext cx="402967" cy="402835"/>
            </a:xfrm>
            <a:prstGeom prst="line">
              <a:avLst/>
            </a:prstGeom>
            <a:noFill/>
            <a:ln w="38100">
              <a:solidFill>
                <a:srgbClr val="D91815"/>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5" name="Text Box 24">
              <a:extLst>
                <a:ext uri="{FF2B5EF4-FFF2-40B4-BE49-F238E27FC236}">
                  <a16:creationId xmlns:a16="http://schemas.microsoft.com/office/drawing/2014/main" id="{9E82B611-D154-F948-B1E1-B333AAA7B15D}"/>
                </a:ext>
              </a:extLst>
            </p:cNvPr>
            <p:cNvSpPr txBox="1">
              <a:spLocks noChangeArrowheads="1"/>
            </p:cNvSpPr>
            <p:nvPr/>
          </p:nvSpPr>
          <p:spPr bwMode="auto">
            <a:xfrm>
              <a:off x="5461000" y="1943100"/>
              <a:ext cx="692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D91815"/>
                  </a:solidFill>
                </a:rPr>
                <a:t>COR</a:t>
              </a:r>
            </a:p>
          </p:txBody>
        </p:sp>
      </p:grpSp>
      <p:sp>
        <p:nvSpPr>
          <p:cNvPr id="120838" name="Text Box 7">
            <a:extLst>
              <a:ext uri="{FF2B5EF4-FFF2-40B4-BE49-F238E27FC236}">
                <a16:creationId xmlns:a16="http://schemas.microsoft.com/office/drawing/2014/main" id="{193BCD7C-B8D1-6D4C-ADE5-3025DD6E83FA}"/>
              </a:ext>
            </a:extLst>
          </p:cNvPr>
          <p:cNvSpPr txBox="1">
            <a:spLocks noChangeArrowheads="1"/>
          </p:cNvSpPr>
          <p:nvPr/>
        </p:nvSpPr>
        <p:spPr bwMode="auto">
          <a:xfrm>
            <a:off x="3136900" y="38100"/>
            <a:ext cx="27495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GRADIENT FLOW</a:t>
            </a:r>
            <a:endParaRPr lang="en-US" altLang="en-US"/>
          </a:p>
        </p:txBody>
      </p:sp>
      <p:grpSp>
        <p:nvGrpSpPr>
          <p:cNvPr id="8" name="Group 7">
            <a:extLst>
              <a:ext uri="{FF2B5EF4-FFF2-40B4-BE49-F238E27FC236}">
                <a16:creationId xmlns:a16="http://schemas.microsoft.com/office/drawing/2014/main" id="{8FB0B307-30A0-074C-8BEF-95A7AF3603F6}"/>
              </a:ext>
            </a:extLst>
          </p:cNvPr>
          <p:cNvGrpSpPr>
            <a:grpSpLocks/>
          </p:cNvGrpSpPr>
          <p:nvPr/>
        </p:nvGrpSpPr>
        <p:grpSpPr bwMode="auto">
          <a:xfrm>
            <a:off x="5905500" y="2444750"/>
            <a:ext cx="1830388" cy="465138"/>
            <a:chOff x="5905098" y="2443964"/>
            <a:chExt cx="1830691" cy="465368"/>
          </a:xfrm>
        </p:grpSpPr>
        <p:sp>
          <p:nvSpPr>
            <p:cNvPr id="120842" name="Line 20">
              <a:extLst>
                <a:ext uri="{FF2B5EF4-FFF2-40B4-BE49-F238E27FC236}">
                  <a16:creationId xmlns:a16="http://schemas.microsoft.com/office/drawing/2014/main" id="{4787D36C-D625-C64A-8C67-719D3A1BF218}"/>
                </a:ext>
              </a:extLst>
            </p:cNvPr>
            <p:cNvSpPr>
              <a:spLocks noChangeShapeType="1"/>
            </p:cNvSpPr>
            <p:nvPr/>
          </p:nvSpPr>
          <p:spPr bwMode="auto">
            <a:xfrm rot="11467724" flipH="1">
              <a:off x="5905098" y="2443964"/>
              <a:ext cx="188062" cy="179351"/>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0843" name="Text Box 24">
              <a:extLst>
                <a:ext uri="{FF2B5EF4-FFF2-40B4-BE49-F238E27FC236}">
                  <a16:creationId xmlns:a16="http://schemas.microsoft.com/office/drawing/2014/main" id="{BEE3B73C-F269-2149-A56C-F81156815083}"/>
                </a:ext>
              </a:extLst>
            </p:cNvPr>
            <p:cNvSpPr txBox="1">
              <a:spLocks noChangeArrowheads="1"/>
            </p:cNvSpPr>
            <p:nvPr/>
          </p:nvSpPr>
          <p:spPr bwMode="auto">
            <a:xfrm>
              <a:off x="5930900" y="2540000"/>
              <a:ext cx="1804889"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3366FF"/>
                  </a:solidFill>
                </a:rPr>
                <a:t>CENTRIFUGAL</a:t>
              </a:r>
            </a:p>
          </p:txBody>
        </p:sp>
      </p:grpSp>
      <p:sp>
        <p:nvSpPr>
          <p:cNvPr id="120840" name="TextBox 16">
            <a:extLst>
              <a:ext uri="{FF2B5EF4-FFF2-40B4-BE49-F238E27FC236}">
                <a16:creationId xmlns:a16="http://schemas.microsoft.com/office/drawing/2014/main" id="{2A09E9B6-E701-A14B-B72F-2BCB282CB4C6}"/>
              </a:ext>
            </a:extLst>
          </p:cNvPr>
          <p:cNvSpPr txBox="1">
            <a:spLocks noChangeArrowheads="1"/>
          </p:cNvSpPr>
          <p:nvPr/>
        </p:nvSpPr>
        <p:spPr bwMode="auto">
          <a:xfrm>
            <a:off x="4646613" y="6364288"/>
            <a:ext cx="3979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chemeClr val="bg1"/>
                </a:solidFill>
              </a:rPr>
              <a:t>(N: 195–199; A:  215–220)</a:t>
            </a:r>
          </a:p>
        </p:txBody>
      </p:sp>
      <p:pic>
        <p:nvPicPr>
          <p:cNvPr id="4" name="Picture 3">
            <a:extLst>
              <a:ext uri="{FF2B5EF4-FFF2-40B4-BE49-F238E27FC236}">
                <a16:creationId xmlns:a16="http://schemas.microsoft.com/office/drawing/2014/main" id="{4C25CEDB-036B-75B5-AEC5-C1A929895AE4}"/>
              </a:ext>
            </a:extLst>
          </p:cNvPr>
          <p:cNvPicPr>
            <a:picLocks noChangeAspect="1"/>
          </p:cNvPicPr>
          <p:nvPr/>
        </p:nvPicPr>
        <p:blipFill rotWithShape="1">
          <a:blip r:embed="rId4"/>
          <a:srcRect l="28759" t="9506" r="10864" b="29496"/>
          <a:stretch/>
        </p:blipFill>
        <p:spPr>
          <a:xfrm>
            <a:off x="6814379" y="3264656"/>
            <a:ext cx="2306943" cy="31133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97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1" descr="0829">
            <a:extLst>
              <a:ext uri="{FF2B5EF4-FFF2-40B4-BE49-F238E27FC236}">
                <a16:creationId xmlns:a16="http://schemas.microsoft.com/office/drawing/2014/main" id="{93E59543-EDB9-E84C-A1FB-35E08C763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806575"/>
            <a:ext cx="8964613" cy="3244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29026" name="Rectangle 3" hidden="1">
            <a:extLst>
              <a:ext uri="{FF2B5EF4-FFF2-40B4-BE49-F238E27FC236}">
                <a16:creationId xmlns:a16="http://schemas.microsoft.com/office/drawing/2014/main" id="{D3B41868-45A5-C64C-B158-623E1CB1D46B}"/>
              </a:ext>
            </a:extLst>
          </p:cNvPr>
          <p:cNvSpPr>
            <a:spLocks noGrp="1" noChangeArrowheads="1"/>
          </p:cNvSpPr>
          <p:nvPr>
            <p:ph type="title"/>
          </p:nvPr>
        </p:nvSpPr>
        <p:spPr/>
        <p:txBody>
          <a:bodyPr/>
          <a:lstStyle/>
          <a:p>
            <a:pPr eaLnBrk="1" hangingPunct="1"/>
            <a:endParaRPr lang="en-US" altLang="en-US"/>
          </a:p>
        </p:txBody>
      </p:sp>
      <p:sp>
        <p:nvSpPr>
          <p:cNvPr id="129027" name="Text Box 5">
            <a:extLst>
              <a:ext uri="{FF2B5EF4-FFF2-40B4-BE49-F238E27FC236}">
                <a16:creationId xmlns:a16="http://schemas.microsoft.com/office/drawing/2014/main" id="{C01F0145-B690-DC4C-92B4-BE195A9AA933}"/>
              </a:ext>
            </a:extLst>
          </p:cNvPr>
          <p:cNvSpPr txBox="1">
            <a:spLocks noChangeArrowheads="1"/>
          </p:cNvSpPr>
          <p:nvPr/>
        </p:nvSpPr>
        <p:spPr bwMode="auto">
          <a:xfrm>
            <a:off x="3616325" y="5241925"/>
            <a:ext cx="20129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Surface Wind</a:t>
            </a:r>
          </a:p>
        </p:txBody>
      </p:sp>
      <p:sp>
        <p:nvSpPr>
          <p:cNvPr id="129028" name="Text Box 6">
            <a:extLst>
              <a:ext uri="{FF2B5EF4-FFF2-40B4-BE49-F238E27FC236}">
                <a16:creationId xmlns:a16="http://schemas.microsoft.com/office/drawing/2014/main" id="{8F6AB245-0AFB-6042-B2C6-A3E55D00C7D3}"/>
              </a:ext>
            </a:extLst>
          </p:cNvPr>
          <p:cNvSpPr txBox="1">
            <a:spLocks noChangeArrowheads="1"/>
          </p:cNvSpPr>
          <p:nvPr/>
        </p:nvSpPr>
        <p:spPr bwMode="auto">
          <a:xfrm>
            <a:off x="2308225" y="1203325"/>
            <a:ext cx="49609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Wind Aloft (Above Boundary Layer)</a:t>
            </a:r>
          </a:p>
        </p:txBody>
      </p:sp>
      <p:sp>
        <p:nvSpPr>
          <p:cNvPr id="129029" name="Text Box 4">
            <a:extLst>
              <a:ext uri="{FF2B5EF4-FFF2-40B4-BE49-F238E27FC236}">
                <a16:creationId xmlns:a16="http://schemas.microsoft.com/office/drawing/2014/main" id="{A46E32DF-9068-1946-97E7-D87C303A21A9}"/>
              </a:ext>
            </a:extLst>
          </p:cNvPr>
          <p:cNvSpPr txBox="1">
            <a:spLocks noChangeArrowheads="1"/>
          </p:cNvSpPr>
          <p:nvPr/>
        </p:nvSpPr>
        <p:spPr bwMode="auto">
          <a:xfrm>
            <a:off x="2816225" y="352425"/>
            <a:ext cx="3127375"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Northern Hemisphere</a:t>
            </a:r>
          </a:p>
        </p:txBody>
      </p:sp>
      <p:pic>
        <p:nvPicPr>
          <p:cNvPr id="10" name="Picture 9">
            <a:extLst>
              <a:ext uri="{FF2B5EF4-FFF2-40B4-BE49-F238E27FC236}">
                <a16:creationId xmlns:a16="http://schemas.microsoft.com/office/drawing/2014/main" id="{4EE3DA20-C220-21B7-5FD4-F5227687D737}"/>
              </a:ext>
            </a:extLst>
          </p:cNvPr>
          <p:cNvPicPr>
            <a:picLocks noChangeAspect="1"/>
          </p:cNvPicPr>
          <p:nvPr/>
        </p:nvPicPr>
        <p:blipFill rotWithShape="1">
          <a:blip r:embed="rId4"/>
          <a:srcRect l="16527" t="7656" r="26051" b="25303"/>
          <a:stretch/>
        </p:blipFill>
        <p:spPr>
          <a:xfrm>
            <a:off x="6930799" y="4999331"/>
            <a:ext cx="2122714" cy="185866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1" descr="13p343a">
            <a:extLst>
              <a:ext uri="{FF2B5EF4-FFF2-40B4-BE49-F238E27FC236}">
                <a16:creationId xmlns:a16="http://schemas.microsoft.com/office/drawing/2014/main" id="{106B409B-0C79-DB44-8D8C-954B0FC9E7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89" b="11161"/>
          <a:stretch/>
        </p:blipFill>
        <p:spPr bwMode="auto">
          <a:xfrm>
            <a:off x="88900" y="0"/>
            <a:ext cx="8964613" cy="5618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5875" name="Rectangle 1027" hidden="1">
            <a:extLst>
              <a:ext uri="{FF2B5EF4-FFF2-40B4-BE49-F238E27FC236}">
                <a16:creationId xmlns:a16="http://schemas.microsoft.com/office/drawing/2014/main" id="{2038528D-FED8-1646-B46A-829C8C649DCA}"/>
              </a:ext>
            </a:extLst>
          </p:cNvPr>
          <p:cNvSpPr>
            <a:spLocks noGrp="1" noChangeArrowheads="1"/>
          </p:cNvSpPr>
          <p:nvPr>
            <p:ph type="title"/>
          </p:nvPr>
        </p:nvSpPr>
        <p:spPr>
          <a:xfrm>
            <a:off x="457200" y="274638"/>
            <a:ext cx="8229600" cy="1143000"/>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p>
        </p:txBody>
      </p:sp>
      <p:sp>
        <p:nvSpPr>
          <p:cNvPr id="137219" name="Text Box 1028">
            <a:extLst>
              <a:ext uri="{FF2B5EF4-FFF2-40B4-BE49-F238E27FC236}">
                <a16:creationId xmlns:a16="http://schemas.microsoft.com/office/drawing/2014/main" id="{8AB3C531-6C61-6A4B-A90E-C06F433CFE32}"/>
              </a:ext>
            </a:extLst>
          </p:cNvPr>
          <p:cNvSpPr txBox="1">
            <a:spLocks noChangeArrowheads="1"/>
          </p:cNvSpPr>
          <p:nvPr/>
        </p:nvSpPr>
        <p:spPr bwMode="auto">
          <a:xfrm>
            <a:off x="187325" y="352425"/>
            <a:ext cx="3505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1000–500 mb Thickness</a:t>
            </a:r>
          </a:p>
        </p:txBody>
      </p:sp>
      <p:pic>
        <p:nvPicPr>
          <p:cNvPr id="3" name="Picture 2">
            <a:extLst>
              <a:ext uri="{FF2B5EF4-FFF2-40B4-BE49-F238E27FC236}">
                <a16:creationId xmlns:a16="http://schemas.microsoft.com/office/drawing/2014/main" id="{93AB3A94-8D3B-0C87-A2ED-F56BA59E77F1}"/>
              </a:ext>
            </a:extLst>
          </p:cNvPr>
          <p:cNvPicPr>
            <a:picLocks noChangeAspect="1"/>
          </p:cNvPicPr>
          <p:nvPr/>
        </p:nvPicPr>
        <p:blipFill rotWithShape="1">
          <a:blip r:embed="rId4"/>
          <a:srcRect r="59803" b="48241"/>
          <a:stretch/>
        </p:blipFill>
        <p:spPr>
          <a:xfrm>
            <a:off x="176439" y="809625"/>
            <a:ext cx="1740807" cy="22415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1F2FBA-E5BC-5B4D-8B54-26DBC1EE50CD}"/>
              </a:ext>
            </a:extLst>
          </p:cNvPr>
          <p:cNvPicPr>
            <a:picLocks noChangeAspect="1"/>
          </p:cNvPicPr>
          <p:nvPr/>
        </p:nvPicPr>
        <p:blipFill>
          <a:blip r:embed="rId2"/>
          <a:stretch>
            <a:fillRect/>
          </a:stretch>
        </p:blipFill>
        <p:spPr>
          <a:xfrm>
            <a:off x="593844" y="19837"/>
            <a:ext cx="7989716" cy="6370467"/>
          </a:xfrm>
          <a:prstGeom prst="rect">
            <a:avLst/>
          </a:prstGeom>
        </p:spPr>
      </p:pic>
      <p:sp>
        <p:nvSpPr>
          <p:cNvPr id="3" name="Oval 4">
            <a:extLst>
              <a:ext uri="{FF2B5EF4-FFF2-40B4-BE49-F238E27FC236}">
                <a16:creationId xmlns:a16="http://schemas.microsoft.com/office/drawing/2014/main" id="{E128E85E-58C0-A340-ABBB-CA8CF750E12B}"/>
              </a:ext>
            </a:extLst>
          </p:cNvPr>
          <p:cNvSpPr>
            <a:spLocks noChangeArrowheads="1"/>
          </p:cNvSpPr>
          <p:nvPr/>
        </p:nvSpPr>
        <p:spPr bwMode="auto">
          <a:xfrm>
            <a:off x="6559774" y="1503423"/>
            <a:ext cx="1244600" cy="1320800"/>
          </a:xfrm>
          <a:prstGeom prst="ellipse">
            <a:avLst/>
          </a:prstGeom>
          <a:noFill/>
          <a:ln w="57150">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4" name="Group 7">
            <a:extLst>
              <a:ext uri="{FF2B5EF4-FFF2-40B4-BE49-F238E27FC236}">
                <a16:creationId xmlns:a16="http://schemas.microsoft.com/office/drawing/2014/main" id="{BF3454DB-FC5C-AE49-A8F3-7EBCE440783A}"/>
              </a:ext>
            </a:extLst>
          </p:cNvPr>
          <p:cNvGrpSpPr>
            <a:grpSpLocks/>
          </p:cNvGrpSpPr>
          <p:nvPr/>
        </p:nvGrpSpPr>
        <p:grpSpPr bwMode="auto">
          <a:xfrm rot="746458">
            <a:off x="6813058" y="1919308"/>
            <a:ext cx="774700" cy="469900"/>
            <a:chOff x="3400" y="2400"/>
            <a:chExt cx="488" cy="296"/>
          </a:xfrm>
        </p:grpSpPr>
        <p:sp>
          <p:nvSpPr>
            <p:cNvPr id="5" name="Line 5">
              <a:extLst>
                <a:ext uri="{FF2B5EF4-FFF2-40B4-BE49-F238E27FC236}">
                  <a16:creationId xmlns:a16="http://schemas.microsoft.com/office/drawing/2014/main" id="{9AD0A498-DE31-8A48-9883-94A94A8FD00C}"/>
                </a:ext>
              </a:extLst>
            </p:cNvPr>
            <p:cNvSpPr>
              <a:spLocks noChangeShapeType="1"/>
            </p:cNvSpPr>
            <p:nvPr/>
          </p:nvSpPr>
          <p:spPr bwMode="auto">
            <a:xfrm>
              <a:off x="3480" y="2400"/>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a:extLst>
                <a:ext uri="{FF2B5EF4-FFF2-40B4-BE49-F238E27FC236}">
                  <a16:creationId xmlns:a16="http://schemas.microsoft.com/office/drawing/2014/main" id="{B8225B52-54CE-0543-A254-87357BAF16C9}"/>
                </a:ext>
              </a:extLst>
            </p:cNvPr>
            <p:cNvSpPr>
              <a:spLocks noChangeShapeType="1"/>
            </p:cNvSpPr>
            <p:nvPr/>
          </p:nvSpPr>
          <p:spPr bwMode="auto">
            <a:xfrm>
              <a:off x="3400" y="2608"/>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 name="Text Box 8">
            <a:extLst>
              <a:ext uri="{FF2B5EF4-FFF2-40B4-BE49-F238E27FC236}">
                <a16:creationId xmlns:a16="http://schemas.microsoft.com/office/drawing/2014/main" id="{16D2E1A7-D70B-584C-B1E4-2C3328361427}"/>
              </a:ext>
            </a:extLst>
          </p:cNvPr>
          <p:cNvSpPr txBox="1">
            <a:spLocks noChangeArrowheads="1"/>
          </p:cNvSpPr>
          <p:nvPr/>
        </p:nvSpPr>
        <p:spPr bwMode="auto">
          <a:xfrm>
            <a:off x="6317318" y="2911721"/>
            <a:ext cx="2233613" cy="45720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Cold Advection</a:t>
            </a:r>
          </a:p>
        </p:txBody>
      </p:sp>
      <p:sp>
        <p:nvSpPr>
          <p:cNvPr id="8" name="Rectangle 10">
            <a:extLst>
              <a:ext uri="{FF2B5EF4-FFF2-40B4-BE49-F238E27FC236}">
                <a16:creationId xmlns:a16="http://schemas.microsoft.com/office/drawing/2014/main" id="{88EE2434-0AB2-514C-8EF3-9A76B52331D9}"/>
              </a:ext>
            </a:extLst>
          </p:cNvPr>
          <p:cNvSpPr>
            <a:spLocks noChangeArrowheads="1"/>
          </p:cNvSpPr>
          <p:nvPr/>
        </p:nvSpPr>
        <p:spPr bwMode="auto">
          <a:xfrm>
            <a:off x="692776" y="204085"/>
            <a:ext cx="1270000" cy="1905000"/>
          </a:xfrm>
          <a:prstGeom prst="rect">
            <a:avLst/>
          </a:prstGeom>
          <a:noFill/>
          <a:ln w="5397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9" name="Text Box 11">
            <a:extLst>
              <a:ext uri="{FF2B5EF4-FFF2-40B4-BE49-F238E27FC236}">
                <a16:creationId xmlns:a16="http://schemas.microsoft.com/office/drawing/2014/main" id="{220C1F7E-344F-5946-A557-7C9F5D12E5FA}"/>
              </a:ext>
            </a:extLst>
          </p:cNvPr>
          <p:cNvSpPr txBox="1">
            <a:spLocks noChangeArrowheads="1"/>
          </p:cNvSpPr>
          <p:nvPr/>
        </p:nvSpPr>
        <p:spPr bwMode="auto">
          <a:xfrm>
            <a:off x="607599" y="2163823"/>
            <a:ext cx="3006725" cy="4619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No (weak) Advection</a:t>
            </a:r>
          </a:p>
        </p:txBody>
      </p:sp>
      <p:sp>
        <p:nvSpPr>
          <p:cNvPr id="10" name="Rectangle 12">
            <a:extLst>
              <a:ext uri="{FF2B5EF4-FFF2-40B4-BE49-F238E27FC236}">
                <a16:creationId xmlns:a16="http://schemas.microsoft.com/office/drawing/2014/main" id="{83521AB6-B12C-3B43-A0F8-9620460BF5CA}"/>
              </a:ext>
            </a:extLst>
          </p:cNvPr>
          <p:cNvSpPr>
            <a:spLocks noChangeArrowheads="1"/>
          </p:cNvSpPr>
          <p:nvPr/>
        </p:nvSpPr>
        <p:spPr bwMode="auto">
          <a:xfrm>
            <a:off x="4272158" y="1754740"/>
            <a:ext cx="1270000" cy="1384300"/>
          </a:xfrm>
          <a:prstGeom prst="rect">
            <a:avLst/>
          </a:prstGeom>
          <a:noFill/>
          <a:ln w="4445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grpSp>
        <p:nvGrpSpPr>
          <p:cNvPr id="11" name="Group 13">
            <a:extLst>
              <a:ext uri="{FF2B5EF4-FFF2-40B4-BE49-F238E27FC236}">
                <a16:creationId xmlns:a16="http://schemas.microsoft.com/office/drawing/2014/main" id="{1F72E4EE-81C0-2B42-996A-7AC7B50F36E7}"/>
              </a:ext>
            </a:extLst>
          </p:cNvPr>
          <p:cNvGrpSpPr>
            <a:grpSpLocks/>
          </p:cNvGrpSpPr>
          <p:nvPr/>
        </p:nvGrpSpPr>
        <p:grpSpPr bwMode="auto">
          <a:xfrm rot="15556833">
            <a:off x="4576289" y="2216150"/>
            <a:ext cx="774700" cy="469900"/>
            <a:chOff x="3400" y="2400"/>
            <a:chExt cx="488" cy="296"/>
          </a:xfrm>
        </p:grpSpPr>
        <p:sp>
          <p:nvSpPr>
            <p:cNvPr id="12" name="Line 14">
              <a:extLst>
                <a:ext uri="{FF2B5EF4-FFF2-40B4-BE49-F238E27FC236}">
                  <a16:creationId xmlns:a16="http://schemas.microsoft.com/office/drawing/2014/main" id="{FF235D3E-3C68-BA47-9818-F4E9847793DD}"/>
                </a:ext>
              </a:extLst>
            </p:cNvPr>
            <p:cNvSpPr>
              <a:spLocks noChangeShapeType="1"/>
            </p:cNvSpPr>
            <p:nvPr/>
          </p:nvSpPr>
          <p:spPr bwMode="auto">
            <a:xfrm>
              <a:off x="3480" y="2400"/>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5">
              <a:extLst>
                <a:ext uri="{FF2B5EF4-FFF2-40B4-BE49-F238E27FC236}">
                  <a16:creationId xmlns:a16="http://schemas.microsoft.com/office/drawing/2014/main" id="{D86E8176-ECEE-F646-B2FC-A2763C5F4654}"/>
                </a:ext>
              </a:extLst>
            </p:cNvPr>
            <p:cNvSpPr>
              <a:spLocks noChangeShapeType="1"/>
            </p:cNvSpPr>
            <p:nvPr/>
          </p:nvSpPr>
          <p:spPr bwMode="auto">
            <a:xfrm>
              <a:off x="3400" y="2608"/>
              <a:ext cx="408" cy="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4" name="Text Box 8">
            <a:extLst>
              <a:ext uri="{FF2B5EF4-FFF2-40B4-BE49-F238E27FC236}">
                <a16:creationId xmlns:a16="http://schemas.microsoft.com/office/drawing/2014/main" id="{5EFCE38C-8F1E-4F41-B862-EFF5C4A06E20}"/>
              </a:ext>
            </a:extLst>
          </p:cNvPr>
          <p:cNvSpPr txBox="1">
            <a:spLocks noChangeArrowheads="1"/>
          </p:cNvSpPr>
          <p:nvPr/>
        </p:nvSpPr>
        <p:spPr bwMode="auto">
          <a:xfrm>
            <a:off x="3801507" y="1166439"/>
            <a:ext cx="2414588" cy="46196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t>Warm Advection</a:t>
            </a:r>
          </a:p>
        </p:txBody>
      </p:sp>
      <p:pic>
        <p:nvPicPr>
          <p:cNvPr id="17" name="Picture 16">
            <a:extLst>
              <a:ext uri="{FF2B5EF4-FFF2-40B4-BE49-F238E27FC236}">
                <a16:creationId xmlns:a16="http://schemas.microsoft.com/office/drawing/2014/main" id="{CCBC29B9-FEA0-A6F6-EAB6-D26CC98B4784}"/>
              </a:ext>
            </a:extLst>
          </p:cNvPr>
          <p:cNvPicPr>
            <a:picLocks noChangeAspect="1"/>
          </p:cNvPicPr>
          <p:nvPr/>
        </p:nvPicPr>
        <p:blipFill rotWithShape="1">
          <a:blip r:embed="rId3"/>
          <a:srcRect l="4604" t="16068" r="50875" b="11353"/>
          <a:stretch/>
        </p:blipFill>
        <p:spPr>
          <a:xfrm rot="5400000">
            <a:off x="6661405" y="4375405"/>
            <a:ext cx="2233888" cy="2731302"/>
          </a:xfrm>
          <a:prstGeom prst="rect">
            <a:avLst/>
          </a:prstGeom>
        </p:spPr>
      </p:pic>
    </p:spTree>
    <p:extLst>
      <p:ext uri="{BB962C8B-B14F-4D97-AF65-F5344CB8AC3E}">
        <p14:creationId xmlns:p14="http://schemas.microsoft.com/office/powerpoint/2010/main" val="31940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9" grpId="0"/>
      <p:bldP spid="10" grpId="0" animBg="1"/>
      <p:bldP spid="14" grpId="0"/>
      <p:bldP spid="1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1" descr="08p212">
            <a:extLst>
              <a:ext uri="{FF2B5EF4-FFF2-40B4-BE49-F238E27FC236}">
                <a16:creationId xmlns:a16="http://schemas.microsoft.com/office/drawing/2014/main" id="{101F4607-D82D-D84E-BD66-37768608B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8" y="11113"/>
            <a:ext cx="7945437" cy="6834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362" name="Rectangle 1027" hidden="1">
            <a:extLst>
              <a:ext uri="{FF2B5EF4-FFF2-40B4-BE49-F238E27FC236}">
                <a16:creationId xmlns:a16="http://schemas.microsoft.com/office/drawing/2014/main" id="{BBCE9E32-51EC-3943-BEEA-7D010950140B}"/>
              </a:ext>
            </a:extLst>
          </p:cNvPr>
          <p:cNvSpPr>
            <a:spLocks noGrp="1" noChangeArrowheads="1"/>
          </p:cNvSpPr>
          <p:nvPr>
            <p:ph type="title"/>
          </p:nvPr>
        </p:nvSpPr>
        <p:spPr/>
        <p:txBody>
          <a:bodyPr/>
          <a:lstStyle/>
          <a:p>
            <a:pPr eaLnBrk="1" hangingPunct="1"/>
            <a:endParaRPr lang="en-US" altLang="en-US"/>
          </a:p>
        </p:txBody>
      </p:sp>
      <p:sp>
        <p:nvSpPr>
          <p:cNvPr id="143363" name="Text Box 1028">
            <a:extLst>
              <a:ext uri="{FF2B5EF4-FFF2-40B4-BE49-F238E27FC236}">
                <a16:creationId xmlns:a16="http://schemas.microsoft.com/office/drawing/2014/main" id="{00F9DA77-0CB2-3F43-B4A5-E4F1D586B72B}"/>
              </a:ext>
            </a:extLst>
          </p:cNvPr>
          <p:cNvSpPr txBox="1">
            <a:spLocks noChangeArrowheads="1"/>
          </p:cNvSpPr>
          <p:nvPr/>
        </p:nvSpPr>
        <p:spPr bwMode="auto">
          <a:xfrm>
            <a:off x="4572000" y="6143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sp>
        <p:nvSpPr>
          <p:cNvPr id="143364" name="Text Box 1030">
            <a:extLst>
              <a:ext uri="{FF2B5EF4-FFF2-40B4-BE49-F238E27FC236}">
                <a16:creationId xmlns:a16="http://schemas.microsoft.com/office/drawing/2014/main" id="{2A3956E8-1F7D-AA41-B7E0-EDE5F027E838}"/>
              </a:ext>
            </a:extLst>
          </p:cNvPr>
          <p:cNvSpPr txBox="1">
            <a:spLocks noChangeArrowheads="1"/>
          </p:cNvSpPr>
          <p:nvPr/>
        </p:nvSpPr>
        <p:spPr bwMode="auto">
          <a:xfrm>
            <a:off x="4787900" y="15668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sp>
        <p:nvSpPr>
          <p:cNvPr id="143365" name="Text Box 1031">
            <a:extLst>
              <a:ext uri="{FF2B5EF4-FFF2-40B4-BE49-F238E27FC236}">
                <a16:creationId xmlns:a16="http://schemas.microsoft.com/office/drawing/2014/main" id="{727A3AFD-7AC7-CB42-BC6A-51CC80E1C411}"/>
              </a:ext>
            </a:extLst>
          </p:cNvPr>
          <p:cNvSpPr txBox="1">
            <a:spLocks noChangeArrowheads="1"/>
          </p:cNvSpPr>
          <p:nvPr/>
        </p:nvSpPr>
        <p:spPr bwMode="auto">
          <a:xfrm>
            <a:off x="3035300" y="2760663"/>
            <a:ext cx="1193800" cy="396875"/>
          </a:xfrm>
          <a:prstGeom prst="rect">
            <a:avLst/>
          </a:prstGeom>
          <a:solidFill>
            <a:srgbClr val="EDF8FE"/>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latin typeface="Geneva CE" panose="020B0503030404040204" pitchFamily="34" charset="0"/>
              </a:rPr>
              <a:t>heights</a:t>
            </a:r>
            <a:endParaRPr lang="en-US" altLang="en-US" sz="2000">
              <a:latin typeface="Geneva" panose="020B0503030404040204" pitchFamily="34" charset="0"/>
            </a:endParaRPr>
          </a:p>
        </p:txBody>
      </p:sp>
      <p:pic>
        <p:nvPicPr>
          <p:cNvPr id="4" name="Picture 3">
            <a:extLst>
              <a:ext uri="{FF2B5EF4-FFF2-40B4-BE49-F238E27FC236}">
                <a16:creationId xmlns:a16="http://schemas.microsoft.com/office/drawing/2014/main" id="{1A5987E3-7961-6B10-4A23-785C87397444}"/>
              </a:ext>
            </a:extLst>
          </p:cNvPr>
          <p:cNvPicPr>
            <a:picLocks noChangeAspect="1"/>
          </p:cNvPicPr>
          <p:nvPr/>
        </p:nvPicPr>
        <p:blipFill>
          <a:blip r:embed="rId4"/>
          <a:stretch>
            <a:fillRect/>
          </a:stretch>
        </p:blipFill>
        <p:spPr>
          <a:xfrm>
            <a:off x="7078435" y="4082822"/>
            <a:ext cx="2065565" cy="275408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1" descr="0833">
            <a:extLst>
              <a:ext uri="{FF2B5EF4-FFF2-40B4-BE49-F238E27FC236}">
                <a16:creationId xmlns:a16="http://schemas.microsoft.com/office/drawing/2014/main" id="{37D662EA-6E04-3A4A-8733-E6E233931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60425"/>
            <a:ext cx="8964613" cy="5137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4626" name="AutoShape 3">
            <a:extLst>
              <a:ext uri="{FF2B5EF4-FFF2-40B4-BE49-F238E27FC236}">
                <a16:creationId xmlns:a16="http://schemas.microsoft.com/office/drawing/2014/main" id="{C1673C81-1E74-624A-9B9B-2F8B7571EF59}"/>
              </a:ext>
            </a:extLst>
          </p:cNvPr>
          <p:cNvSpPr>
            <a:spLocks noChangeArrowheads="1"/>
          </p:cNvSpPr>
          <p:nvPr/>
        </p:nvSpPr>
        <p:spPr bwMode="auto">
          <a:xfrm>
            <a:off x="1993900" y="15494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7" name="AutoShape 4">
            <a:extLst>
              <a:ext uri="{FF2B5EF4-FFF2-40B4-BE49-F238E27FC236}">
                <a16:creationId xmlns:a16="http://schemas.microsoft.com/office/drawing/2014/main" id="{22359EED-15A8-284B-B2E7-EF06B052B48E}"/>
              </a:ext>
            </a:extLst>
          </p:cNvPr>
          <p:cNvSpPr>
            <a:spLocks noChangeArrowheads="1"/>
          </p:cNvSpPr>
          <p:nvPr/>
        </p:nvSpPr>
        <p:spPr bwMode="auto">
          <a:xfrm>
            <a:off x="5118100" y="1511300"/>
            <a:ext cx="1536700" cy="736600"/>
          </a:xfrm>
          <a:prstGeom prst="cube">
            <a:avLst>
              <a:gd name="adj" fmla="val 25000"/>
            </a:avLst>
          </a:prstGeom>
          <a:solidFill>
            <a:schemeClr val="bg1"/>
          </a:solidFill>
          <a:ln w="19050">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8" name="AutoShape 5">
            <a:extLst>
              <a:ext uri="{FF2B5EF4-FFF2-40B4-BE49-F238E27FC236}">
                <a16:creationId xmlns:a16="http://schemas.microsoft.com/office/drawing/2014/main" id="{874C661D-6F9F-1549-815B-5507A08680A3}"/>
              </a:ext>
            </a:extLst>
          </p:cNvPr>
          <p:cNvSpPr>
            <a:spLocks noChangeArrowheads="1"/>
          </p:cNvSpPr>
          <p:nvPr/>
        </p:nvSpPr>
        <p:spPr bwMode="auto">
          <a:xfrm>
            <a:off x="1625600" y="18288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29" name="AutoShape 6">
            <a:extLst>
              <a:ext uri="{FF2B5EF4-FFF2-40B4-BE49-F238E27FC236}">
                <a16:creationId xmlns:a16="http://schemas.microsoft.com/office/drawing/2014/main" id="{013467C8-FFF1-4142-8A56-6ABB7E470BD1}"/>
              </a:ext>
            </a:extLst>
          </p:cNvPr>
          <p:cNvSpPr>
            <a:spLocks noChangeArrowheads="1"/>
          </p:cNvSpPr>
          <p:nvPr/>
        </p:nvSpPr>
        <p:spPr bwMode="auto">
          <a:xfrm>
            <a:off x="3111500" y="18288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0" name="AutoShape 7">
            <a:extLst>
              <a:ext uri="{FF2B5EF4-FFF2-40B4-BE49-F238E27FC236}">
                <a16:creationId xmlns:a16="http://schemas.microsoft.com/office/drawing/2014/main" id="{8C796DB3-2CF8-0B42-B330-8231676D3E32}"/>
              </a:ext>
            </a:extLst>
          </p:cNvPr>
          <p:cNvSpPr>
            <a:spLocks noChangeArrowheads="1"/>
          </p:cNvSpPr>
          <p:nvPr/>
        </p:nvSpPr>
        <p:spPr bwMode="auto">
          <a:xfrm>
            <a:off x="4572000" y="1803400"/>
            <a:ext cx="1168400" cy="317500"/>
          </a:xfrm>
          <a:prstGeom prst="rightArrow">
            <a:avLst>
              <a:gd name="adj1" fmla="val 50000"/>
              <a:gd name="adj2" fmla="val 9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1" name="AutoShape 8">
            <a:extLst>
              <a:ext uri="{FF2B5EF4-FFF2-40B4-BE49-F238E27FC236}">
                <a16:creationId xmlns:a16="http://schemas.microsoft.com/office/drawing/2014/main" id="{A74CBBF1-B26C-884D-B59C-D64F6D7DF841}"/>
              </a:ext>
            </a:extLst>
          </p:cNvPr>
          <p:cNvSpPr>
            <a:spLocks noChangeArrowheads="1"/>
          </p:cNvSpPr>
          <p:nvPr/>
        </p:nvSpPr>
        <p:spPr bwMode="auto">
          <a:xfrm>
            <a:off x="6273800" y="1803400"/>
            <a:ext cx="660400" cy="317500"/>
          </a:xfrm>
          <a:prstGeom prst="rightArrow">
            <a:avLst>
              <a:gd name="adj1" fmla="val 50000"/>
              <a:gd name="adj2" fmla="val 52000"/>
            </a:avLst>
          </a:prstGeom>
          <a:solidFill>
            <a:srgbClr val="D91815"/>
          </a:solidFill>
          <a:ln w="2857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54632" name="Text Box 5">
            <a:extLst>
              <a:ext uri="{FF2B5EF4-FFF2-40B4-BE49-F238E27FC236}">
                <a16:creationId xmlns:a16="http://schemas.microsoft.com/office/drawing/2014/main" id="{97694F50-A0AD-A04E-A4BB-4638B1D57F5C}"/>
              </a:ext>
            </a:extLst>
          </p:cNvPr>
          <p:cNvSpPr txBox="1">
            <a:spLocks noChangeArrowheads="1"/>
          </p:cNvSpPr>
          <p:nvPr/>
        </p:nvSpPr>
        <p:spPr bwMode="auto">
          <a:xfrm>
            <a:off x="2674938" y="228600"/>
            <a:ext cx="394970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Convergence &amp; Divergence</a:t>
            </a:r>
          </a:p>
        </p:txBody>
      </p:sp>
      <p:sp>
        <p:nvSpPr>
          <p:cNvPr id="154633" name="TextBox 1">
            <a:extLst>
              <a:ext uri="{FF2B5EF4-FFF2-40B4-BE49-F238E27FC236}">
                <a16:creationId xmlns:a16="http://schemas.microsoft.com/office/drawing/2014/main" id="{0FA92541-DE07-FC42-AA7B-0D40C8966839}"/>
              </a:ext>
            </a:extLst>
          </p:cNvPr>
          <p:cNvSpPr txBox="1">
            <a:spLocks noChangeArrowheads="1"/>
          </p:cNvSpPr>
          <p:nvPr/>
        </p:nvSpPr>
        <p:spPr bwMode="auto">
          <a:xfrm>
            <a:off x="193675" y="6081713"/>
            <a:ext cx="7216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FFFFFF"/>
                </a:solidFill>
              </a:rPr>
              <a:t>Mass convergence/divergence aloft produces surface anticyclones/cyclones.</a:t>
            </a:r>
          </a:p>
        </p:txBody>
      </p:sp>
      <p:pic>
        <p:nvPicPr>
          <p:cNvPr id="4" name="Picture 3">
            <a:extLst>
              <a:ext uri="{FF2B5EF4-FFF2-40B4-BE49-F238E27FC236}">
                <a16:creationId xmlns:a16="http://schemas.microsoft.com/office/drawing/2014/main" id="{82893623-B8E6-5637-2D72-3D9312AA9FDD}"/>
              </a:ext>
            </a:extLst>
          </p:cNvPr>
          <p:cNvPicPr>
            <a:picLocks noChangeAspect="1"/>
          </p:cNvPicPr>
          <p:nvPr/>
        </p:nvPicPr>
        <p:blipFill rotWithShape="1">
          <a:blip r:embed="rId4"/>
          <a:srcRect l="3333" r="18572" b="25026"/>
          <a:stretch/>
        </p:blipFill>
        <p:spPr>
          <a:xfrm rot="5400000">
            <a:off x="6855617" y="4555787"/>
            <a:ext cx="2660877" cy="191588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5" descr="warmcore">
            <a:extLst>
              <a:ext uri="{FF2B5EF4-FFF2-40B4-BE49-F238E27FC236}">
                <a16:creationId xmlns:a16="http://schemas.microsoft.com/office/drawing/2014/main" id="{BDAC9885-605A-FD49-886C-DD47FF702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58"/>
          <a:stretch>
            <a:fillRect/>
          </a:stretch>
        </p:blipFill>
        <p:spPr bwMode="auto">
          <a:xfrm>
            <a:off x="290513" y="9525"/>
            <a:ext cx="8610600" cy="677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6674" name="Group 23">
            <a:extLst>
              <a:ext uri="{FF2B5EF4-FFF2-40B4-BE49-F238E27FC236}">
                <a16:creationId xmlns:a16="http://schemas.microsoft.com/office/drawing/2014/main" id="{F5055667-7ADE-E64A-8524-01E2C308A68F}"/>
              </a:ext>
            </a:extLst>
          </p:cNvPr>
          <p:cNvGrpSpPr>
            <a:grpSpLocks/>
          </p:cNvGrpSpPr>
          <p:nvPr/>
        </p:nvGrpSpPr>
        <p:grpSpPr bwMode="auto">
          <a:xfrm>
            <a:off x="1447800" y="990600"/>
            <a:ext cx="1981200" cy="1447800"/>
            <a:chOff x="912" y="624"/>
            <a:chExt cx="1248" cy="912"/>
          </a:xfrm>
        </p:grpSpPr>
        <p:sp>
          <p:nvSpPr>
            <p:cNvPr id="156700" name="Line 6">
              <a:extLst>
                <a:ext uri="{FF2B5EF4-FFF2-40B4-BE49-F238E27FC236}">
                  <a16:creationId xmlns:a16="http://schemas.microsoft.com/office/drawing/2014/main" id="{C874DB5E-FAB4-9140-B6CF-2A1FEF737712}"/>
                </a:ext>
              </a:extLst>
            </p:cNvPr>
            <p:cNvSpPr>
              <a:spLocks noChangeShapeType="1"/>
            </p:cNvSpPr>
            <p:nvPr/>
          </p:nvSpPr>
          <p:spPr bwMode="auto">
            <a:xfrm>
              <a:off x="912" y="624"/>
              <a:ext cx="0" cy="816"/>
            </a:xfrm>
            <a:prstGeom prst="line">
              <a:avLst/>
            </a:prstGeom>
            <a:noFill/>
            <a:ln w="9525">
              <a:solidFill>
                <a:srgbClr val="FF3621"/>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701" name="Line 7">
              <a:extLst>
                <a:ext uri="{FF2B5EF4-FFF2-40B4-BE49-F238E27FC236}">
                  <a16:creationId xmlns:a16="http://schemas.microsoft.com/office/drawing/2014/main" id="{5A57DB90-2496-164C-9EA1-E5060C292523}"/>
                </a:ext>
              </a:extLst>
            </p:cNvPr>
            <p:cNvSpPr>
              <a:spLocks noChangeShapeType="1"/>
            </p:cNvSpPr>
            <p:nvPr/>
          </p:nvSpPr>
          <p:spPr bwMode="auto">
            <a:xfrm>
              <a:off x="2160" y="624"/>
              <a:ext cx="0" cy="816"/>
            </a:xfrm>
            <a:prstGeom prst="line">
              <a:avLst/>
            </a:prstGeom>
            <a:noFill/>
            <a:ln w="9525">
              <a:solidFill>
                <a:srgbClr val="FF3621"/>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702" name="Line 8">
              <a:extLst>
                <a:ext uri="{FF2B5EF4-FFF2-40B4-BE49-F238E27FC236}">
                  <a16:creationId xmlns:a16="http://schemas.microsoft.com/office/drawing/2014/main" id="{2283789E-7127-814E-9402-FE120F4793F4}"/>
                </a:ext>
              </a:extLst>
            </p:cNvPr>
            <p:cNvSpPr>
              <a:spLocks noChangeShapeType="1"/>
            </p:cNvSpPr>
            <p:nvPr/>
          </p:nvSpPr>
          <p:spPr bwMode="auto">
            <a:xfrm>
              <a:off x="1632" y="1008"/>
              <a:ext cx="0" cy="528"/>
            </a:xfrm>
            <a:prstGeom prst="line">
              <a:avLst/>
            </a:prstGeom>
            <a:noFill/>
            <a:ln w="12700">
              <a:solidFill>
                <a:srgbClr val="1A2FFB"/>
              </a:solidFill>
              <a:round/>
              <a:headEnd type="diamond" w="med" len="med"/>
              <a:tailEnd type="diamond"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6675" name="Text Box 9">
            <a:extLst>
              <a:ext uri="{FF2B5EF4-FFF2-40B4-BE49-F238E27FC236}">
                <a16:creationId xmlns:a16="http://schemas.microsoft.com/office/drawing/2014/main" id="{9336BDAB-F944-A944-B17B-9D76C7C1A2CB}"/>
              </a:ext>
            </a:extLst>
          </p:cNvPr>
          <p:cNvSpPr txBox="1">
            <a:spLocks noChangeArrowheads="1"/>
          </p:cNvSpPr>
          <p:nvPr/>
        </p:nvSpPr>
        <p:spPr bwMode="auto">
          <a:xfrm>
            <a:off x="3413125" y="1589088"/>
            <a:ext cx="398463"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3621"/>
                </a:solidFill>
              </a:rPr>
              <a:t>dz</a:t>
            </a:r>
            <a:endParaRPr lang="en-US" altLang="en-US"/>
          </a:p>
        </p:txBody>
      </p:sp>
      <p:grpSp>
        <p:nvGrpSpPr>
          <p:cNvPr id="196630" name="Group 22">
            <a:extLst>
              <a:ext uri="{FF2B5EF4-FFF2-40B4-BE49-F238E27FC236}">
                <a16:creationId xmlns:a16="http://schemas.microsoft.com/office/drawing/2014/main" id="{CB052C8C-DC48-2644-A15F-7FB0F8E7C9A7}"/>
              </a:ext>
            </a:extLst>
          </p:cNvPr>
          <p:cNvGrpSpPr>
            <a:grpSpLocks/>
          </p:cNvGrpSpPr>
          <p:nvPr/>
        </p:nvGrpSpPr>
        <p:grpSpPr bwMode="auto">
          <a:xfrm>
            <a:off x="1143000" y="609600"/>
            <a:ext cx="7010400" cy="5105400"/>
            <a:chOff x="720" y="384"/>
            <a:chExt cx="4416" cy="3216"/>
          </a:xfrm>
        </p:grpSpPr>
        <p:grpSp>
          <p:nvGrpSpPr>
            <p:cNvPr id="156688" name="Group 15">
              <a:extLst>
                <a:ext uri="{FF2B5EF4-FFF2-40B4-BE49-F238E27FC236}">
                  <a16:creationId xmlns:a16="http://schemas.microsoft.com/office/drawing/2014/main" id="{C92EC7FD-4AD3-E64A-B6FA-3D0A2314E928}"/>
                </a:ext>
              </a:extLst>
            </p:cNvPr>
            <p:cNvGrpSpPr>
              <a:grpSpLocks/>
            </p:cNvGrpSpPr>
            <p:nvPr/>
          </p:nvGrpSpPr>
          <p:grpSpPr bwMode="auto">
            <a:xfrm>
              <a:off x="3504" y="384"/>
              <a:ext cx="1632" cy="1104"/>
              <a:chOff x="3504" y="384"/>
              <a:chExt cx="1632" cy="1104"/>
            </a:xfrm>
          </p:grpSpPr>
          <p:sp>
            <p:nvSpPr>
              <p:cNvPr id="156695" name="Line 10">
                <a:extLst>
                  <a:ext uri="{FF2B5EF4-FFF2-40B4-BE49-F238E27FC236}">
                    <a16:creationId xmlns:a16="http://schemas.microsoft.com/office/drawing/2014/main" id="{79B5FD3D-EE19-2845-8521-B2B4F6272277}"/>
                  </a:ext>
                </a:extLst>
              </p:cNvPr>
              <p:cNvSpPr>
                <a:spLocks noChangeShapeType="1"/>
              </p:cNvSpPr>
              <p:nvPr/>
            </p:nvSpPr>
            <p:spPr bwMode="auto">
              <a:xfrm>
                <a:off x="3504"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6" name="Line 11">
                <a:extLst>
                  <a:ext uri="{FF2B5EF4-FFF2-40B4-BE49-F238E27FC236}">
                    <a16:creationId xmlns:a16="http://schemas.microsoft.com/office/drawing/2014/main" id="{844CDEF6-06CA-5846-AE52-B898ED002581}"/>
                  </a:ext>
                </a:extLst>
              </p:cNvPr>
              <p:cNvSpPr>
                <a:spLocks noChangeShapeType="1"/>
              </p:cNvSpPr>
              <p:nvPr/>
            </p:nvSpPr>
            <p:spPr bwMode="auto">
              <a:xfrm flipH="1">
                <a:off x="4656"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7" name="Line 12">
                <a:extLst>
                  <a:ext uri="{FF2B5EF4-FFF2-40B4-BE49-F238E27FC236}">
                    <a16:creationId xmlns:a16="http://schemas.microsoft.com/office/drawing/2014/main" id="{903C5BDD-D0D9-3741-97C1-E7EAE0E5ED3F}"/>
                  </a:ext>
                </a:extLst>
              </p:cNvPr>
              <p:cNvSpPr>
                <a:spLocks noChangeShapeType="1"/>
              </p:cNvSpPr>
              <p:nvPr/>
            </p:nvSpPr>
            <p:spPr bwMode="auto">
              <a:xfrm flipH="1">
                <a:off x="3504"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8" name="Line 13">
                <a:extLst>
                  <a:ext uri="{FF2B5EF4-FFF2-40B4-BE49-F238E27FC236}">
                    <a16:creationId xmlns:a16="http://schemas.microsoft.com/office/drawing/2014/main" id="{7B112ABD-144D-1B41-A48E-018EEFEAA0C5}"/>
                  </a:ext>
                </a:extLst>
              </p:cNvPr>
              <p:cNvSpPr>
                <a:spLocks noChangeShapeType="1"/>
              </p:cNvSpPr>
              <p:nvPr/>
            </p:nvSpPr>
            <p:spPr bwMode="auto">
              <a:xfrm>
                <a:off x="4656"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9" name="Line 14">
                <a:extLst>
                  <a:ext uri="{FF2B5EF4-FFF2-40B4-BE49-F238E27FC236}">
                    <a16:creationId xmlns:a16="http://schemas.microsoft.com/office/drawing/2014/main" id="{219E5729-8C43-4B4D-8701-A0CA537427C3}"/>
                  </a:ext>
                </a:extLst>
              </p:cNvPr>
              <p:cNvSpPr>
                <a:spLocks noChangeShapeType="1"/>
              </p:cNvSpPr>
              <p:nvPr/>
            </p:nvSpPr>
            <p:spPr bwMode="auto">
              <a:xfrm rot="5400000">
                <a:off x="4080" y="960"/>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56689" name="Group 16">
              <a:extLst>
                <a:ext uri="{FF2B5EF4-FFF2-40B4-BE49-F238E27FC236}">
                  <a16:creationId xmlns:a16="http://schemas.microsoft.com/office/drawing/2014/main" id="{DEE811D5-6BAC-3442-8740-955D4BBE2C8D}"/>
                </a:ext>
              </a:extLst>
            </p:cNvPr>
            <p:cNvGrpSpPr>
              <a:grpSpLocks/>
            </p:cNvGrpSpPr>
            <p:nvPr/>
          </p:nvGrpSpPr>
          <p:grpSpPr bwMode="auto">
            <a:xfrm flipV="1">
              <a:off x="720" y="2496"/>
              <a:ext cx="1632" cy="1104"/>
              <a:chOff x="3504" y="384"/>
              <a:chExt cx="1632" cy="1104"/>
            </a:xfrm>
          </p:grpSpPr>
          <p:sp>
            <p:nvSpPr>
              <p:cNvPr id="156690" name="Line 17">
                <a:extLst>
                  <a:ext uri="{FF2B5EF4-FFF2-40B4-BE49-F238E27FC236}">
                    <a16:creationId xmlns:a16="http://schemas.microsoft.com/office/drawing/2014/main" id="{F7A4E190-7255-9D49-9097-6EFDEF10DACC}"/>
                  </a:ext>
                </a:extLst>
              </p:cNvPr>
              <p:cNvSpPr>
                <a:spLocks noChangeShapeType="1"/>
              </p:cNvSpPr>
              <p:nvPr/>
            </p:nvSpPr>
            <p:spPr bwMode="auto">
              <a:xfrm>
                <a:off x="3504"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1" name="Line 18">
                <a:extLst>
                  <a:ext uri="{FF2B5EF4-FFF2-40B4-BE49-F238E27FC236}">
                    <a16:creationId xmlns:a16="http://schemas.microsoft.com/office/drawing/2014/main" id="{E647E3B1-6705-3746-91D8-909F73821013}"/>
                  </a:ext>
                </a:extLst>
              </p:cNvPr>
              <p:cNvSpPr>
                <a:spLocks noChangeShapeType="1"/>
              </p:cNvSpPr>
              <p:nvPr/>
            </p:nvSpPr>
            <p:spPr bwMode="auto">
              <a:xfrm flipH="1">
                <a:off x="4656" y="384"/>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2" name="Line 19">
                <a:extLst>
                  <a:ext uri="{FF2B5EF4-FFF2-40B4-BE49-F238E27FC236}">
                    <a16:creationId xmlns:a16="http://schemas.microsoft.com/office/drawing/2014/main" id="{F7AA0E3B-B0EB-6641-A803-F77A68DCC90B}"/>
                  </a:ext>
                </a:extLst>
              </p:cNvPr>
              <p:cNvSpPr>
                <a:spLocks noChangeShapeType="1"/>
              </p:cNvSpPr>
              <p:nvPr/>
            </p:nvSpPr>
            <p:spPr bwMode="auto">
              <a:xfrm flipH="1">
                <a:off x="3504"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3" name="Line 20">
                <a:extLst>
                  <a:ext uri="{FF2B5EF4-FFF2-40B4-BE49-F238E27FC236}">
                    <a16:creationId xmlns:a16="http://schemas.microsoft.com/office/drawing/2014/main" id="{A5973E7F-7A5E-4144-8B8E-2ABDEC125ED6}"/>
                  </a:ext>
                </a:extLst>
              </p:cNvPr>
              <p:cNvSpPr>
                <a:spLocks noChangeShapeType="1"/>
              </p:cNvSpPr>
              <p:nvPr/>
            </p:nvSpPr>
            <p:spPr bwMode="auto">
              <a:xfrm>
                <a:off x="4656" y="1488"/>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94" name="Line 21">
                <a:extLst>
                  <a:ext uri="{FF2B5EF4-FFF2-40B4-BE49-F238E27FC236}">
                    <a16:creationId xmlns:a16="http://schemas.microsoft.com/office/drawing/2014/main" id="{705E2CC1-325D-FA43-BF11-55BCE0B0ABC9}"/>
                  </a:ext>
                </a:extLst>
              </p:cNvPr>
              <p:cNvSpPr>
                <a:spLocks noChangeShapeType="1"/>
              </p:cNvSpPr>
              <p:nvPr/>
            </p:nvSpPr>
            <p:spPr bwMode="auto">
              <a:xfrm rot="5400000">
                <a:off x="4080" y="960"/>
                <a:ext cx="480"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96640" name="Group 32">
            <a:extLst>
              <a:ext uri="{FF2B5EF4-FFF2-40B4-BE49-F238E27FC236}">
                <a16:creationId xmlns:a16="http://schemas.microsoft.com/office/drawing/2014/main" id="{A48CEBE0-0674-B646-999D-3A47AB348BEB}"/>
              </a:ext>
            </a:extLst>
          </p:cNvPr>
          <p:cNvGrpSpPr>
            <a:grpSpLocks/>
          </p:cNvGrpSpPr>
          <p:nvPr/>
        </p:nvGrpSpPr>
        <p:grpSpPr bwMode="auto">
          <a:xfrm>
            <a:off x="1219200" y="609600"/>
            <a:ext cx="6934200" cy="4876800"/>
            <a:chOff x="768" y="384"/>
            <a:chExt cx="4368" cy="3072"/>
          </a:xfrm>
        </p:grpSpPr>
        <p:sp>
          <p:nvSpPr>
            <p:cNvPr id="156680" name="Line 24">
              <a:extLst>
                <a:ext uri="{FF2B5EF4-FFF2-40B4-BE49-F238E27FC236}">
                  <a16:creationId xmlns:a16="http://schemas.microsoft.com/office/drawing/2014/main" id="{701224B2-D78A-0E4E-BD44-BFC82C77E49D}"/>
                </a:ext>
              </a:extLst>
            </p:cNvPr>
            <p:cNvSpPr>
              <a:spLocks noChangeShapeType="1"/>
            </p:cNvSpPr>
            <p:nvPr/>
          </p:nvSpPr>
          <p:spPr bwMode="auto">
            <a:xfrm>
              <a:off x="768" y="384"/>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1" name="Line 25">
              <a:extLst>
                <a:ext uri="{FF2B5EF4-FFF2-40B4-BE49-F238E27FC236}">
                  <a16:creationId xmlns:a16="http://schemas.microsoft.com/office/drawing/2014/main" id="{A10093A9-06E1-474D-8842-C8F87354FDC8}"/>
                </a:ext>
              </a:extLst>
            </p:cNvPr>
            <p:cNvSpPr>
              <a:spLocks noChangeShapeType="1"/>
            </p:cNvSpPr>
            <p:nvPr/>
          </p:nvSpPr>
          <p:spPr bwMode="auto">
            <a:xfrm flipH="1">
              <a:off x="1680" y="384"/>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2" name="Line 26">
              <a:extLst>
                <a:ext uri="{FF2B5EF4-FFF2-40B4-BE49-F238E27FC236}">
                  <a16:creationId xmlns:a16="http://schemas.microsoft.com/office/drawing/2014/main" id="{5AA3A0D7-F69A-1F49-ABFB-BDC69D1CC2F4}"/>
                </a:ext>
              </a:extLst>
            </p:cNvPr>
            <p:cNvSpPr>
              <a:spLocks noChangeShapeType="1"/>
            </p:cNvSpPr>
            <p:nvPr/>
          </p:nvSpPr>
          <p:spPr bwMode="auto">
            <a:xfrm>
              <a:off x="1008" y="1584"/>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3" name="Line 27">
              <a:extLst>
                <a:ext uri="{FF2B5EF4-FFF2-40B4-BE49-F238E27FC236}">
                  <a16:creationId xmlns:a16="http://schemas.microsoft.com/office/drawing/2014/main" id="{36423E10-9BBE-4048-BC85-04BF68615B52}"/>
                </a:ext>
              </a:extLst>
            </p:cNvPr>
            <p:cNvSpPr>
              <a:spLocks noChangeShapeType="1"/>
            </p:cNvSpPr>
            <p:nvPr/>
          </p:nvSpPr>
          <p:spPr bwMode="auto">
            <a:xfrm flipH="1">
              <a:off x="1728" y="1584"/>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4" name="Line 28">
              <a:extLst>
                <a:ext uri="{FF2B5EF4-FFF2-40B4-BE49-F238E27FC236}">
                  <a16:creationId xmlns:a16="http://schemas.microsoft.com/office/drawing/2014/main" id="{C4505CF1-7A13-C140-8317-D3A25E3422E9}"/>
                </a:ext>
              </a:extLst>
            </p:cNvPr>
            <p:cNvSpPr>
              <a:spLocks noChangeShapeType="1"/>
            </p:cNvSpPr>
            <p:nvPr/>
          </p:nvSpPr>
          <p:spPr bwMode="auto">
            <a:xfrm flipH="1">
              <a:off x="3552" y="2256"/>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5" name="Line 29">
              <a:extLst>
                <a:ext uri="{FF2B5EF4-FFF2-40B4-BE49-F238E27FC236}">
                  <a16:creationId xmlns:a16="http://schemas.microsoft.com/office/drawing/2014/main" id="{5B00AE78-EE67-504E-9189-40F1E785B6F2}"/>
                </a:ext>
              </a:extLst>
            </p:cNvPr>
            <p:cNvSpPr>
              <a:spLocks noChangeShapeType="1"/>
            </p:cNvSpPr>
            <p:nvPr/>
          </p:nvSpPr>
          <p:spPr bwMode="auto">
            <a:xfrm flipH="1">
              <a:off x="3600" y="3456"/>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6" name="Line 30">
              <a:extLst>
                <a:ext uri="{FF2B5EF4-FFF2-40B4-BE49-F238E27FC236}">
                  <a16:creationId xmlns:a16="http://schemas.microsoft.com/office/drawing/2014/main" id="{90067A44-0A91-3A4C-8325-D5B40F00649A}"/>
                </a:ext>
              </a:extLst>
            </p:cNvPr>
            <p:cNvSpPr>
              <a:spLocks noChangeShapeType="1"/>
            </p:cNvSpPr>
            <p:nvPr/>
          </p:nvSpPr>
          <p:spPr bwMode="auto">
            <a:xfrm>
              <a:off x="4512" y="2256"/>
              <a:ext cx="62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6687" name="Line 31">
              <a:extLst>
                <a:ext uri="{FF2B5EF4-FFF2-40B4-BE49-F238E27FC236}">
                  <a16:creationId xmlns:a16="http://schemas.microsoft.com/office/drawing/2014/main" id="{97BD0263-E9DB-7549-BE2B-F843E690F685}"/>
                </a:ext>
              </a:extLst>
            </p:cNvPr>
            <p:cNvSpPr>
              <a:spLocks noChangeShapeType="1"/>
            </p:cNvSpPr>
            <p:nvPr/>
          </p:nvSpPr>
          <p:spPr bwMode="auto">
            <a:xfrm>
              <a:off x="4560" y="3456"/>
              <a:ext cx="384"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56678" name="Text Box 5">
            <a:extLst>
              <a:ext uri="{FF2B5EF4-FFF2-40B4-BE49-F238E27FC236}">
                <a16:creationId xmlns:a16="http://schemas.microsoft.com/office/drawing/2014/main" id="{861BBB66-4CDD-4744-8467-1DAE06812252}"/>
              </a:ext>
            </a:extLst>
          </p:cNvPr>
          <p:cNvSpPr txBox="1">
            <a:spLocks noChangeArrowheads="1"/>
          </p:cNvSpPr>
          <p:nvPr/>
        </p:nvSpPr>
        <p:spPr bwMode="auto">
          <a:xfrm>
            <a:off x="3511550" y="0"/>
            <a:ext cx="358140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800000"/>
                </a:solidFill>
              </a:rPr>
              <a:t>Cold- vs. Warm-core Systems</a:t>
            </a:r>
          </a:p>
        </p:txBody>
      </p:sp>
      <p:pic>
        <p:nvPicPr>
          <p:cNvPr id="3" name="Picture 2">
            <a:extLst>
              <a:ext uri="{FF2B5EF4-FFF2-40B4-BE49-F238E27FC236}">
                <a16:creationId xmlns:a16="http://schemas.microsoft.com/office/drawing/2014/main" id="{BFBC7502-4FCA-CE2A-8C95-6599CEF30B8C}"/>
              </a:ext>
            </a:extLst>
          </p:cNvPr>
          <p:cNvPicPr>
            <a:picLocks noChangeAspect="1"/>
          </p:cNvPicPr>
          <p:nvPr/>
        </p:nvPicPr>
        <p:blipFill rotWithShape="1">
          <a:blip r:embed="rId4"/>
          <a:srcRect t="10000" r="43651" b="14445"/>
          <a:stretch/>
        </p:blipFill>
        <p:spPr>
          <a:xfrm rot="5400000">
            <a:off x="4039331" y="2434276"/>
            <a:ext cx="1464716" cy="14729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6630"/>
                                        </p:tgtEl>
                                        <p:attrNameLst>
                                          <p:attrName>style.visibility</p:attrName>
                                        </p:attrNameLst>
                                      </p:cBhvr>
                                      <p:to>
                                        <p:strVal val="visible"/>
                                      </p:to>
                                    </p:set>
                                    <p:animEffect transition="in" filter="fade">
                                      <p:cBhvr>
                                        <p:cTn id="7" dur="2000"/>
                                        <p:tgtEl>
                                          <p:spTgt spid="196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6640"/>
                                        </p:tgtEl>
                                        <p:attrNameLst>
                                          <p:attrName>style.visibility</p:attrName>
                                        </p:attrNameLst>
                                      </p:cBhvr>
                                      <p:to>
                                        <p:strVal val="visible"/>
                                      </p:to>
                                    </p:set>
                                    <p:animEffect transition="in" filter="fade">
                                      <p:cBhvr>
                                        <p:cTn id="12" dur="2000"/>
                                        <p:tgtEl>
                                          <p:spTgt spid="196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circ">
            <a:extLst>
              <a:ext uri="{FF2B5EF4-FFF2-40B4-BE49-F238E27FC236}">
                <a16:creationId xmlns:a16="http://schemas.microsoft.com/office/drawing/2014/main" id="{E0A2591C-4005-4140-B2F1-D1A521A2C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9663"/>
            <a:ext cx="91440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Text Box 3">
            <a:extLst>
              <a:ext uri="{FF2B5EF4-FFF2-40B4-BE49-F238E27FC236}">
                <a16:creationId xmlns:a16="http://schemas.microsoft.com/office/drawing/2014/main" id="{EB6F9FC0-7825-7343-A4FA-9E289AA87185}"/>
              </a:ext>
            </a:extLst>
          </p:cNvPr>
          <p:cNvSpPr txBox="1">
            <a:spLocks noChangeArrowheads="1"/>
          </p:cNvSpPr>
          <p:nvPr/>
        </p:nvSpPr>
        <p:spPr bwMode="auto">
          <a:xfrm>
            <a:off x="820738" y="288925"/>
            <a:ext cx="76215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More Accurate Characterization of General Circulation*</a:t>
            </a:r>
          </a:p>
        </p:txBody>
      </p:sp>
      <p:sp>
        <p:nvSpPr>
          <p:cNvPr id="174083" name="Text Box 4">
            <a:extLst>
              <a:ext uri="{FF2B5EF4-FFF2-40B4-BE49-F238E27FC236}">
                <a16:creationId xmlns:a16="http://schemas.microsoft.com/office/drawing/2014/main" id="{8E4F348A-354D-4F46-8358-612F364234D7}"/>
              </a:ext>
            </a:extLst>
          </p:cNvPr>
          <p:cNvSpPr txBox="1">
            <a:spLocks noChangeArrowheads="1"/>
          </p:cNvSpPr>
          <p:nvPr/>
        </p:nvSpPr>
        <p:spPr bwMode="auto">
          <a:xfrm>
            <a:off x="53975" y="6015038"/>
            <a:ext cx="8048625"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EDF8FE"/>
                </a:solidFill>
              </a:rPr>
              <a:t>(*This is Southern Hemisphere but Northern Hemisphere circulation is similar)</a:t>
            </a:r>
          </a:p>
        </p:txBody>
      </p:sp>
      <p:pic>
        <p:nvPicPr>
          <p:cNvPr id="3" name="Picture 2">
            <a:extLst>
              <a:ext uri="{FF2B5EF4-FFF2-40B4-BE49-F238E27FC236}">
                <a16:creationId xmlns:a16="http://schemas.microsoft.com/office/drawing/2014/main" id="{AED942AF-7C42-C059-BA7C-61177B37C49E}"/>
              </a:ext>
            </a:extLst>
          </p:cNvPr>
          <p:cNvPicPr>
            <a:picLocks noChangeAspect="1"/>
          </p:cNvPicPr>
          <p:nvPr/>
        </p:nvPicPr>
        <p:blipFill rotWithShape="1">
          <a:blip r:embed="rId4"/>
          <a:srcRect r="44921" b="23968"/>
          <a:stretch/>
        </p:blipFill>
        <p:spPr>
          <a:xfrm rot="5400000">
            <a:off x="8014751" y="5717866"/>
            <a:ext cx="1109662" cy="114883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1" descr="1003a">
            <a:extLst>
              <a:ext uri="{FF2B5EF4-FFF2-40B4-BE49-F238E27FC236}">
                <a16:creationId xmlns:a16="http://schemas.microsoft.com/office/drawing/2014/main" id="{D2A6EBB2-93A6-8B4B-B831-11C826EED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2700"/>
            <a:ext cx="8558213"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8178" name="Rectangle 1027" hidden="1">
            <a:extLst>
              <a:ext uri="{FF2B5EF4-FFF2-40B4-BE49-F238E27FC236}">
                <a16:creationId xmlns:a16="http://schemas.microsoft.com/office/drawing/2014/main" id="{901D5419-B687-0940-9E3A-2B8014FA323B}"/>
              </a:ext>
            </a:extLst>
          </p:cNvPr>
          <p:cNvSpPr>
            <a:spLocks noGrp="1" noChangeArrowheads="1"/>
          </p:cNvSpPr>
          <p:nvPr>
            <p:ph type="title"/>
          </p:nvPr>
        </p:nvSpPr>
        <p:spPr/>
        <p:txBody>
          <a:bodyPr/>
          <a:lstStyle/>
          <a:p>
            <a:pPr eaLnBrk="1" hangingPunct="1"/>
            <a:endParaRPr lang="en-US" altLang="en-US"/>
          </a:p>
        </p:txBody>
      </p:sp>
      <p:sp>
        <p:nvSpPr>
          <p:cNvPr id="178179" name="Text Box 1029">
            <a:extLst>
              <a:ext uri="{FF2B5EF4-FFF2-40B4-BE49-F238E27FC236}">
                <a16:creationId xmlns:a16="http://schemas.microsoft.com/office/drawing/2014/main" id="{2BA7F8AB-36BB-2546-9916-4E00C73236C3}"/>
              </a:ext>
            </a:extLst>
          </p:cNvPr>
          <p:cNvSpPr txBox="1">
            <a:spLocks noChangeArrowheads="1"/>
          </p:cNvSpPr>
          <p:nvPr/>
        </p:nvSpPr>
        <p:spPr bwMode="auto">
          <a:xfrm>
            <a:off x="2105025" y="6321425"/>
            <a:ext cx="492760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January Average Surface Pressure</a:t>
            </a:r>
          </a:p>
        </p:txBody>
      </p:sp>
      <p:pic>
        <p:nvPicPr>
          <p:cNvPr id="2" name="Picture 1">
            <a:extLst>
              <a:ext uri="{FF2B5EF4-FFF2-40B4-BE49-F238E27FC236}">
                <a16:creationId xmlns:a16="http://schemas.microsoft.com/office/drawing/2014/main" id="{35F18F6F-7BD5-5F54-C96C-84DD116B5108}"/>
              </a:ext>
            </a:extLst>
          </p:cNvPr>
          <p:cNvPicPr>
            <a:picLocks noChangeAspect="1"/>
          </p:cNvPicPr>
          <p:nvPr/>
        </p:nvPicPr>
        <p:blipFill rotWithShape="1">
          <a:blip r:embed="rId4"/>
          <a:srcRect r="44921" b="23968"/>
          <a:stretch/>
        </p:blipFill>
        <p:spPr>
          <a:xfrm rot="5400000">
            <a:off x="8014751" y="5717866"/>
            <a:ext cx="1109662" cy="11488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1" descr="0818">
            <a:extLst>
              <a:ext uri="{FF2B5EF4-FFF2-40B4-BE49-F238E27FC236}">
                <a16:creationId xmlns:a16="http://schemas.microsoft.com/office/drawing/2014/main" id="{FCABCE51-2BA0-974B-ADD7-B8A4DE03F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49225"/>
            <a:ext cx="9118600" cy="6557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18" name="Rectangle 3" hidden="1">
            <a:extLst>
              <a:ext uri="{FF2B5EF4-FFF2-40B4-BE49-F238E27FC236}">
                <a16:creationId xmlns:a16="http://schemas.microsoft.com/office/drawing/2014/main" id="{3AD93906-C1A3-0543-8FAA-FE216D5BA16B}"/>
              </a:ext>
            </a:extLst>
          </p:cNvPr>
          <p:cNvSpPr>
            <a:spLocks noGrp="1" noChangeArrowheads="1"/>
          </p:cNvSpPr>
          <p:nvPr>
            <p:ph type="title"/>
          </p:nvPr>
        </p:nvSpPr>
        <p:spPr/>
        <p:txBody>
          <a:bodyPr/>
          <a:lstStyle/>
          <a:p>
            <a:pPr eaLnBrk="1" hangingPunct="1"/>
            <a:endParaRPr lang="en-US" altLang="en-US"/>
          </a:p>
        </p:txBody>
      </p:sp>
      <p:sp>
        <p:nvSpPr>
          <p:cNvPr id="34819" name="Text Box 5">
            <a:extLst>
              <a:ext uri="{FF2B5EF4-FFF2-40B4-BE49-F238E27FC236}">
                <a16:creationId xmlns:a16="http://schemas.microsoft.com/office/drawing/2014/main" id="{2B2DF8B0-33ED-9B41-BFC6-58FF13D0F20F}"/>
              </a:ext>
            </a:extLst>
          </p:cNvPr>
          <p:cNvSpPr txBox="1">
            <a:spLocks noChangeArrowheads="1"/>
          </p:cNvSpPr>
          <p:nvPr/>
        </p:nvSpPr>
        <p:spPr bwMode="auto">
          <a:xfrm>
            <a:off x="136525" y="288925"/>
            <a:ext cx="4435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D91815"/>
                </a:solidFill>
              </a:rPr>
              <a:t>Pressure Gradient Force (PGF)</a:t>
            </a:r>
          </a:p>
        </p:txBody>
      </p:sp>
      <p:pic>
        <p:nvPicPr>
          <p:cNvPr id="3" name="Picture 2">
            <a:extLst>
              <a:ext uri="{FF2B5EF4-FFF2-40B4-BE49-F238E27FC236}">
                <a16:creationId xmlns:a16="http://schemas.microsoft.com/office/drawing/2014/main" id="{5D0F4B91-D02E-3E4A-9844-8E24ED0F690A}"/>
              </a:ext>
            </a:extLst>
          </p:cNvPr>
          <p:cNvPicPr>
            <a:picLocks noChangeAspect="1"/>
          </p:cNvPicPr>
          <p:nvPr/>
        </p:nvPicPr>
        <p:blipFill rotWithShape="1">
          <a:blip r:embed="rId4"/>
          <a:srcRect l="19040" t="15694" r="10991" b="19507"/>
          <a:stretch/>
        </p:blipFill>
        <p:spPr>
          <a:xfrm>
            <a:off x="7543800" y="4660915"/>
            <a:ext cx="1600200" cy="20462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1" descr="1003b">
            <a:extLst>
              <a:ext uri="{FF2B5EF4-FFF2-40B4-BE49-F238E27FC236}">
                <a16:creationId xmlns:a16="http://schemas.microsoft.com/office/drawing/2014/main" id="{3BBEC6A3-80FE-1F4A-98CD-6C7F40462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2700"/>
            <a:ext cx="8513763"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0226" name="Rectangle 1027" hidden="1">
            <a:extLst>
              <a:ext uri="{FF2B5EF4-FFF2-40B4-BE49-F238E27FC236}">
                <a16:creationId xmlns:a16="http://schemas.microsoft.com/office/drawing/2014/main" id="{4DF16447-A843-3243-BACE-818D1669FF44}"/>
              </a:ext>
            </a:extLst>
          </p:cNvPr>
          <p:cNvSpPr>
            <a:spLocks noGrp="1" noChangeArrowheads="1"/>
          </p:cNvSpPr>
          <p:nvPr>
            <p:ph type="title"/>
          </p:nvPr>
        </p:nvSpPr>
        <p:spPr/>
        <p:txBody>
          <a:bodyPr/>
          <a:lstStyle/>
          <a:p>
            <a:pPr eaLnBrk="1" hangingPunct="1"/>
            <a:endParaRPr lang="en-US" altLang="en-US"/>
          </a:p>
        </p:txBody>
      </p:sp>
      <p:sp>
        <p:nvSpPr>
          <p:cNvPr id="180227" name="Text Box 1029">
            <a:extLst>
              <a:ext uri="{FF2B5EF4-FFF2-40B4-BE49-F238E27FC236}">
                <a16:creationId xmlns:a16="http://schemas.microsoft.com/office/drawing/2014/main" id="{F6A1902F-400F-8D4C-9582-A4C9313F1A25}"/>
              </a:ext>
            </a:extLst>
          </p:cNvPr>
          <p:cNvSpPr txBox="1">
            <a:spLocks noChangeArrowheads="1"/>
          </p:cNvSpPr>
          <p:nvPr/>
        </p:nvSpPr>
        <p:spPr bwMode="auto">
          <a:xfrm>
            <a:off x="2371725" y="6296025"/>
            <a:ext cx="4386263"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July Average Surface Pressure</a:t>
            </a:r>
          </a:p>
        </p:txBody>
      </p:sp>
      <p:pic>
        <p:nvPicPr>
          <p:cNvPr id="2" name="Picture 1">
            <a:extLst>
              <a:ext uri="{FF2B5EF4-FFF2-40B4-BE49-F238E27FC236}">
                <a16:creationId xmlns:a16="http://schemas.microsoft.com/office/drawing/2014/main" id="{A722801F-679D-5CF2-0BBA-C6FC8A005882}"/>
              </a:ext>
            </a:extLst>
          </p:cNvPr>
          <p:cNvPicPr>
            <a:picLocks noChangeAspect="1"/>
          </p:cNvPicPr>
          <p:nvPr/>
        </p:nvPicPr>
        <p:blipFill rotWithShape="1">
          <a:blip r:embed="rId4"/>
          <a:srcRect r="44921" b="23968"/>
          <a:stretch/>
        </p:blipFill>
        <p:spPr>
          <a:xfrm rot="5400000">
            <a:off x="8014751" y="5717866"/>
            <a:ext cx="1109662" cy="114883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1" descr="11T01">
            <a:extLst>
              <a:ext uri="{FF2B5EF4-FFF2-40B4-BE49-F238E27FC236}">
                <a16:creationId xmlns:a16="http://schemas.microsoft.com/office/drawing/2014/main" id="{B11A8ED6-0C4A-D24C-B096-357853772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12800"/>
            <a:ext cx="8964613" cy="4760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3" hidden="1">
            <a:extLst>
              <a:ext uri="{FF2B5EF4-FFF2-40B4-BE49-F238E27FC236}">
                <a16:creationId xmlns:a16="http://schemas.microsoft.com/office/drawing/2014/main" id="{51E80C7B-6DD8-164E-A2A9-40D0FC85F5CB}"/>
              </a:ext>
            </a:extLst>
          </p:cNvPr>
          <p:cNvSpPr>
            <a:spLocks noGrp="1" noChangeArrowheads="1"/>
          </p:cNvSpPr>
          <p:nvPr>
            <p:ph type="title"/>
          </p:nvPr>
        </p:nvSpPr>
        <p:spPr/>
        <p:txBody>
          <a:bodyPr/>
          <a:lstStyle/>
          <a:p>
            <a:pPr eaLnBrk="1" hangingPunct="1"/>
            <a:endParaRPr lang="en-US" altLang="en-US"/>
          </a:p>
        </p:txBody>
      </p:sp>
      <p:sp>
        <p:nvSpPr>
          <p:cNvPr id="198659" name="TextBox 1">
            <a:extLst>
              <a:ext uri="{FF2B5EF4-FFF2-40B4-BE49-F238E27FC236}">
                <a16:creationId xmlns:a16="http://schemas.microsoft.com/office/drawing/2014/main" id="{54A21687-21CF-1440-B1E6-DE10F90A58EE}"/>
              </a:ext>
            </a:extLst>
          </p:cNvPr>
          <p:cNvSpPr txBox="1">
            <a:spLocks noChangeArrowheads="1"/>
          </p:cNvSpPr>
          <p:nvPr/>
        </p:nvSpPr>
        <p:spPr bwMode="auto">
          <a:xfrm>
            <a:off x="2125663" y="160338"/>
            <a:ext cx="4614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F00"/>
                </a:solidFill>
              </a:rPr>
              <a:t>Bergeron Air Mass Classification</a:t>
            </a:r>
          </a:p>
        </p:txBody>
      </p:sp>
      <p:pic>
        <p:nvPicPr>
          <p:cNvPr id="5" name="Picture 4">
            <a:extLst>
              <a:ext uri="{FF2B5EF4-FFF2-40B4-BE49-F238E27FC236}">
                <a16:creationId xmlns:a16="http://schemas.microsoft.com/office/drawing/2014/main" id="{4DAF42F8-118D-08B4-FF00-F48D6D53B6CD}"/>
              </a:ext>
            </a:extLst>
          </p:cNvPr>
          <p:cNvPicPr>
            <a:picLocks noChangeAspect="1"/>
          </p:cNvPicPr>
          <p:nvPr/>
        </p:nvPicPr>
        <p:blipFill rotWithShape="1">
          <a:blip r:embed="rId4"/>
          <a:srcRect l="11484" b="21569"/>
          <a:stretch/>
        </p:blipFill>
        <p:spPr>
          <a:xfrm>
            <a:off x="6629400" y="5239719"/>
            <a:ext cx="2424113" cy="16109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1" descr="1102">
            <a:extLst>
              <a:ext uri="{FF2B5EF4-FFF2-40B4-BE49-F238E27FC236}">
                <a16:creationId xmlns:a16="http://schemas.microsoft.com/office/drawing/2014/main" id="{D619487D-D752-974D-9584-2C0727E74E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2700"/>
            <a:ext cx="8655050"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0706" name="Rectangle 3" hidden="1">
            <a:extLst>
              <a:ext uri="{FF2B5EF4-FFF2-40B4-BE49-F238E27FC236}">
                <a16:creationId xmlns:a16="http://schemas.microsoft.com/office/drawing/2014/main" id="{7D3AC29F-3029-A545-903C-2A238064E453}"/>
              </a:ext>
            </a:extLst>
          </p:cNvPr>
          <p:cNvSpPr>
            <a:spLocks noGrp="1" noChangeArrowheads="1"/>
          </p:cNvSpPr>
          <p:nvPr>
            <p:ph type="title"/>
          </p:nvPr>
        </p:nvSpPr>
        <p:spPr/>
        <p:txBody>
          <a:bodyPr/>
          <a:lstStyle/>
          <a:p>
            <a:pPr eaLnBrk="1" hangingPunct="1"/>
            <a:endParaRPr lang="en-US" altLang="en-US"/>
          </a:p>
        </p:txBody>
      </p:sp>
      <p:sp>
        <p:nvSpPr>
          <p:cNvPr id="200707" name="Text Box 5">
            <a:extLst>
              <a:ext uri="{FF2B5EF4-FFF2-40B4-BE49-F238E27FC236}">
                <a16:creationId xmlns:a16="http://schemas.microsoft.com/office/drawing/2014/main" id="{84E533C6-30C6-3448-B353-1346889CFE23}"/>
              </a:ext>
            </a:extLst>
          </p:cNvPr>
          <p:cNvSpPr txBox="1">
            <a:spLocks noChangeArrowheads="1"/>
          </p:cNvSpPr>
          <p:nvPr/>
        </p:nvSpPr>
        <p:spPr bwMode="auto">
          <a:xfrm>
            <a:off x="285750" y="6350"/>
            <a:ext cx="3894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North American Air Masses</a:t>
            </a:r>
          </a:p>
        </p:txBody>
      </p:sp>
      <p:pic>
        <p:nvPicPr>
          <p:cNvPr id="3" name="Picture 2">
            <a:extLst>
              <a:ext uri="{FF2B5EF4-FFF2-40B4-BE49-F238E27FC236}">
                <a16:creationId xmlns:a16="http://schemas.microsoft.com/office/drawing/2014/main" id="{57F879F4-2F56-C489-8BCD-429B38B30FE8}"/>
              </a:ext>
            </a:extLst>
          </p:cNvPr>
          <p:cNvPicPr>
            <a:picLocks noChangeAspect="1"/>
          </p:cNvPicPr>
          <p:nvPr/>
        </p:nvPicPr>
        <p:blipFill rotWithShape="1">
          <a:blip r:embed="rId4"/>
          <a:srcRect l="11484" b="21569"/>
          <a:stretch/>
        </p:blipFill>
        <p:spPr>
          <a:xfrm>
            <a:off x="6629400" y="5239719"/>
            <a:ext cx="2424113" cy="16109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descr="NCM.gif">
            <a:extLst>
              <a:ext uri="{FF2B5EF4-FFF2-40B4-BE49-F238E27FC236}">
                <a16:creationId xmlns:a16="http://schemas.microsoft.com/office/drawing/2014/main" id="{52FFC9E7-1B51-F847-8F7E-94663F3600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678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0" name="Rectangle 3" hidden="1">
            <a:extLst>
              <a:ext uri="{FF2B5EF4-FFF2-40B4-BE49-F238E27FC236}">
                <a16:creationId xmlns:a16="http://schemas.microsoft.com/office/drawing/2014/main" id="{3B12E059-747B-464F-B057-8D2A0F3FA3B1}"/>
              </a:ext>
            </a:extLst>
          </p:cNvPr>
          <p:cNvSpPr>
            <a:spLocks noGrp="1" noChangeArrowheads="1"/>
          </p:cNvSpPr>
          <p:nvPr>
            <p:ph type="title"/>
          </p:nvPr>
        </p:nvSpPr>
        <p:spPr/>
        <p:txBody>
          <a:bodyPr/>
          <a:lstStyle/>
          <a:p>
            <a:pPr eaLnBrk="1" hangingPunct="1"/>
            <a:endParaRPr lang="en-US" altLang="en-US"/>
          </a:p>
        </p:txBody>
      </p:sp>
      <p:sp>
        <p:nvSpPr>
          <p:cNvPr id="217091" name="Text Box 5">
            <a:extLst>
              <a:ext uri="{FF2B5EF4-FFF2-40B4-BE49-F238E27FC236}">
                <a16:creationId xmlns:a16="http://schemas.microsoft.com/office/drawing/2014/main" id="{12BDC506-D3A0-2140-B109-14950B1FB555}"/>
              </a:ext>
            </a:extLst>
          </p:cNvPr>
          <p:cNvSpPr txBox="1">
            <a:spLocks noChangeArrowheads="1"/>
          </p:cNvSpPr>
          <p:nvPr/>
        </p:nvSpPr>
        <p:spPr bwMode="auto">
          <a:xfrm>
            <a:off x="2798763" y="0"/>
            <a:ext cx="3741737"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hlink"/>
                </a:solidFill>
              </a:rPr>
              <a:t>Norwegian Cyclone Model</a:t>
            </a:r>
          </a:p>
        </p:txBody>
      </p:sp>
      <p:pic>
        <p:nvPicPr>
          <p:cNvPr id="2" name="Picture 1">
            <a:extLst>
              <a:ext uri="{FF2B5EF4-FFF2-40B4-BE49-F238E27FC236}">
                <a16:creationId xmlns:a16="http://schemas.microsoft.com/office/drawing/2014/main" id="{B9195186-1C6A-D76D-FCDC-B663B275C8E1}"/>
              </a:ext>
            </a:extLst>
          </p:cNvPr>
          <p:cNvPicPr>
            <a:picLocks noChangeAspect="1"/>
          </p:cNvPicPr>
          <p:nvPr/>
        </p:nvPicPr>
        <p:blipFill rotWithShape="1">
          <a:blip r:embed="rId4"/>
          <a:srcRect r="44921" b="23968"/>
          <a:stretch/>
        </p:blipFill>
        <p:spPr>
          <a:xfrm rot="5400000">
            <a:off x="6183607" y="4990519"/>
            <a:ext cx="957944" cy="99176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trough">
            <a:extLst>
              <a:ext uri="{FF2B5EF4-FFF2-40B4-BE49-F238E27FC236}">
                <a16:creationId xmlns:a16="http://schemas.microsoft.com/office/drawing/2014/main" id="{12C4D5DE-FCFA-964E-B2D4-95D833A65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0"/>
            <a:ext cx="541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TextBox 2">
            <a:extLst>
              <a:ext uri="{FF2B5EF4-FFF2-40B4-BE49-F238E27FC236}">
                <a16:creationId xmlns:a16="http://schemas.microsoft.com/office/drawing/2014/main" id="{27FED21E-CEA1-0E4B-A7AB-B45AD1FB7948}"/>
              </a:ext>
            </a:extLst>
          </p:cNvPr>
          <p:cNvSpPr txBox="1">
            <a:spLocks noChangeArrowheads="1"/>
          </p:cNvSpPr>
          <p:nvPr/>
        </p:nvSpPr>
        <p:spPr bwMode="auto">
          <a:xfrm>
            <a:off x="438150" y="280988"/>
            <a:ext cx="2490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FFFF00"/>
                </a:solidFill>
              </a:rPr>
              <a:t>Cyclogenesis</a:t>
            </a:r>
          </a:p>
          <a:p>
            <a:pPr algn="ctr"/>
            <a:r>
              <a:rPr lang="en-US" altLang="en-US">
                <a:solidFill>
                  <a:srgbClr val="FFFF00"/>
                </a:solidFill>
              </a:rPr>
              <a:t> and </a:t>
            </a:r>
          </a:p>
          <a:p>
            <a:pPr algn="ctr"/>
            <a:r>
              <a:rPr lang="en-US" altLang="en-US">
                <a:solidFill>
                  <a:srgbClr val="FFFF00"/>
                </a:solidFill>
              </a:rPr>
              <a:t>Anticyclogenesis</a:t>
            </a:r>
          </a:p>
        </p:txBody>
      </p:sp>
      <p:pic>
        <p:nvPicPr>
          <p:cNvPr id="4" name="Picture 3">
            <a:extLst>
              <a:ext uri="{FF2B5EF4-FFF2-40B4-BE49-F238E27FC236}">
                <a16:creationId xmlns:a16="http://schemas.microsoft.com/office/drawing/2014/main" id="{9E0387EF-49C2-85AE-ADA8-36F3556F95A8}"/>
              </a:ext>
            </a:extLst>
          </p:cNvPr>
          <p:cNvPicPr>
            <a:picLocks noChangeAspect="1"/>
          </p:cNvPicPr>
          <p:nvPr/>
        </p:nvPicPr>
        <p:blipFill rotWithShape="1">
          <a:blip r:embed="rId4"/>
          <a:srcRect l="16151" t="19713" r="27778" b="11558"/>
          <a:stretch/>
        </p:blipFill>
        <p:spPr>
          <a:xfrm>
            <a:off x="241527" y="1863497"/>
            <a:ext cx="2884033" cy="471351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1" descr="1219">
            <a:extLst>
              <a:ext uri="{FF2B5EF4-FFF2-40B4-BE49-F238E27FC236}">
                <a16:creationId xmlns:a16="http://schemas.microsoft.com/office/drawing/2014/main" id="{3AA8722F-0541-234E-89A9-5EC343173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90563"/>
            <a:ext cx="8964613" cy="5862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6482" name="Rectangle 3" hidden="1">
            <a:extLst>
              <a:ext uri="{FF2B5EF4-FFF2-40B4-BE49-F238E27FC236}">
                <a16:creationId xmlns:a16="http://schemas.microsoft.com/office/drawing/2014/main" id="{0C940D36-D191-3A4D-B8E5-29CC88AB6544}"/>
              </a:ext>
            </a:extLst>
          </p:cNvPr>
          <p:cNvSpPr>
            <a:spLocks noGrp="1" noChangeArrowheads="1"/>
          </p:cNvSpPr>
          <p:nvPr>
            <p:ph type="title"/>
          </p:nvPr>
        </p:nvSpPr>
        <p:spPr/>
        <p:txBody>
          <a:bodyPr/>
          <a:lstStyle/>
          <a:p>
            <a:pPr eaLnBrk="1" hangingPunct="1"/>
            <a:endParaRPr lang="en-US" altLang="en-US"/>
          </a:p>
        </p:txBody>
      </p:sp>
      <p:sp>
        <p:nvSpPr>
          <p:cNvPr id="276483" name="Text Box 5">
            <a:extLst>
              <a:ext uri="{FF2B5EF4-FFF2-40B4-BE49-F238E27FC236}">
                <a16:creationId xmlns:a16="http://schemas.microsoft.com/office/drawing/2014/main" id="{107D1860-7504-D44A-9F10-65439C69C983}"/>
              </a:ext>
            </a:extLst>
          </p:cNvPr>
          <p:cNvSpPr txBox="1">
            <a:spLocks noChangeArrowheads="1"/>
          </p:cNvSpPr>
          <p:nvPr/>
        </p:nvSpPr>
        <p:spPr bwMode="auto">
          <a:xfrm>
            <a:off x="762000" y="84513"/>
            <a:ext cx="76549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FFFC35"/>
                </a:solidFill>
              </a:rPr>
              <a:t>Convergence/Divergence, Vorticity, and Vertical Motion</a:t>
            </a:r>
          </a:p>
        </p:txBody>
      </p:sp>
      <p:sp>
        <p:nvSpPr>
          <p:cNvPr id="80902" name="Text Box 6">
            <a:extLst>
              <a:ext uri="{FF2B5EF4-FFF2-40B4-BE49-F238E27FC236}">
                <a16:creationId xmlns:a16="http://schemas.microsoft.com/office/drawing/2014/main" id="{1E7A800A-1835-9643-9472-277480EBB023}"/>
              </a:ext>
            </a:extLst>
          </p:cNvPr>
          <p:cNvSpPr txBox="1">
            <a:spLocks noChangeArrowheads="1"/>
          </p:cNvSpPr>
          <p:nvPr/>
        </p:nvSpPr>
        <p:spPr bwMode="auto">
          <a:xfrm>
            <a:off x="1676400" y="898525"/>
            <a:ext cx="20193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Divergence aloft</a:t>
            </a:r>
          </a:p>
        </p:txBody>
      </p:sp>
      <p:sp>
        <p:nvSpPr>
          <p:cNvPr id="80905" name="Text Box 9">
            <a:extLst>
              <a:ext uri="{FF2B5EF4-FFF2-40B4-BE49-F238E27FC236}">
                <a16:creationId xmlns:a16="http://schemas.microsoft.com/office/drawing/2014/main" id="{F370D3EA-2E39-3C43-8C59-6AFDEBFD102A}"/>
              </a:ext>
            </a:extLst>
          </p:cNvPr>
          <p:cNvSpPr txBox="1">
            <a:spLocks noChangeArrowheads="1"/>
          </p:cNvSpPr>
          <p:nvPr/>
        </p:nvSpPr>
        <p:spPr bwMode="auto">
          <a:xfrm>
            <a:off x="1371600" y="1390650"/>
            <a:ext cx="25844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Surface convergence</a:t>
            </a:r>
          </a:p>
        </p:txBody>
      </p:sp>
      <p:sp>
        <p:nvSpPr>
          <p:cNvPr id="80906" name="Text Box 10">
            <a:extLst>
              <a:ext uri="{FF2B5EF4-FFF2-40B4-BE49-F238E27FC236}">
                <a16:creationId xmlns:a16="http://schemas.microsoft.com/office/drawing/2014/main" id="{720A4CA2-4FB8-0C4A-A6FA-4FD38622E1A8}"/>
              </a:ext>
            </a:extLst>
          </p:cNvPr>
          <p:cNvSpPr txBox="1">
            <a:spLocks noChangeArrowheads="1"/>
          </p:cNvSpPr>
          <p:nvPr/>
        </p:nvSpPr>
        <p:spPr bwMode="auto">
          <a:xfrm>
            <a:off x="1047750" y="1828800"/>
            <a:ext cx="32194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Increasing positive vorticity</a:t>
            </a:r>
          </a:p>
        </p:txBody>
      </p:sp>
      <p:sp>
        <p:nvSpPr>
          <p:cNvPr id="80907" name="Text Box 11">
            <a:extLst>
              <a:ext uri="{FF2B5EF4-FFF2-40B4-BE49-F238E27FC236}">
                <a16:creationId xmlns:a16="http://schemas.microsoft.com/office/drawing/2014/main" id="{0415B041-37E1-2A45-B80D-FA78B3540A6D}"/>
              </a:ext>
            </a:extLst>
          </p:cNvPr>
          <p:cNvSpPr txBox="1">
            <a:spLocks noChangeArrowheads="1"/>
          </p:cNvSpPr>
          <p:nvPr/>
        </p:nvSpPr>
        <p:spPr bwMode="auto">
          <a:xfrm>
            <a:off x="936625" y="2286000"/>
            <a:ext cx="34591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Rising air (vertical stretching)</a:t>
            </a:r>
          </a:p>
        </p:txBody>
      </p:sp>
      <p:sp>
        <p:nvSpPr>
          <p:cNvPr id="80908" name="Text Box 12">
            <a:extLst>
              <a:ext uri="{FF2B5EF4-FFF2-40B4-BE49-F238E27FC236}">
                <a16:creationId xmlns:a16="http://schemas.microsoft.com/office/drawing/2014/main" id="{BAF6789F-EC4A-EE49-B06E-3EE0EF26A0CF}"/>
              </a:ext>
            </a:extLst>
          </p:cNvPr>
          <p:cNvSpPr txBox="1">
            <a:spLocks noChangeArrowheads="1"/>
          </p:cNvSpPr>
          <p:nvPr/>
        </p:nvSpPr>
        <p:spPr bwMode="auto">
          <a:xfrm>
            <a:off x="2136775" y="2743200"/>
            <a:ext cx="105886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a:t>Spin-up</a:t>
            </a:r>
          </a:p>
        </p:txBody>
      </p:sp>
      <p:pic>
        <p:nvPicPr>
          <p:cNvPr id="3" name="Picture 2">
            <a:extLst>
              <a:ext uri="{FF2B5EF4-FFF2-40B4-BE49-F238E27FC236}">
                <a16:creationId xmlns:a16="http://schemas.microsoft.com/office/drawing/2014/main" id="{1E181DB7-E4B9-D359-CBAF-68852A273DF6}"/>
              </a:ext>
            </a:extLst>
          </p:cNvPr>
          <p:cNvPicPr>
            <a:picLocks noChangeAspect="1"/>
          </p:cNvPicPr>
          <p:nvPr/>
        </p:nvPicPr>
        <p:blipFill rotWithShape="1">
          <a:blip r:embed="rId4"/>
          <a:srcRect l="23213" t="10191" r="25036" b="54213"/>
          <a:stretch/>
        </p:blipFill>
        <p:spPr>
          <a:xfrm>
            <a:off x="3214911" y="3517472"/>
            <a:ext cx="1799771" cy="1652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9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p:bldP spid="80905" grpId="0"/>
      <p:bldP spid="80906" grpId="0"/>
      <p:bldP spid="80907" grpId="0"/>
      <p:bldP spid="8090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bc">
            <a:extLst>
              <a:ext uri="{FF2B5EF4-FFF2-40B4-BE49-F238E27FC236}">
                <a16:creationId xmlns:a16="http://schemas.microsoft.com/office/drawing/2014/main" id="{A7241405-A176-5243-BD9A-F84B6A8E1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6425"/>
            <a:ext cx="8915400"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3">
            <a:extLst>
              <a:ext uri="{FF2B5EF4-FFF2-40B4-BE49-F238E27FC236}">
                <a16:creationId xmlns:a16="http://schemas.microsoft.com/office/drawing/2014/main" id="{C8A323B8-14D5-944F-A3A7-DF9EBFE6BDE0}"/>
              </a:ext>
            </a:extLst>
          </p:cNvPr>
          <p:cNvSpPr>
            <a:spLocks noChangeArrowheads="1"/>
          </p:cNvSpPr>
          <p:nvPr/>
        </p:nvSpPr>
        <p:spPr bwMode="auto">
          <a:xfrm>
            <a:off x="8534400" y="52847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96963" name="Text Box 4">
            <a:extLst>
              <a:ext uri="{FF2B5EF4-FFF2-40B4-BE49-F238E27FC236}">
                <a16:creationId xmlns:a16="http://schemas.microsoft.com/office/drawing/2014/main" id="{E1221A0B-9E19-7A4F-A5E7-B413B278D6AB}"/>
              </a:ext>
            </a:extLst>
          </p:cNvPr>
          <p:cNvSpPr txBox="1">
            <a:spLocks noChangeArrowheads="1"/>
          </p:cNvSpPr>
          <p:nvPr/>
        </p:nvSpPr>
        <p:spPr bwMode="auto">
          <a:xfrm>
            <a:off x="3028950" y="5741988"/>
            <a:ext cx="30861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solidFill>
                  <a:schemeClr val="bg1"/>
                </a:solidFill>
              </a:rPr>
              <a:t>Note:  key differs between maps</a:t>
            </a:r>
            <a:endParaRPr lang="en-US" altLang="en-US"/>
          </a:p>
        </p:txBody>
      </p:sp>
      <p:sp>
        <p:nvSpPr>
          <p:cNvPr id="296964" name="Text Box 5">
            <a:extLst>
              <a:ext uri="{FF2B5EF4-FFF2-40B4-BE49-F238E27FC236}">
                <a16:creationId xmlns:a16="http://schemas.microsoft.com/office/drawing/2014/main" id="{A876F3DE-F7FA-6D43-9397-B5FC06370F25}"/>
              </a:ext>
            </a:extLst>
          </p:cNvPr>
          <p:cNvSpPr txBox="1">
            <a:spLocks noChangeArrowheads="1"/>
          </p:cNvSpPr>
          <p:nvPr/>
        </p:nvSpPr>
        <p:spPr bwMode="auto">
          <a:xfrm>
            <a:off x="3048000" y="26988"/>
            <a:ext cx="30464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227"/>
                </a:solidFill>
              </a:rPr>
              <a:t>JET STREAM CORE</a:t>
            </a:r>
            <a:endParaRPr lang="en-US" altLang="en-US"/>
          </a:p>
        </p:txBody>
      </p:sp>
      <p:sp>
        <p:nvSpPr>
          <p:cNvPr id="296965" name="TextBox 1">
            <a:extLst>
              <a:ext uri="{FF2B5EF4-FFF2-40B4-BE49-F238E27FC236}">
                <a16:creationId xmlns:a16="http://schemas.microsoft.com/office/drawing/2014/main" id="{037E36AB-2CA9-1E4D-B963-19BAA3F83A31}"/>
              </a:ext>
            </a:extLst>
          </p:cNvPr>
          <p:cNvSpPr txBox="1">
            <a:spLocks noChangeArrowheads="1"/>
          </p:cNvSpPr>
          <p:nvPr/>
        </p:nvSpPr>
        <p:spPr bwMode="auto">
          <a:xfrm>
            <a:off x="7405688" y="6291263"/>
            <a:ext cx="158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a:solidFill>
                  <a:srgbClr val="FFFFFF"/>
                </a:solidFill>
              </a:rPr>
              <a:t>(A:  320–345)</a:t>
            </a:r>
          </a:p>
        </p:txBody>
      </p:sp>
      <p:pic>
        <p:nvPicPr>
          <p:cNvPr id="8" name="Picture 7">
            <a:extLst>
              <a:ext uri="{FF2B5EF4-FFF2-40B4-BE49-F238E27FC236}">
                <a16:creationId xmlns:a16="http://schemas.microsoft.com/office/drawing/2014/main" id="{D3423953-445F-4443-9A42-A0F61A0527ED}"/>
              </a:ext>
            </a:extLst>
          </p:cNvPr>
          <p:cNvPicPr>
            <a:picLocks noChangeAspect="1"/>
          </p:cNvPicPr>
          <p:nvPr/>
        </p:nvPicPr>
        <p:blipFill>
          <a:blip r:embed="rId4"/>
          <a:stretch>
            <a:fillRect/>
          </a:stretch>
        </p:blipFill>
        <p:spPr>
          <a:xfrm>
            <a:off x="152400" y="5476741"/>
            <a:ext cx="1555123" cy="1358141"/>
          </a:xfrm>
          <a:prstGeom prst="rect">
            <a:avLst/>
          </a:prstGeom>
        </p:spPr>
      </p:pic>
    </p:spTree>
    <p:extLst>
      <p:ext uri="{BB962C8B-B14F-4D97-AF65-F5344CB8AC3E}">
        <p14:creationId xmlns:p14="http://schemas.microsoft.com/office/powerpoint/2010/main" val="130541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027" hidden="1">
            <a:extLst>
              <a:ext uri="{FF2B5EF4-FFF2-40B4-BE49-F238E27FC236}">
                <a16:creationId xmlns:a16="http://schemas.microsoft.com/office/drawing/2014/main" id="{94267A95-51E9-1B44-A71B-D2980830A705}"/>
              </a:ext>
            </a:extLst>
          </p:cNvPr>
          <p:cNvSpPr>
            <a:spLocks noGrp="1" noChangeArrowheads="1"/>
          </p:cNvSpPr>
          <p:nvPr>
            <p:ph type="title"/>
          </p:nvPr>
        </p:nvSpPr>
        <p:spPr/>
        <p:txBody>
          <a:bodyPr/>
          <a:lstStyle/>
          <a:p>
            <a:pPr eaLnBrk="1" hangingPunct="1"/>
            <a:endParaRPr lang="en-US" altLang="en-US"/>
          </a:p>
        </p:txBody>
      </p:sp>
      <p:pic>
        <p:nvPicPr>
          <p:cNvPr id="239618" name="Picture 1" descr="coldfront.table.gif">
            <a:extLst>
              <a:ext uri="{FF2B5EF4-FFF2-40B4-BE49-F238E27FC236}">
                <a16:creationId xmlns:a16="http://schemas.microsoft.com/office/drawing/2014/main" id="{FBCF1D1D-AC0E-6E40-BD15-6DD5020A26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Picture 4" descr="cold.front.gif">
            <a:extLst>
              <a:ext uri="{FF2B5EF4-FFF2-40B4-BE49-F238E27FC236}">
                <a16:creationId xmlns:a16="http://schemas.microsoft.com/office/drawing/2014/main" id="{ABB27925-1234-684C-9866-5F6E330ECC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3854450"/>
            <a:ext cx="259397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1115">
            <a:extLst>
              <a:ext uri="{FF2B5EF4-FFF2-40B4-BE49-F238E27FC236}">
                <a16:creationId xmlns:a16="http://schemas.microsoft.com/office/drawing/2014/main" id="{38836E98-F050-2547-8537-3590C2A25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6700" y="4103688"/>
            <a:ext cx="4602163" cy="2346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a:extLst>
              <a:ext uri="{FF2B5EF4-FFF2-40B4-BE49-F238E27FC236}">
                <a16:creationId xmlns:a16="http://schemas.microsoft.com/office/drawing/2014/main" id="{8BE5F204-BD8B-51FE-2AD5-B6ADAE9B90BA}"/>
              </a:ext>
            </a:extLst>
          </p:cNvPr>
          <p:cNvPicPr>
            <a:picLocks noChangeAspect="1"/>
          </p:cNvPicPr>
          <p:nvPr/>
        </p:nvPicPr>
        <p:blipFill rotWithShape="1">
          <a:blip r:embed="rId6"/>
          <a:srcRect l="12222" r="47619" b="68254"/>
          <a:stretch/>
        </p:blipFill>
        <p:spPr>
          <a:xfrm>
            <a:off x="10886" y="3854450"/>
            <a:ext cx="1199121" cy="94792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1" descr="1119a">
            <a:extLst>
              <a:ext uri="{FF2B5EF4-FFF2-40B4-BE49-F238E27FC236}">
                <a16:creationId xmlns:a16="http://schemas.microsoft.com/office/drawing/2014/main" id="{4B3DC8AE-1445-C445-B54B-172E52854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61988"/>
            <a:ext cx="8964613" cy="427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43714" name="Rectangle 1027" hidden="1">
            <a:extLst>
              <a:ext uri="{FF2B5EF4-FFF2-40B4-BE49-F238E27FC236}">
                <a16:creationId xmlns:a16="http://schemas.microsoft.com/office/drawing/2014/main" id="{4F971489-A15C-9146-B37F-F78984AD7F27}"/>
              </a:ext>
            </a:extLst>
          </p:cNvPr>
          <p:cNvSpPr>
            <a:spLocks noGrp="1" noChangeArrowheads="1"/>
          </p:cNvSpPr>
          <p:nvPr>
            <p:ph type="title"/>
          </p:nvPr>
        </p:nvSpPr>
        <p:spPr/>
        <p:txBody>
          <a:bodyPr/>
          <a:lstStyle/>
          <a:p>
            <a:pPr eaLnBrk="1" hangingPunct="1"/>
            <a:endParaRPr lang="en-US" altLang="en-US"/>
          </a:p>
        </p:txBody>
      </p:sp>
      <p:sp>
        <p:nvSpPr>
          <p:cNvPr id="243715" name="Text Box 1029">
            <a:extLst>
              <a:ext uri="{FF2B5EF4-FFF2-40B4-BE49-F238E27FC236}">
                <a16:creationId xmlns:a16="http://schemas.microsoft.com/office/drawing/2014/main" id="{C788075D-9B6B-A049-A0B9-A4144DA05FD4}"/>
              </a:ext>
            </a:extLst>
          </p:cNvPr>
          <p:cNvSpPr txBox="1">
            <a:spLocks noChangeArrowheads="1"/>
          </p:cNvSpPr>
          <p:nvPr/>
        </p:nvSpPr>
        <p:spPr bwMode="auto">
          <a:xfrm>
            <a:off x="2117725" y="90488"/>
            <a:ext cx="4926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Warm Front (vertical cross-section)</a:t>
            </a:r>
          </a:p>
        </p:txBody>
      </p:sp>
      <p:pic>
        <p:nvPicPr>
          <p:cNvPr id="243716" name="Picture 4" descr="warm.front.mapview.gif">
            <a:extLst>
              <a:ext uri="{FF2B5EF4-FFF2-40B4-BE49-F238E27FC236}">
                <a16:creationId xmlns:a16="http://schemas.microsoft.com/office/drawing/2014/main" id="{33A23F9C-9ABD-1F4D-B673-78377447D4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4130675"/>
            <a:ext cx="20542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19C101B-D664-E37D-27F1-07B080A521A0}"/>
              </a:ext>
            </a:extLst>
          </p:cNvPr>
          <p:cNvPicPr>
            <a:picLocks noChangeAspect="1"/>
          </p:cNvPicPr>
          <p:nvPr/>
        </p:nvPicPr>
        <p:blipFill rotWithShape="1">
          <a:blip r:embed="rId5"/>
          <a:srcRect l="12222" r="47619" b="68254"/>
          <a:stretch/>
        </p:blipFill>
        <p:spPr>
          <a:xfrm>
            <a:off x="446315" y="5494337"/>
            <a:ext cx="1199121" cy="94792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3" hidden="1">
            <a:extLst>
              <a:ext uri="{FF2B5EF4-FFF2-40B4-BE49-F238E27FC236}">
                <a16:creationId xmlns:a16="http://schemas.microsoft.com/office/drawing/2014/main" id="{9C329E74-0F1E-D647-AA77-633D5715C322}"/>
              </a:ext>
            </a:extLst>
          </p:cNvPr>
          <p:cNvSpPr>
            <a:spLocks noGrp="1" noChangeArrowheads="1"/>
          </p:cNvSpPr>
          <p:nvPr>
            <p:ph type="title"/>
          </p:nvPr>
        </p:nvSpPr>
        <p:spPr/>
        <p:txBody>
          <a:bodyPr/>
          <a:lstStyle/>
          <a:p>
            <a:pPr eaLnBrk="1" hangingPunct="1"/>
            <a:endParaRPr lang="en-US" altLang="en-US"/>
          </a:p>
        </p:txBody>
      </p:sp>
      <p:pic>
        <p:nvPicPr>
          <p:cNvPr id="247810" name="Picture 1" descr="warm.front.table.gif">
            <a:extLst>
              <a:ext uri="{FF2B5EF4-FFF2-40B4-BE49-F238E27FC236}">
                <a16:creationId xmlns:a16="http://schemas.microsoft.com/office/drawing/2014/main" id="{9B4F27A7-31FD-F641-82B3-4AF0587263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4" descr="warm.front.mapview.gif">
            <a:extLst>
              <a:ext uri="{FF2B5EF4-FFF2-40B4-BE49-F238E27FC236}">
                <a16:creationId xmlns:a16="http://schemas.microsoft.com/office/drawing/2014/main" id="{90745D65-994A-EE4C-A397-D17A63C305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35750" y="3538538"/>
            <a:ext cx="2268538"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1" descr="1119a">
            <a:extLst>
              <a:ext uri="{FF2B5EF4-FFF2-40B4-BE49-F238E27FC236}">
                <a16:creationId xmlns:a16="http://schemas.microsoft.com/office/drawing/2014/main" id="{F105660B-5615-4A4A-9921-90EC1BDCB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25" y="3767138"/>
            <a:ext cx="5203825" cy="2482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a:extLst>
              <a:ext uri="{FF2B5EF4-FFF2-40B4-BE49-F238E27FC236}">
                <a16:creationId xmlns:a16="http://schemas.microsoft.com/office/drawing/2014/main" id="{CD536D14-5CF5-4B92-0201-38DCC8AEB650}"/>
              </a:ext>
            </a:extLst>
          </p:cNvPr>
          <p:cNvPicPr>
            <a:picLocks noChangeAspect="1"/>
          </p:cNvPicPr>
          <p:nvPr/>
        </p:nvPicPr>
        <p:blipFill rotWithShape="1">
          <a:blip r:embed="rId6"/>
          <a:srcRect l="12222" r="47619" b="68254"/>
          <a:stretch/>
        </p:blipFill>
        <p:spPr>
          <a:xfrm>
            <a:off x="0" y="5910078"/>
            <a:ext cx="1199121" cy="94792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1" descr="0819">
            <a:extLst>
              <a:ext uri="{FF2B5EF4-FFF2-40B4-BE49-F238E27FC236}">
                <a16:creationId xmlns:a16="http://schemas.microsoft.com/office/drawing/2014/main" id="{5A376F7A-F86D-B348-913F-A7ECE0E6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06363"/>
            <a:ext cx="9118600" cy="6675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6" name="Rectangle 3" hidden="1">
            <a:extLst>
              <a:ext uri="{FF2B5EF4-FFF2-40B4-BE49-F238E27FC236}">
                <a16:creationId xmlns:a16="http://schemas.microsoft.com/office/drawing/2014/main" id="{7A06E273-4DA8-AD43-8E95-B816031BBF6F}"/>
              </a:ext>
            </a:extLst>
          </p:cNvPr>
          <p:cNvSpPr>
            <a:spLocks noGrp="1" noChangeArrowheads="1"/>
          </p:cNvSpPr>
          <p:nvPr>
            <p:ph type="title"/>
          </p:nvPr>
        </p:nvSpPr>
        <p:spPr/>
        <p:txBody>
          <a:bodyPr/>
          <a:lstStyle/>
          <a:p>
            <a:pPr eaLnBrk="1" hangingPunct="1"/>
            <a:endParaRPr lang="en-US" altLang="en-US"/>
          </a:p>
        </p:txBody>
      </p:sp>
      <p:sp>
        <p:nvSpPr>
          <p:cNvPr id="36867" name="Line 5">
            <a:extLst>
              <a:ext uri="{FF2B5EF4-FFF2-40B4-BE49-F238E27FC236}">
                <a16:creationId xmlns:a16="http://schemas.microsoft.com/office/drawing/2014/main" id="{A43EF362-3518-7849-B87A-9EB883AB83F5}"/>
              </a:ext>
            </a:extLst>
          </p:cNvPr>
          <p:cNvSpPr>
            <a:spLocks noChangeShapeType="1"/>
          </p:cNvSpPr>
          <p:nvPr/>
        </p:nvSpPr>
        <p:spPr bwMode="auto">
          <a:xfrm>
            <a:off x="2514600" y="1752600"/>
            <a:ext cx="762000" cy="8382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68" name="Line 6">
            <a:extLst>
              <a:ext uri="{FF2B5EF4-FFF2-40B4-BE49-F238E27FC236}">
                <a16:creationId xmlns:a16="http://schemas.microsoft.com/office/drawing/2014/main" id="{AF2A78C9-C1D8-9D42-936A-614C6B514465}"/>
              </a:ext>
            </a:extLst>
          </p:cNvPr>
          <p:cNvSpPr>
            <a:spLocks noChangeShapeType="1"/>
          </p:cNvSpPr>
          <p:nvPr/>
        </p:nvSpPr>
        <p:spPr bwMode="auto">
          <a:xfrm flipV="1">
            <a:off x="3048000" y="3338513"/>
            <a:ext cx="381000" cy="11430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69" name="Line 7">
            <a:extLst>
              <a:ext uri="{FF2B5EF4-FFF2-40B4-BE49-F238E27FC236}">
                <a16:creationId xmlns:a16="http://schemas.microsoft.com/office/drawing/2014/main" id="{E814E2CA-ACAF-5D46-ADDF-E84F2877AC34}"/>
              </a:ext>
            </a:extLst>
          </p:cNvPr>
          <p:cNvSpPr>
            <a:spLocks noChangeShapeType="1"/>
          </p:cNvSpPr>
          <p:nvPr/>
        </p:nvSpPr>
        <p:spPr bwMode="auto">
          <a:xfrm flipV="1">
            <a:off x="1676400" y="3795713"/>
            <a:ext cx="304800" cy="3048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0" name="Line 8">
            <a:extLst>
              <a:ext uri="{FF2B5EF4-FFF2-40B4-BE49-F238E27FC236}">
                <a16:creationId xmlns:a16="http://schemas.microsoft.com/office/drawing/2014/main" id="{ADDA7F87-1B06-2042-AADA-40CF9934EEA5}"/>
              </a:ext>
            </a:extLst>
          </p:cNvPr>
          <p:cNvSpPr>
            <a:spLocks noChangeShapeType="1"/>
          </p:cNvSpPr>
          <p:nvPr/>
        </p:nvSpPr>
        <p:spPr bwMode="auto">
          <a:xfrm>
            <a:off x="1066800" y="1905000"/>
            <a:ext cx="838200" cy="1524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1" name="Line 9">
            <a:extLst>
              <a:ext uri="{FF2B5EF4-FFF2-40B4-BE49-F238E27FC236}">
                <a16:creationId xmlns:a16="http://schemas.microsoft.com/office/drawing/2014/main" id="{DA0E8435-538D-0245-A49F-274156EAE9A3}"/>
              </a:ext>
            </a:extLst>
          </p:cNvPr>
          <p:cNvSpPr>
            <a:spLocks noChangeShapeType="1"/>
          </p:cNvSpPr>
          <p:nvPr/>
        </p:nvSpPr>
        <p:spPr bwMode="auto">
          <a:xfrm flipH="1">
            <a:off x="4038600" y="914400"/>
            <a:ext cx="533400" cy="11430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2" name="Line 10">
            <a:extLst>
              <a:ext uri="{FF2B5EF4-FFF2-40B4-BE49-F238E27FC236}">
                <a16:creationId xmlns:a16="http://schemas.microsoft.com/office/drawing/2014/main" id="{7222BCC1-DA32-E041-B2E6-BAA6EC5451F7}"/>
              </a:ext>
            </a:extLst>
          </p:cNvPr>
          <p:cNvSpPr>
            <a:spLocks noChangeShapeType="1"/>
          </p:cNvSpPr>
          <p:nvPr/>
        </p:nvSpPr>
        <p:spPr bwMode="auto">
          <a:xfrm flipH="1" flipV="1">
            <a:off x="5334000" y="3200400"/>
            <a:ext cx="762000" cy="2286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3" name="Line 11">
            <a:extLst>
              <a:ext uri="{FF2B5EF4-FFF2-40B4-BE49-F238E27FC236}">
                <a16:creationId xmlns:a16="http://schemas.microsoft.com/office/drawing/2014/main" id="{DCBA6619-2F01-EB4E-938C-8CDBA2CAA48F}"/>
              </a:ext>
            </a:extLst>
          </p:cNvPr>
          <p:cNvSpPr>
            <a:spLocks noChangeShapeType="1"/>
          </p:cNvSpPr>
          <p:nvPr/>
        </p:nvSpPr>
        <p:spPr bwMode="auto">
          <a:xfrm flipV="1">
            <a:off x="2362200" y="5472113"/>
            <a:ext cx="76200" cy="30480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4" name="Line 13">
            <a:extLst>
              <a:ext uri="{FF2B5EF4-FFF2-40B4-BE49-F238E27FC236}">
                <a16:creationId xmlns:a16="http://schemas.microsoft.com/office/drawing/2014/main" id="{89F2E661-4E22-E940-AFEE-2EF2B755F62A}"/>
              </a:ext>
            </a:extLst>
          </p:cNvPr>
          <p:cNvSpPr>
            <a:spLocks noChangeShapeType="1"/>
          </p:cNvSpPr>
          <p:nvPr/>
        </p:nvSpPr>
        <p:spPr bwMode="auto">
          <a:xfrm>
            <a:off x="228600" y="381000"/>
            <a:ext cx="838200" cy="0"/>
          </a:xfrm>
          <a:prstGeom prst="line">
            <a:avLst/>
          </a:prstGeom>
          <a:noFill/>
          <a:ln w="28575">
            <a:solidFill>
              <a:srgbClr val="0000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5" name="Text Box 14">
            <a:extLst>
              <a:ext uri="{FF2B5EF4-FFF2-40B4-BE49-F238E27FC236}">
                <a16:creationId xmlns:a16="http://schemas.microsoft.com/office/drawing/2014/main" id="{37D6C596-589D-7A48-BEE2-DF07CA657542}"/>
              </a:ext>
            </a:extLst>
          </p:cNvPr>
          <p:cNvSpPr txBox="1">
            <a:spLocks noChangeArrowheads="1"/>
          </p:cNvSpPr>
          <p:nvPr/>
        </p:nvSpPr>
        <p:spPr bwMode="auto">
          <a:xfrm>
            <a:off x="1050925" y="152400"/>
            <a:ext cx="811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0A0BFF"/>
                </a:solidFill>
              </a:rPr>
              <a:t>PGF</a:t>
            </a:r>
          </a:p>
        </p:txBody>
      </p:sp>
      <p:pic>
        <p:nvPicPr>
          <p:cNvPr id="14" name="Picture 13">
            <a:extLst>
              <a:ext uri="{FF2B5EF4-FFF2-40B4-BE49-F238E27FC236}">
                <a16:creationId xmlns:a16="http://schemas.microsoft.com/office/drawing/2014/main" id="{6F003B03-DB7C-4246-8C9D-D16C43B75B66}"/>
              </a:ext>
            </a:extLst>
          </p:cNvPr>
          <p:cNvPicPr>
            <a:picLocks noChangeAspect="1"/>
          </p:cNvPicPr>
          <p:nvPr/>
        </p:nvPicPr>
        <p:blipFill rotWithShape="1">
          <a:blip r:embed="rId4"/>
          <a:srcRect l="19040" t="15694" r="10991" b="19507"/>
          <a:stretch/>
        </p:blipFill>
        <p:spPr>
          <a:xfrm>
            <a:off x="12700" y="4811727"/>
            <a:ext cx="1600200" cy="204627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3" hidden="1">
            <a:extLst>
              <a:ext uri="{FF2B5EF4-FFF2-40B4-BE49-F238E27FC236}">
                <a16:creationId xmlns:a16="http://schemas.microsoft.com/office/drawing/2014/main" id="{969914D5-7608-F84B-8FAF-01D4822A124E}"/>
              </a:ext>
            </a:extLst>
          </p:cNvPr>
          <p:cNvSpPr>
            <a:spLocks noGrp="1" noChangeArrowheads="1"/>
          </p:cNvSpPr>
          <p:nvPr>
            <p:ph type="title"/>
          </p:nvPr>
        </p:nvSpPr>
        <p:spPr/>
        <p:txBody>
          <a:bodyPr/>
          <a:lstStyle/>
          <a:p>
            <a:pPr eaLnBrk="1" hangingPunct="1"/>
            <a:endParaRPr lang="en-US" altLang="en-US"/>
          </a:p>
        </p:txBody>
      </p:sp>
      <p:pic>
        <p:nvPicPr>
          <p:cNvPr id="262146" name="Picture 1" descr="Occluded.table.gif">
            <a:extLst>
              <a:ext uri="{FF2B5EF4-FFF2-40B4-BE49-F238E27FC236}">
                <a16:creationId xmlns:a16="http://schemas.microsoft.com/office/drawing/2014/main" id="{EFA57349-4D23-9545-81B1-3BF6E7F65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1" descr="1120d">
            <a:extLst>
              <a:ext uri="{FF2B5EF4-FFF2-40B4-BE49-F238E27FC236}">
                <a16:creationId xmlns:a16="http://schemas.microsoft.com/office/drawing/2014/main" id="{837BCA98-9B27-D646-82B3-E2F6FD7A1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850" y="3781425"/>
            <a:ext cx="3111500" cy="3036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1" descr="1120b">
            <a:extLst>
              <a:ext uri="{FF2B5EF4-FFF2-40B4-BE49-F238E27FC236}">
                <a16:creationId xmlns:a16="http://schemas.microsoft.com/office/drawing/2014/main" id="{BB7E3C6D-17CC-8D4E-979E-0E727B50C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650" y="4184650"/>
            <a:ext cx="3630613" cy="2178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 name="Picture 1">
            <a:extLst>
              <a:ext uri="{FF2B5EF4-FFF2-40B4-BE49-F238E27FC236}">
                <a16:creationId xmlns:a16="http://schemas.microsoft.com/office/drawing/2014/main" id="{78ABD8A3-50FE-6358-AA74-F9548979A345}"/>
              </a:ext>
            </a:extLst>
          </p:cNvPr>
          <p:cNvPicPr>
            <a:picLocks noChangeAspect="1"/>
          </p:cNvPicPr>
          <p:nvPr/>
        </p:nvPicPr>
        <p:blipFill rotWithShape="1">
          <a:blip r:embed="rId6"/>
          <a:srcRect l="12222" r="47619" b="68254"/>
          <a:stretch/>
        </p:blipFill>
        <p:spPr>
          <a:xfrm>
            <a:off x="312737" y="4799714"/>
            <a:ext cx="1199121" cy="9479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1" descr="1217">
            <a:extLst>
              <a:ext uri="{FF2B5EF4-FFF2-40B4-BE49-F238E27FC236}">
                <a16:creationId xmlns:a16="http://schemas.microsoft.com/office/drawing/2014/main" id="{3EF15779-8732-9A4F-BB3A-139F6043A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39775"/>
            <a:ext cx="8964613" cy="537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8914" name="Rectangle 3" hidden="1">
            <a:extLst>
              <a:ext uri="{FF2B5EF4-FFF2-40B4-BE49-F238E27FC236}">
                <a16:creationId xmlns:a16="http://schemas.microsoft.com/office/drawing/2014/main" id="{139DC432-5B40-7648-B662-5284E2F916D9}"/>
              </a:ext>
            </a:extLst>
          </p:cNvPr>
          <p:cNvSpPr>
            <a:spLocks noGrp="1" noChangeArrowheads="1"/>
          </p:cNvSpPr>
          <p:nvPr>
            <p:ph type="title"/>
          </p:nvPr>
        </p:nvSpPr>
        <p:spPr/>
        <p:txBody>
          <a:bodyPr/>
          <a:lstStyle/>
          <a:p>
            <a:pPr eaLnBrk="1" hangingPunct="1"/>
            <a:endParaRPr lang="en-US" altLang="en-US"/>
          </a:p>
        </p:txBody>
      </p:sp>
      <p:sp>
        <p:nvSpPr>
          <p:cNvPr id="38915" name="Line 5">
            <a:extLst>
              <a:ext uri="{FF2B5EF4-FFF2-40B4-BE49-F238E27FC236}">
                <a16:creationId xmlns:a16="http://schemas.microsoft.com/office/drawing/2014/main" id="{AC26370C-2CB1-174D-8E66-581D9EECE8BD}"/>
              </a:ext>
            </a:extLst>
          </p:cNvPr>
          <p:cNvSpPr>
            <a:spLocks noChangeShapeType="1"/>
          </p:cNvSpPr>
          <p:nvPr/>
        </p:nvSpPr>
        <p:spPr bwMode="auto">
          <a:xfrm flipV="1">
            <a:off x="2362200" y="2895600"/>
            <a:ext cx="609600" cy="3048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6">
            <a:extLst>
              <a:ext uri="{FF2B5EF4-FFF2-40B4-BE49-F238E27FC236}">
                <a16:creationId xmlns:a16="http://schemas.microsoft.com/office/drawing/2014/main" id="{90FE2A9C-F045-584A-86B9-BF4188E777A9}"/>
              </a:ext>
            </a:extLst>
          </p:cNvPr>
          <p:cNvSpPr>
            <a:spLocks noChangeShapeType="1"/>
          </p:cNvSpPr>
          <p:nvPr/>
        </p:nvSpPr>
        <p:spPr bwMode="auto">
          <a:xfrm flipV="1">
            <a:off x="2514600" y="3429000"/>
            <a:ext cx="838200" cy="6096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7" name="Line 7">
            <a:extLst>
              <a:ext uri="{FF2B5EF4-FFF2-40B4-BE49-F238E27FC236}">
                <a16:creationId xmlns:a16="http://schemas.microsoft.com/office/drawing/2014/main" id="{53756236-47BE-1C46-9037-78EB2253E79F}"/>
              </a:ext>
            </a:extLst>
          </p:cNvPr>
          <p:cNvSpPr>
            <a:spLocks noChangeShapeType="1"/>
          </p:cNvSpPr>
          <p:nvPr/>
        </p:nvSpPr>
        <p:spPr bwMode="auto">
          <a:xfrm flipV="1">
            <a:off x="2895600" y="4038600"/>
            <a:ext cx="838200" cy="762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8" name="Line 8">
            <a:extLst>
              <a:ext uri="{FF2B5EF4-FFF2-40B4-BE49-F238E27FC236}">
                <a16:creationId xmlns:a16="http://schemas.microsoft.com/office/drawing/2014/main" id="{4A7CECB9-DD85-6D4D-BBFB-4092EB9504E2}"/>
              </a:ext>
            </a:extLst>
          </p:cNvPr>
          <p:cNvSpPr>
            <a:spLocks noChangeShapeType="1"/>
          </p:cNvSpPr>
          <p:nvPr/>
        </p:nvSpPr>
        <p:spPr bwMode="auto">
          <a:xfrm flipH="1" flipV="1">
            <a:off x="4191000" y="4267200"/>
            <a:ext cx="381000" cy="12192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19" name="Line 9">
            <a:extLst>
              <a:ext uri="{FF2B5EF4-FFF2-40B4-BE49-F238E27FC236}">
                <a16:creationId xmlns:a16="http://schemas.microsoft.com/office/drawing/2014/main" id="{1AC4F27F-C0FB-C24F-BB27-B8649A42F5E7}"/>
              </a:ext>
            </a:extLst>
          </p:cNvPr>
          <p:cNvSpPr>
            <a:spLocks noChangeShapeType="1"/>
          </p:cNvSpPr>
          <p:nvPr/>
        </p:nvSpPr>
        <p:spPr bwMode="auto">
          <a:xfrm flipV="1">
            <a:off x="3810000" y="2743200"/>
            <a:ext cx="76200" cy="381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0" name="Line 10">
            <a:extLst>
              <a:ext uri="{FF2B5EF4-FFF2-40B4-BE49-F238E27FC236}">
                <a16:creationId xmlns:a16="http://schemas.microsoft.com/office/drawing/2014/main" id="{BDF7BA80-F5AD-ED44-BB94-4A3E5D318BA3}"/>
              </a:ext>
            </a:extLst>
          </p:cNvPr>
          <p:cNvSpPr>
            <a:spLocks noChangeShapeType="1"/>
          </p:cNvSpPr>
          <p:nvPr/>
        </p:nvSpPr>
        <p:spPr bwMode="auto">
          <a:xfrm flipH="1" flipV="1">
            <a:off x="4876800" y="1981200"/>
            <a:ext cx="533400" cy="8382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1" name="Line 11">
            <a:extLst>
              <a:ext uri="{FF2B5EF4-FFF2-40B4-BE49-F238E27FC236}">
                <a16:creationId xmlns:a16="http://schemas.microsoft.com/office/drawing/2014/main" id="{85D90076-73E7-8843-A2BE-1BD6CCC3F176}"/>
              </a:ext>
            </a:extLst>
          </p:cNvPr>
          <p:cNvSpPr>
            <a:spLocks noChangeShapeType="1"/>
          </p:cNvSpPr>
          <p:nvPr/>
        </p:nvSpPr>
        <p:spPr bwMode="auto">
          <a:xfrm flipV="1">
            <a:off x="1600200" y="4038600"/>
            <a:ext cx="457200" cy="38100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2" name="Rectangle 13">
            <a:extLst>
              <a:ext uri="{FF2B5EF4-FFF2-40B4-BE49-F238E27FC236}">
                <a16:creationId xmlns:a16="http://schemas.microsoft.com/office/drawing/2014/main" id="{22C7DE1D-D96C-D04F-8AB2-5F3B9C82B1EC}"/>
              </a:ext>
            </a:extLst>
          </p:cNvPr>
          <p:cNvSpPr>
            <a:spLocks noChangeArrowheads="1"/>
          </p:cNvSpPr>
          <p:nvPr/>
        </p:nvSpPr>
        <p:spPr bwMode="auto">
          <a:xfrm>
            <a:off x="228600" y="6172200"/>
            <a:ext cx="3962400" cy="60960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a:t>height gradient force</a:t>
            </a:r>
          </a:p>
        </p:txBody>
      </p:sp>
      <p:sp>
        <p:nvSpPr>
          <p:cNvPr id="38923" name="Line 14">
            <a:extLst>
              <a:ext uri="{FF2B5EF4-FFF2-40B4-BE49-F238E27FC236}">
                <a16:creationId xmlns:a16="http://schemas.microsoft.com/office/drawing/2014/main" id="{6D0D730D-4C36-9B4C-95DB-B5E155D7B39F}"/>
              </a:ext>
            </a:extLst>
          </p:cNvPr>
          <p:cNvSpPr>
            <a:spLocks noChangeShapeType="1"/>
          </p:cNvSpPr>
          <p:nvPr/>
        </p:nvSpPr>
        <p:spPr bwMode="auto">
          <a:xfrm flipV="1">
            <a:off x="533400" y="6553200"/>
            <a:ext cx="685800" cy="0"/>
          </a:xfrm>
          <a:prstGeom prst="line">
            <a:avLst/>
          </a:prstGeom>
          <a:noFill/>
          <a:ln w="28575">
            <a:solidFill>
              <a:srgbClr val="0A0B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4" name="Text Box 16">
            <a:extLst>
              <a:ext uri="{FF2B5EF4-FFF2-40B4-BE49-F238E27FC236}">
                <a16:creationId xmlns:a16="http://schemas.microsoft.com/office/drawing/2014/main" id="{10CC9D6B-844C-A04A-B9BF-28187AA99D3E}"/>
              </a:ext>
            </a:extLst>
          </p:cNvPr>
          <p:cNvSpPr txBox="1">
            <a:spLocks noChangeArrowheads="1"/>
          </p:cNvSpPr>
          <p:nvPr/>
        </p:nvSpPr>
        <p:spPr bwMode="auto">
          <a:xfrm>
            <a:off x="2590800" y="152400"/>
            <a:ext cx="39624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Gradients on a 500 mb Map</a:t>
            </a:r>
          </a:p>
        </p:txBody>
      </p:sp>
      <p:sp>
        <p:nvSpPr>
          <p:cNvPr id="38926" name="TextBox 1">
            <a:extLst>
              <a:ext uri="{FF2B5EF4-FFF2-40B4-BE49-F238E27FC236}">
                <a16:creationId xmlns:a16="http://schemas.microsoft.com/office/drawing/2014/main" id="{54AF9CB7-7479-5949-B568-9F484833F29A}"/>
              </a:ext>
            </a:extLst>
          </p:cNvPr>
          <p:cNvSpPr txBox="1">
            <a:spLocks noChangeArrowheads="1"/>
          </p:cNvSpPr>
          <p:nvPr/>
        </p:nvSpPr>
        <p:spPr bwMode="auto">
          <a:xfrm>
            <a:off x="5245100" y="6230938"/>
            <a:ext cx="37968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rPr>
              <a:t>(N: 169–178; A:  209–210)</a:t>
            </a:r>
          </a:p>
        </p:txBody>
      </p:sp>
      <p:pic>
        <p:nvPicPr>
          <p:cNvPr id="16" name="Picture 15">
            <a:extLst>
              <a:ext uri="{FF2B5EF4-FFF2-40B4-BE49-F238E27FC236}">
                <a16:creationId xmlns:a16="http://schemas.microsoft.com/office/drawing/2014/main" id="{2F9F9D1B-4BF3-A640-9868-D1EB382B43BB}"/>
              </a:ext>
            </a:extLst>
          </p:cNvPr>
          <p:cNvPicPr>
            <a:picLocks noChangeAspect="1"/>
          </p:cNvPicPr>
          <p:nvPr/>
        </p:nvPicPr>
        <p:blipFill rotWithShape="1">
          <a:blip r:embed="rId4"/>
          <a:srcRect l="19040" t="15694" r="10991" b="19507"/>
          <a:stretch/>
        </p:blipFill>
        <p:spPr>
          <a:xfrm>
            <a:off x="0" y="0"/>
            <a:ext cx="1600200" cy="204627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09-30">
            <a:extLst>
              <a:ext uri="{FF2B5EF4-FFF2-40B4-BE49-F238E27FC236}">
                <a16:creationId xmlns:a16="http://schemas.microsoft.com/office/drawing/2014/main" id="{551A4C1A-6C84-0446-86AE-66E3DA4EB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1487488"/>
            <a:ext cx="8966200" cy="311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a:extLst>
              <a:ext uri="{FF2B5EF4-FFF2-40B4-BE49-F238E27FC236}">
                <a16:creationId xmlns:a16="http://schemas.microsoft.com/office/drawing/2014/main" id="{343F026F-47C8-D548-93E0-18EA9E1DC178}"/>
              </a:ext>
            </a:extLst>
          </p:cNvPr>
          <p:cNvSpPr txBox="1">
            <a:spLocks noChangeArrowheads="1"/>
          </p:cNvSpPr>
          <p:nvPr/>
        </p:nvSpPr>
        <p:spPr bwMode="auto">
          <a:xfrm>
            <a:off x="2828925" y="141288"/>
            <a:ext cx="3425825"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a:solidFill>
                  <a:srgbClr val="FFFC35"/>
                </a:solidFill>
              </a:rPr>
              <a:t>Monsoon Circulation</a:t>
            </a:r>
          </a:p>
        </p:txBody>
      </p:sp>
      <p:sp>
        <p:nvSpPr>
          <p:cNvPr id="60419" name="Text Box 4">
            <a:extLst>
              <a:ext uri="{FF2B5EF4-FFF2-40B4-BE49-F238E27FC236}">
                <a16:creationId xmlns:a16="http://schemas.microsoft.com/office/drawing/2014/main" id="{5B135245-F5BC-A841-B7BD-239203B75C52}"/>
              </a:ext>
            </a:extLst>
          </p:cNvPr>
          <p:cNvSpPr txBox="1">
            <a:spLocks noChangeArrowheads="1"/>
          </p:cNvSpPr>
          <p:nvPr/>
        </p:nvSpPr>
        <p:spPr bwMode="auto">
          <a:xfrm>
            <a:off x="1889125" y="885825"/>
            <a:ext cx="1065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Winter</a:t>
            </a:r>
          </a:p>
        </p:txBody>
      </p:sp>
      <p:sp>
        <p:nvSpPr>
          <p:cNvPr id="60420" name="Text Box 5">
            <a:extLst>
              <a:ext uri="{FF2B5EF4-FFF2-40B4-BE49-F238E27FC236}">
                <a16:creationId xmlns:a16="http://schemas.microsoft.com/office/drawing/2014/main" id="{785CA0D3-B957-0E40-B0A5-93D45584BD53}"/>
              </a:ext>
            </a:extLst>
          </p:cNvPr>
          <p:cNvSpPr txBox="1">
            <a:spLocks noChangeArrowheads="1"/>
          </p:cNvSpPr>
          <p:nvPr/>
        </p:nvSpPr>
        <p:spPr bwMode="auto">
          <a:xfrm>
            <a:off x="6232525" y="911225"/>
            <a:ext cx="133508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7811"/>
                </a:solidFill>
              </a:rPr>
              <a:t>Summer</a:t>
            </a:r>
          </a:p>
        </p:txBody>
      </p:sp>
      <p:sp>
        <p:nvSpPr>
          <p:cNvPr id="60421" name="Text Box 6">
            <a:extLst>
              <a:ext uri="{FF2B5EF4-FFF2-40B4-BE49-F238E27FC236}">
                <a16:creationId xmlns:a16="http://schemas.microsoft.com/office/drawing/2014/main" id="{DE780E02-2001-834F-8CAB-9E8827937D76}"/>
              </a:ext>
            </a:extLst>
          </p:cNvPr>
          <p:cNvSpPr txBox="1">
            <a:spLocks noChangeArrowheads="1"/>
          </p:cNvSpPr>
          <p:nvPr/>
        </p:nvSpPr>
        <p:spPr bwMode="auto">
          <a:xfrm>
            <a:off x="5711825" y="4832350"/>
            <a:ext cx="3232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ja-JP" altLang="en-US" sz="2000">
                <a:solidFill>
                  <a:srgbClr val="EDF8FE"/>
                </a:solidFill>
              </a:rPr>
              <a:t>“</a:t>
            </a:r>
            <a:r>
              <a:rPr lang="en-US" altLang="ja-JP" sz="2000">
                <a:solidFill>
                  <a:srgbClr val="EDF8FE"/>
                </a:solidFill>
              </a:rPr>
              <a:t>mausim</a:t>
            </a:r>
            <a:r>
              <a:rPr lang="ja-JP" altLang="en-US" sz="2000">
                <a:solidFill>
                  <a:srgbClr val="EDF8FE"/>
                </a:solidFill>
              </a:rPr>
              <a:t>”</a:t>
            </a:r>
            <a:r>
              <a:rPr lang="en-US" altLang="ja-JP" sz="2000">
                <a:solidFill>
                  <a:srgbClr val="EDF8FE"/>
                </a:solidFill>
              </a:rPr>
              <a:t> (Arabic):  season</a:t>
            </a:r>
            <a:endParaRPr lang="en-US" altLang="en-US" sz="2000">
              <a:solidFill>
                <a:srgbClr val="EDF8FE"/>
              </a:solidFill>
            </a:endParaRPr>
          </a:p>
        </p:txBody>
      </p:sp>
      <p:pic>
        <p:nvPicPr>
          <p:cNvPr id="5" name="Picture 4">
            <a:extLst>
              <a:ext uri="{FF2B5EF4-FFF2-40B4-BE49-F238E27FC236}">
                <a16:creationId xmlns:a16="http://schemas.microsoft.com/office/drawing/2014/main" id="{6D836710-C638-844F-AD9E-24AABCE46D4E}"/>
              </a:ext>
            </a:extLst>
          </p:cNvPr>
          <p:cNvPicPr>
            <a:picLocks noChangeAspect="1"/>
          </p:cNvPicPr>
          <p:nvPr/>
        </p:nvPicPr>
        <p:blipFill rotWithShape="1">
          <a:blip r:embed="rId4"/>
          <a:srcRect l="4687" t="19479" r="3281" b="17109"/>
          <a:stretch/>
        </p:blipFill>
        <p:spPr>
          <a:xfrm>
            <a:off x="174267" y="4511322"/>
            <a:ext cx="4292600" cy="22182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1" descr="0821">
            <a:extLst>
              <a:ext uri="{FF2B5EF4-FFF2-40B4-BE49-F238E27FC236}">
                <a16:creationId xmlns:a16="http://schemas.microsoft.com/office/drawing/2014/main" id="{6513A650-EA17-9444-A003-46F16B47FA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25400"/>
            <a:ext cx="6076950" cy="683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4754" name="Rectangle 3" hidden="1">
            <a:extLst>
              <a:ext uri="{FF2B5EF4-FFF2-40B4-BE49-F238E27FC236}">
                <a16:creationId xmlns:a16="http://schemas.microsoft.com/office/drawing/2014/main" id="{0CB3C646-32B8-AA4F-A73D-9D145A8A68CF}"/>
              </a:ext>
            </a:extLst>
          </p:cNvPr>
          <p:cNvSpPr>
            <a:spLocks noGrp="1" noChangeArrowheads="1"/>
          </p:cNvSpPr>
          <p:nvPr>
            <p:ph type="title"/>
          </p:nvPr>
        </p:nvSpPr>
        <p:spPr/>
        <p:txBody>
          <a:bodyPr/>
          <a:lstStyle/>
          <a:p>
            <a:pPr eaLnBrk="1" hangingPunct="1"/>
            <a:endParaRPr lang="en-US" altLang="en-US"/>
          </a:p>
        </p:txBody>
      </p:sp>
      <p:graphicFrame>
        <p:nvGraphicFramePr>
          <p:cNvPr id="74755" name="Object 5">
            <a:extLst>
              <a:ext uri="{FF2B5EF4-FFF2-40B4-BE49-F238E27FC236}">
                <a16:creationId xmlns:a16="http://schemas.microsoft.com/office/drawing/2014/main" id="{EC4A618D-D9DD-714D-ADD9-838A4218FFB2}"/>
              </a:ext>
            </a:extLst>
          </p:cNvPr>
          <p:cNvGraphicFramePr>
            <a:graphicFrameLocks noChangeAspect="1"/>
          </p:cNvGraphicFramePr>
          <p:nvPr/>
        </p:nvGraphicFramePr>
        <p:xfrm>
          <a:off x="0" y="3275013"/>
          <a:ext cx="3054350" cy="611187"/>
        </p:xfrm>
        <a:graphic>
          <a:graphicData uri="http://schemas.openxmlformats.org/presentationml/2006/ole">
            <mc:AlternateContent xmlns:mc="http://schemas.openxmlformats.org/markup-compatibility/2006">
              <mc:Choice xmlns:v="urn:schemas-microsoft-com:vml" Requires="v">
                <p:oleObj name="Equation" r:id="rId4" imgW="1079500" imgH="215900" progId="Equation.3">
                  <p:embed/>
                </p:oleObj>
              </mc:Choice>
              <mc:Fallback>
                <p:oleObj name="Equation" r:id="rId4" imgW="1079500" imgH="2159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5013"/>
                        <a:ext cx="3054350" cy="611187"/>
                      </a:xfrm>
                      <a:prstGeom prst="rect">
                        <a:avLst/>
                      </a:prstGeom>
                      <a:solidFill>
                        <a:srgbClr val="FFFC3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74756" name="Text Box 6">
            <a:extLst>
              <a:ext uri="{FF2B5EF4-FFF2-40B4-BE49-F238E27FC236}">
                <a16:creationId xmlns:a16="http://schemas.microsoft.com/office/drawing/2014/main" id="{EF309309-421C-4E49-86C3-584E4D878897}"/>
              </a:ext>
            </a:extLst>
          </p:cNvPr>
          <p:cNvSpPr txBox="1">
            <a:spLocks noChangeArrowheads="1"/>
          </p:cNvSpPr>
          <p:nvPr/>
        </p:nvSpPr>
        <p:spPr bwMode="auto">
          <a:xfrm>
            <a:off x="533400" y="304800"/>
            <a:ext cx="20637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Coriolis Force</a:t>
            </a:r>
            <a:endParaRPr lang="en-US" altLang="en-US"/>
          </a:p>
        </p:txBody>
      </p:sp>
      <p:pic>
        <p:nvPicPr>
          <p:cNvPr id="4" name="Picture 3">
            <a:extLst>
              <a:ext uri="{FF2B5EF4-FFF2-40B4-BE49-F238E27FC236}">
                <a16:creationId xmlns:a16="http://schemas.microsoft.com/office/drawing/2014/main" id="{036851B1-8E7D-F6BB-726A-4614A6CC0E58}"/>
              </a:ext>
            </a:extLst>
          </p:cNvPr>
          <p:cNvPicPr>
            <a:picLocks noChangeAspect="1"/>
          </p:cNvPicPr>
          <p:nvPr/>
        </p:nvPicPr>
        <p:blipFill rotWithShape="1">
          <a:blip r:embed="rId6"/>
          <a:srcRect l="18254" t="22064" r="29683" b="41270"/>
          <a:stretch/>
        </p:blipFill>
        <p:spPr>
          <a:xfrm>
            <a:off x="193673" y="4114802"/>
            <a:ext cx="2677887" cy="2514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1" descr="0823">
            <a:extLst>
              <a:ext uri="{FF2B5EF4-FFF2-40B4-BE49-F238E27FC236}">
                <a16:creationId xmlns:a16="http://schemas.microsoft.com/office/drawing/2014/main" id="{355E346F-CF00-984D-B1E5-80079255E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717550"/>
            <a:ext cx="8964613" cy="542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2946" name="Rectangle 3" hidden="1">
            <a:extLst>
              <a:ext uri="{FF2B5EF4-FFF2-40B4-BE49-F238E27FC236}">
                <a16:creationId xmlns:a16="http://schemas.microsoft.com/office/drawing/2014/main" id="{503C90B9-A7AF-B645-A6CD-F054B5C8C5B1}"/>
              </a:ext>
            </a:extLst>
          </p:cNvPr>
          <p:cNvSpPr>
            <a:spLocks noGrp="1" noChangeArrowheads="1"/>
          </p:cNvSpPr>
          <p:nvPr>
            <p:ph type="title"/>
          </p:nvPr>
        </p:nvSpPr>
        <p:spPr/>
        <p:txBody>
          <a:bodyPr/>
          <a:lstStyle/>
          <a:p>
            <a:pPr eaLnBrk="1" hangingPunct="1"/>
            <a:endParaRPr lang="en-US" altLang="en-US"/>
          </a:p>
        </p:txBody>
      </p:sp>
      <p:sp>
        <p:nvSpPr>
          <p:cNvPr id="82947" name="Line 5">
            <a:extLst>
              <a:ext uri="{FF2B5EF4-FFF2-40B4-BE49-F238E27FC236}">
                <a16:creationId xmlns:a16="http://schemas.microsoft.com/office/drawing/2014/main" id="{EB2D1730-A84D-5845-950B-B483C5E73F90}"/>
              </a:ext>
            </a:extLst>
          </p:cNvPr>
          <p:cNvSpPr>
            <a:spLocks noChangeShapeType="1"/>
          </p:cNvSpPr>
          <p:nvPr/>
        </p:nvSpPr>
        <p:spPr bwMode="auto">
          <a:xfrm>
            <a:off x="6553200" y="2438400"/>
            <a:ext cx="1676400" cy="0"/>
          </a:xfrm>
          <a:prstGeom prst="line">
            <a:avLst/>
          </a:prstGeom>
          <a:noFill/>
          <a:ln w="76200">
            <a:solidFill>
              <a:srgbClr val="1F990C"/>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48" name="Text Box 6">
            <a:extLst>
              <a:ext uri="{FF2B5EF4-FFF2-40B4-BE49-F238E27FC236}">
                <a16:creationId xmlns:a16="http://schemas.microsoft.com/office/drawing/2014/main" id="{9BA4CBC4-C420-F440-BC38-B20E92D31DB7}"/>
              </a:ext>
            </a:extLst>
          </p:cNvPr>
          <p:cNvSpPr txBox="1">
            <a:spLocks noChangeArrowheads="1"/>
          </p:cNvSpPr>
          <p:nvPr/>
        </p:nvSpPr>
        <p:spPr bwMode="auto">
          <a:xfrm>
            <a:off x="7164388" y="1447800"/>
            <a:ext cx="1827212" cy="822325"/>
          </a:xfrm>
          <a:prstGeom prst="rect">
            <a:avLst/>
          </a:prstGeom>
          <a:solidFill>
            <a:srgbClr val="E1E3E2"/>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a:solidFill>
                  <a:srgbClr val="1F990C"/>
                </a:solidFill>
              </a:rPr>
              <a:t>Geostrophic</a:t>
            </a:r>
          </a:p>
          <a:p>
            <a:pPr algn="ctr"/>
            <a:r>
              <a:rPr lang="en-US" altLang="en-US">
                <a:solidFill>
                  <a:srgbClr val="1F990C"/>
                </a:solidFill>
              </a:rPr>
              <a:t>Wind</a:t>
            </a:r>
            <a:endParaRPr lang="en-US" altLang="en-US"/>
          </a:p>
        </p:txBody>
      </p:sp>
      <p:sp>
        <p:nvSpPr>
          <p:cNvPr id="82949" name="Text Box 7">
            <a:extLst>
              <a:ext uri="{FF2B5EF4-FFF2-40B4-BE49-F238E27FC236}">
                <a16:creationId xmlns:a16="http://schemas.microsoft.com/office/drawing/2014/main" id="{6B597326-8D98-C947-9E84-08408167AEF6}"/>
              </a:ext>
            </a:extLst>
          </p:cNvPr>
          <p:cNvSpPr txBox="1">
            <a:spLocks noChangeArrowheads="1"/>
          </p:cNvSpPr>
          <p:nvPr/>
        </p:nvSpPr>
        <p:spPr bwMode="auto">
          <a:xfrm>
            <a:off x="2870200" y="152400"/>
            <a:ext cx="3402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rgbClr val="FFFC35"/>
                </a:solidFill>
              </a:rPr>
              <a:t>GEOSTROPHIC FLOW</a:t>
            </a:r>
            <a:endParaRPr lang="en-US" altLang="en-US"/>
          </a:p>
        </p:txBody>
      </p:sp>
      <p:pic>
        <p:nvPicPr>
          <p:cNvPr id="4" name="Picture 3">
            <a:extLst>
              <a:ext uri="{FF2B5EF4-FFF2-40B4-BE49-F238E27FC236}">
                <a16:creationId xmlns:a16="http://schemas.microsoft.com/office/drawing/2014/main" id="{04D5CD5D-1876-5C4C-6EF8-4A51D1E4989E}"/>
              </a:ext>
            </a:extLst>
          </p:cNvPr>
          <p:cNvPicPr>
            <a:picLocks noChangeAspect="1"/>
          </p:cNvPicPr>
          <p:nvPr/>
        </p:nvPicPr>
        <p:blipFill rotWithShape="1">
          <a:blip r:embed="rId4"/>
          <a:srcRect l="16807" t="10458" b="22689"/>
          <a:stretch/>
        </p:blipFill>
        <p:spPr>
          <a:xfrm>
            <a:off x="5529943" y="4674964"/>
            <a:ext cx="3603171" cy="21716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1" descr="0826a">
            <a:extLst>
              <a:ext uri="{FF2B5EF4-FFF2-40B4-BE49-F238E27FC236}">
                <a16:creationId xmlns:a16="http://schemas.microsoft.com/office/drawing/2014/main" id="{3CE2BDE4-4C06-C348-B2D6-E6B9116AD51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3175"/>
            <a:ext cx="6203950" cy="66278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7282" name="Rectangle 3" hidden="1">
            <a:extLst>
              <a:ext uri="{FF2B5EF4-FFF2-40B4-BE49-F238E27FC236}">
                <a16:creationId xmlns:a16="http://schemas.microsoft.com/office/drawing/2014/main" id="{A68D2C7E-56D0-AC4B-BB43-5B1CDA4DA0E7}"/>
              </a:ext>
            </a:extLst>
          </p:cNvPr>
          <p:cNvSpPr>
            <a:spLocks noGrp="1" noChangeArrowheads="1"/>
          </p:cNvSpPr>
          <p:nvPr>
            <p:ph type="title"/>
          </p:nvPr>
        </p:nvSpPr>
        <p:spPr/>
        <p:txBody>
          <a:bodyPr/>
          <a:lstStyle/>
          <a:p>
            <a:pPr eaLnBrk="1" hangingPunct="1"/>
            <a:endParaRPr lang="en-US" altLang="en-US"/>
          </a:p>
        </p:txBody>
      </p:sp>
      <p:sp>
        <p:nvSpPr>
          <p:cNvPr id="97283" name="Text Box 5">
            <a:extLst>
              <a:ext uri="{FF2B5EF4-FFF2-40B4-BE49-F238E27FC236}">
                <a16:creationId xmlns:a16="http://schemas.microsoft.com/office/drawing/2014/main" id="{5AFBC3DB-7098-824F-ABF3-2E70F5E64C16}"/>
              </a:ext>
            </a:extLst>
          </p:cNvPr>
          <p:cNvSpPr txBox="1">
            <a:spLocks noChangeArrowheads="1"/>
          </p:cNvSpPr>
          <p:nvPr/>
        </p:nvSpPr>
        <p:spPr bwMode="auto">
          <a:xfrm>
            <a:off x="6740525" y="4886325"/>
            <a:ext cx="2243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Net=centripetal</a:t>
            </a:r>
          </a:p>
        </p:txBody>
      </p:sp>
      <p:sp>
        <p:nvSpPr>
          <p:cNvPr id="97284" name="Line 6">
            <a:extLst>
              <a:ext uri="{FF2B5EF4-FFF2-40B4-BE49-F238E27FC236}">
                <a16:creationId xmlns:a16="http://schemas.microsoft.com/office/drawing/2014/main" id="{A3B790DF-F881-AD49-8E5C-CA85C4CCEE1A}"/>
              </a:ext>
            </a:extLst>
          </p:cNvPr>
          <p:cNvSpPr>
            <a:spLocks noChangeShapeType="1"/>
          </p:cNvSpPr>
          <p:nvPr/>
        </p:nvSpPr>
        <p:spPr bwMode="auto">
          <a:xfrm flipV="1">
            <a:off x="4610100" y="19050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5" name="Text Box 7">
            <a:extLst>
              <a:ext uri="{FF2B5EF4-FFF2-40B4-BE49-F238E27FC236}">
                <a16:creationId xmlns:a16="http://schemas.microsoft.com/office/drawing/2014/main" id="{FE50E5C5-2013-094B-A5C2-F38D223B0656}"/>
              </a:ext>
            </a:extLst>
          </p:cNvPr>
          <p:cNvSpPr txBox="1">
            <a:spLocks noChangeArrowheads="1"/>
          </p:cNvSpPr>
          <p:nvPr/>
        </p:nvSpPr>
        <p:spPr bwMode="auto">
          <a:xfrm>
            <a:off x="4695825" y="1419225"/>
            <a:ext cx="1352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Gradient</a:t>
            </a:r>
          </a:p>
          <a:p>
            <a:r>
              <a:rPr lang="en-US" altLang="en-US"/>
              <a:t>wind</a:t>
            </a:r>
          </a:p>
        </p:txBody>
      </p:sp>
      <p:sp>
        <p:nvSpPr>
          <p:cNvPr id="97286" name="Line 8">
            <a:extLst>
              <a:ext uri="{FF2B5EF4-FFF2-40B4-BE49-F238E27FC236}">
                <a16:creationId xmlns:a16="http://schemas.microsoft.com/office/drawing/2014/main" id="{6A5AB521-CA10-C449-8F47-AFF74E892466}"/>
              </a:ext>
            </a:extLst>
          </p:cNvPr>
          <p:cNvSpPr>
            <a:spLocks noChangeShapeType="1"/>
          </p:cNvSpPr>
          <p:nvPr/>
        </p:nvSpPr>
        <p:spPr bwMode="auto">
          <a:xfrm flipH="1" flipV="1">
            <a:off x="1739900" y="14351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7287" name="Line 9">
            <a:extLst>
              <a:ext uri="{FF2B5EF4-FFF2-40B4-BE49-F238E27FC236}">
                <a16:creationId xmlns:a16="http://schemas.microsoft.com/office/drawing/2014/main" id="{3495778E-7EF1-6841-91C1-07147199255C}"/>
              </a:ext>
            </a:extLst>
          </p:cNvPr>
          <p:cNvSpPr>
            <a:spLocks noChangeShapeType="1"/>
          </p:cNvSpPr>
          <p:nvPr/>
        </p:nvSpPr>
        <p:spPr bwMode="auto">
          <a:xfrm>
            <a:off x="1358900" y="31877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4" name="Picture 3">
            <a:extLst>
              <a:ext uri="{FF2B5EF4-FFF2-40B4-BE49-F238E27FC236}">
                <a16:creationId xmlns:a16="http://schemas.microsoft.com/office/drawing/2014/main" id="{71814D75-B6B1-84CE-039F-ACADC3BD44D0}"/>
              </a:ext>
            </a:extLst>
          </p:cNvPr>
          <p:cNvPicPr>
            <a:picLocks noChangeAspect="1"/>
          </p:cNvPicPr>
          <p:nvPr/>
        </p:nvPicPr>
        <p:blipFill>
          <a:blip r:embed="rId4"/>
          <a:stretch>
            <a:fillRect/>
          </a:stretch>
        </p:blipFill>
        <p:spPr>
          <a:xfrm>
            <a:off x="6449107" y="0"/>
            <a:ext cx="2661555" cy="35487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1" descr="0826b">
            <a:extLst>
              <a:ext uri="{FF2B5EF4-FFF2-40B4-BE49-F238E27FC236}">
                <a16:creationId xmlns:a16="http://schemas.microsoft.com/office/drawing/2014/main" id="{9081DABD-AF2B-E249-9951-907ABD7CF68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30163"/>
            <a:ext cx="6334125" cy="6626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9330" name="Rectangle 3" hidden="1">
            <a:extLst>
              <a:ext uri="{FF2B5EF4-FFF2-40B4-BE49-F238E27FC236}">
                <a16:creationId xmlns:a16="http://schemas.microsoft.com/office/drawing/2014/main" id="{D35E4C75-DC0A-404B-83B7-482B69445775}"/>
              </a:ext>
            </a:extLst>
          </p:cNvPr>
          <p:cNvSpPr>
            <a:spLocks noGrp="1" noChangeArrowheads="1"/>
          </p:cNvSpPr>
          <p:nvPr>
            <p:ph type="title"/>
          </p:nvPr>
        </p:nvSpPr>
        <p:spPr/>
        <p:txBody>
          <a:bodyPr/>
          <a:lstStyle/>
          <a:p>
            <a:pPr eaLnBrk="1" hangingPunct="1"/>
            <a:endParaRPr lang="en-US" altLang="en-US"/>
          </a:p>
        </p:txBody>
      </p:sp>
      <p:sp>
        <p:nvSpPr>
          <p:cNvPr id="99331" name="Text Box 5">
            <a:extLst>
              <a:ext uri="{FF2B5EF4-FFF2-40B4-BE49-F238E27FC236}">
                <a16:creationId xmlns:a16="http://schemas.microsoft.com/office/drawing/2014/main" id="{705B26EA-5706-AD49-AB5E-D24402DFB794}"/>
              </a:ext>
            </a:extLst>
          </p:cNvPr>
          <p:cNvSpPr txBox="1">
            <a:spLocks noChangeArrowheads="1"/>
          </p:cNvSpPr>
          <p:nvPr/>
        </p:nvSpPr>
        <p:spPr bwMode="auto">
          <a:xfrm>
            <a:off x="6740525" y="4886325"/>
            <a:ext cx="2243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solidFill>
                  <a:schemeClr val="bg1"/>
                </a:solidFill>
              </a:rPr>
              <a:t>Net=centripetal</a:t>
            </a:r>
          </a:p>
        </p:txBody>
      </p:sp>
      <p:sp>
        <p:nvSpPr>
          <p:cNvPr id="99332" name="Line 6">
            <a:extLst>
              <a:ext uri="{FF2B5EF4-FFF2-40B4-BE49-F238E27FC236}">
                <a16:creationId xmlns:a16="http://schemas.microsoft.com/office/drawing/2014/main" id="{A43D632A-5B8B-234F-B2DF-FC85A8631837}"/>
              </a:ext>
            </a:extLst>
          </p:cNvPr>
          <p:cNvSpPr>
            <a:spLocks noChangeShapeType="1"/>
          </p:cNvSpPr>
          <p:nvPr/>
        </p:nvSpPr>
        <p:spPr bwMode="auto">
          <a:xfrm flipV="1">
            <a:off x="1054100" y="18415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3" name="Text Box 7">
            <a:extLst>
              <a:ext uri="{FF2B5EF4-FFF2-40B4-BE49-F238E27FC236}">
                <a16:creationId xmlns:a16="http://schemas.microsoft.com/office/drawing/2014/main" id="{0C4DFB2F-D6A0-C347-879A-01370E7C3B22}"/>
              </a:ext>
            </a:extLst>
          </p:cNvPr>
          <p:cNvSpPr txBox="1">
            <a:spLocks noChangeArrowheads="1"/>
          </p:cNvSpPr>
          <p:nvPr/>
        </p:nvSpPr>
        <p:spPr bwMode="auto">
          <a:xfrm>
            <a:off x="4797425" y="4086225"/>
            <a:ext cx="1352550"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a:t>Gradient</a:t>
            </a:r>
          </a:p>
          <a:p>
            <a:r>
              <a:rPr lang="en-US" altLang="en-US"/>
              <a:t>wind</a:t>
            </a:r>
          </a:p>
        </p:txBody>
      </p:sp>
      <p:sp>
        <p:nvSpPr>
          <p:cNvPr id="99334" name="Line 8">
            <a:extLst>
              <a:ext uri="{FF2B5EF4-FFF2-40B4-BE49-F238E27FC236}">
                <a16:creationId xmlns:a16="http://schemas.microsoft.com/office/drawing/2014/main" id="{0E01EF3B-EABF-864D-92CA-1DF34055FE9D}"/>
              </a:ext>
            </a:extLst>
          </p:cNvPr>
          <p:cNvSpPr>
            <a:spLocks noChangeShapeType="1"/>
          </p:cNvSpPr>
          <p:nvPr/>
        </p:nvSpPr>
        <p:spPr bwMode="auto">
          <a:xfrm flipH="1" flipV="1">
            <a:off x="1346200" y="48006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5" name="Line 9">
            <a:extLst>
              <a:ext uri="{FF2B5EF4-FFF2-40B4-BE49-F238E27FC236}">
                <a16:creationId xmlns:a16="http://schemas.microsoft.com/office/drawing/2014/main" id="{948AC834-8001-5F42-99D7-77D08B5F1E0F}"/>
              </a:ext>
            </a:extLst>
          </p:cNvPr>
          <p:cNvSpPr>
            <a:spLocks noChangeShapeType="1"/>
          </p:cNvSpPr>
          <p:nvPr/>
        </p:nvSpPr>
        <p:spPr bwMode="auto">
          <a:xfrm>
            <a:off x="4305300" y="3225800"/>
            <a:ext cx="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9336" name="Line 10">
            <a:extLst>
              <a:ext uri="{FF2B5EF4-FFF2-40B4-BE49-F238E27FC236}">
                <a16:creationId xmlns:a16="http://schemas.microsoft.com/office/drawing/2014/main" id="{84B6EF9A-D5E7-B84D-9CE7-ED634A4A67FE}"/>
              </a:ext>
            </a:extLst>
          </p:cNvPr>
          <p:cNvSpPr>
            <a:spLocks noChangeShapeType="1"/>
          </p:cNvSpPr>
          <p:nvPr/>
        </p:nvSpPr>
        <p:spPr bwMode="auto">
          <a:xfrm flipV="1">
            <a:off x="2781300" y="1562100"/>
            <a:ext cx="1346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 name="Picture 1">
            <a:extLst>
              <a:ext uri="{FF2B5EF4-FFF2-40B4-BE49-F238E27FC236}">
                <a16:creationId xmlns:a16="http://schemas.microsoft.com/office/drawing/2014/main" id="{D40F2580-823A-7219-53AF-F9067767AFB3}"/>
              </a:ext>
            </a:extLst>
          </p:cNvPr>
          <p:cNvPicPr>
            <a:picLocks noChangeAspect="1"/>
          </p:cNvPicPr>
          <p:nvPr/>
        </p:nvPicPr>
        <p:blipFill>
          <a:blip r:embed="rId4"/>
          <a:stretch>
            <a:fillRect/>
          </a:stretch>
        </p:blipFill>
        <p:spPr>
          <a:xfrm>
            <a:off x="6427335" y="0"/>
            <a:ext cx="2661555" cy="3548740"/>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188410</TotalTime>
  <Words>1015</Words>
  <Application>Microsoft Macintosh PowerPoint</Application>
  <PresentationFormat>On-screen Show (4:3)</PresentationFormat>
  <Paragraphs>131</Paragraphs>
  <Slides>30</Slides>
  <Notes>29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6" baseType="lpstr">
      <vt:lpstr>Arial</vt:lpstr>
      <vt:lpstr>Geneva</vt:lpstr>
      <vt:lpstr>Geneva CE</vt:lpstr>
      <vt:lpstr>Times New Roman</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Virginia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Davis</dc:creator>
  <cp:lastModifiedBy>Davis, Robert E (red3u)</cp:lastModifiedBy>
  <cp:revision>180</cp:revision>
  <dcterms:created xsi:type="dcterms:W3CDTF">2006-10-27T01:43:56Z</dcterms:created>
  <dcterms:modified xsi:type="dcterms:W3CDTF">2023-12-01T17:01:37Z</dcterms:modified>
</cp:coreProperties>
</file>