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144"/>
  </p:notesMasterIdLst>
  <p:sldIdLst>
    <p:sldId id="408" r:id="rId3"/>
    <p:sldId id="348" r:id="rId4"/>
    <p:sldId id="258" r:id="rId5"/>
    <p:sldId id="259" r:id="rId6"/>
    <p:sldId id="260" r:id="rId7"/>
    <p:sldId id="261" r:id="rId8"/>
    <p:sldId id="269" r:id="rId9"/>
    <p:sldId id="486" r:id="rId10"/>
    <p:sldId id="439" r:id="rId11"/>
    <p:sldId id="437" r:id="rId12"/>
    <p:sldId id="438" r:id="rId13"/>
    <p:sldId id="440" r:id="rId14"/>
    <p:sldId id="449" r:id="rId15"/>
    <p:sldId id="442" r:id="rId16"/>
    <p:sldId id="443" r:id="rId17"/>
    <p:sldId id="447" r:id="rId18"/>
    <p:sldId id="472" r:id="rId19"/>
    <p:sldId id="448" r:id="rId20"/>
    <p:sldId id="450" r:id="rId21"/>
    <p:sldId id="451" r:id="rId22"/>
    <p:sldId id="452" r:id="rId23"/>
    <p:sldId id="453" r:id="rId24"/>
    <p:sldId id="262" r:id="rId25"/>
    <p:sldId id="270" r:id="rId26"/>
    <p:sldId id="271" r:id="rId27"/>
    <p:sldId id="263" r:id="rId28"/>
    <p:sldId id="264" r:id="rId29"/>
    <p:sldId id="266" r:id="rId30"/>
    <p:sldId id="272" r:id="rId31"/>
    <p:sldId id="487" r:id="rId32"/>
    <p:sldId id="267" r:id="rId33"/>
    <p:sldId id="273" r:id="rId34"/>
    <p:sldId id="274" r:id="rId35"/>
    <p:sldId id="454" r:id="rId36"/>
    <p:sldId id="455" r:id="rId37"/>
    <p:sldId id="456" r:id="rId38"/>
    <p:sldId id="276" r:id="rId39"/>
    <p:sldId id="278" r:id="rId40"/>
    <p:sldId id="279" r:id="rId41"/>
    <p:sldId id="277" r:id="rId42"/>
    <p:sldId id="280" r:id="rId43"/>
    <p:sldId id="281" r:id="rId44"/>
    <p:sldId id="282" r:id="rId45"/>
    <p:sldId id="398" r:id="rId46"/>
    <p:sldId id="410" r:id="rId47"/>
    <p:sldId id="291" r:id="rId48"/>
    <p:sldId id="292" r:id="rId49"/>
    <p:sldId id="478" r:id="rId50"/>
    <p:sldId id="407" r:id="rId51"/>
    <p:sldId id="471" r:id="rId52"/>
    <p:sldId id="457" r:id="rId53"/>
    <p:sldId id="458" r:id="rId54"/>
    <p:sldId id="488" r:id="rId55"/>
    <p:sldId id="459" r:id="rId56"/>
    <p:sldId id="284" r:id="rId57"/>
    <p:sldId id="285" r:id="rId58"/>
    <p:sldId id="286" r:id="rId59"/>
    <p:sldId id="460" r:id="rId60"/>
    <p:sldId id="412" r:id="rId61"/>
    <p:sldId id="489" r:id="rId62"/>
    <p:sldId id="481" r:id="rId63"/>
    <p:sldId id="482" r:id="rId64"/>
    <p:sldId id="483" r:id="rId65"/>
    <p:sldId id="490" r:id="rId66"/>
    <p:sldId id="414" r:id="rId67"/>
    <p:sldId id="415" r:id="rId68"/>
    <p:sldId id="484" r:id="rId69"/>
    <p:sldId id="474" r:id="rId70"/>
    <p:sldId id="480" r:id="rId71"/>
    <p:sldId id="470" r:id="rId72"/>
    <p:sldId id="355" r:id="rId73"/>
    <p:sldId id="475" r:id="rId74"/>
    <p:sldId id="477" r:id="rId75"/>
    <p:sldId id="362" r:id="rId76"/>
    <p:sldId id="371" r:id="rId77"/>
    <p:sldId id="370" r:id="rId78"/>
    <p:sldId id="462" r:id="rId79"/>
    <p:sldId id="461" r:id="rId80"/>
    <p:sldId id="372" r:id="rId81"/>
    <p:sldId id="423" r:id="rId82"/>
    <p:sldId id="395" r:id="rId83"/>
    <p:sldId id="374" r:id="rId84"/>
    <p:sldId id="375" r:id="rId85"/>
    <p:sldId id="376" r:id="rId86"/>
    <p:sldId id="359" r:id="rId87"/>
    <p:sldId id="360" r:id="rId88"/>
    <p:sldId id="401" r:id="rId89"/>
    <p:sldId id="424" r:id="rId90"/>
    <p:sldId id="435" r:id="rId91"/>
    <p:sldId id="463" r:id="rId92"/>
    <p:sldId id="464" r:id="rId93"/>
    <p:sldId id="309" r:id="rId94"/>
    <p:sldId id="308" r:id="rId95"/>
    <p:sldId id="465" r:id="rId96"/>
    <p:sldId id="310" r:id="rId97"/>
    <p:sldId id="311" r:id="rId98"/>
    <p:sldId id="312" r:id="rId99"/>
    <p:sldId id="265" r:id="rId100"/>
    <p:sldId id="420" r:id="rId101"/>
    <p:sldId id="313" r:id="rId102"/>
    <p:sldId id="466" r:id="rId103"/>
    <p:sldId id="315" r:id="rId104"/>
    <p:sldId id="467" r:id="rId105"/>
    <p:sldId id="350" r:id="rId106"/>
    <p:sldId id="403" r:id="rId107"/>
    <p:sldId id="295" r:id="rId108"/>
    <p:sldId id="367" r:id="rId109"/>
    <p:sldId id="402" r:id="rId110"/>
    <p:sldId id="299" r:id="rId111"/>
    <p:sldId id="302" r:id="rId112"/>
    <p:sldId id="297" r:id="rId113"/>
    <p:sldId id="421" r:id="rId114"/>
    <p:sldId id="485" r:id="rId115"/>
    <p:sldId id="316" r:id="rId116"/>
    <p:sldId id="317" r:id="rId117"/>
    <p:sldId id="364" r:id="rId118"/>
    <p:sldId id="365" r:id="rId119"/>
    <p:sldId id="363" r:id="rId120"/>
    <p:sldId id="356" r:id="rId121"/>
    <p:sldId id="357" r:id="rId122"/>
    <p:sldId id="358" r:id="rId123"/>
    <p:sldId id="361" r:id="rId124"/>
    <p:sldId id="366" r:id="rId125"/>
    <p:sldId id="479" r:id="rId126"/>
    <p:sldId id="319" r:id="rId127"/>
    <p:sldId id="320" r:id="rId128"/>
    <p:sldId id="321" r:id="rId129"/>
    <p:sldId id="325" r:id="rId130"/>
    <p:sldId id="326" r:id="rId131"/>
    <p:sldId id="327" r:id="rId132"/>
    <p:sldId id="329" r:id="rId133"/>
    <p:sldId id="330" r:id="rId134"/>
    <p:sldId id="331" r:id="rId135"/>
    <p:sldId id="332" r:id="rId136"/>
    <p:sldId id="334" r:id="rId137"/>
    <p:sldId id="335" r:id="rId138"/>
    <p:sldId id="336" r:id="rId139"/>
    <p:sldId id="333" r:id="rId140"/>
    <p:sldId id="338" r:id="rId141"/>
    <p:sldId id="342" r:id="rId142"/>
    <p:sldId id="343" r:id="rId1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5E5"/>
    <a:srgbClr val="00F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p:restoredTop sz="94694"/>
  </p:normalViewPr>
  <p:slideViewPr>
    <p:cSldViewPr snapToGrid="0">
      <p:cViewPr varScale="1">
        <p:scale>
          <a:sx n="121" d="100"/>
          <a:sy n="121" d="100"/>
        </p:scale>
        <p:origin x="1408" y="176"/>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152"/>
    </p:cViewPr>
  </p:sorterViewPr>
  <p:notesViewPr>
    <p:cSldViewPr snapToGrid="0">
      <p:cViewPr varScale="1">
        <p:scale>
          <a:sx n="94" d="100"/>
          <a:sy n="94" d="100"/>
        </p:scale>
        <p:origin x="-266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DF31D8-E922-5145-8C96-00F448F586C3}"/>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3" name="Rectangle 3">
            <a:extLst>
              <a:ext uri="{FF2B5EF4-FFF2-40B4-BE49-F238E27FC236}">
                <a16:creationId xmlns:a16="http://schemas.microsoft.com/office/drawing/2014/main" id="{C09DDBE4-35B3-D84D-841E-18C85A4E9BC6}"/>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D930C023-BB2E-634E-9060-137FBCE4D9F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a:extLst>
              <a:ext uri="{FF2B5EF4-FFF2-40B4-BE49-F238E27FC236}">
                <a16:creationId xmlns:a16="http://schemas.microsoft.com/office/drawing/2014/main" id="{653547DB-E327-E348-B0FD-3ABE62838DC4}"/>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77E7CA5A-2C92-B54A-879F-93DFBEC50433}"/>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a:extLst>
              <a:ext uri="{FF2B5EF4-FFF2-40B4-BE49-F238E27FC236}">
                <a16:creationId xmlns:a16="http://schemas.microsoft.com/office/drawing/2014/main" id="{9FF3AB15-F5DE-EA4A-A27D-7A99B00B4E82}"/>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1F4134F9-5B2A-7D46-B3E2-659F2E52E7E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1458E992-23F1-BA4C-B9C5-4AC4AC64B1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D23E49-3815-5B42-8B20-C6476CA55C68}" type="slidenum">
              <a:rPr lang="en-US" altLang="en-US" sz="1200"/>
              <a:pPr/>
              <a:t>1</a:t>
            </a:fld>
            <a:endParaRPr lang="en-US" altLang="en-US" sz="1200"/>
          </a:p>
        </p:txBody>
      </p:sp>
      <p:sp>
        <p:nvSpPr>
          <p:cNvPr id="351234" name="Rectangle 2">
            <a:extLst>
              <a:ext uri="{FF2B5EF4-FFF2-40B4-BE49-F238E27FC236}">
                <a16:creationId xmlns:a16="http://schemas.microsoft.com/office/drawing/2014/main" id="{4B57A3FE-3CC1-124E-8CAE-9AE05AAB4EB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a:extLst>
              <a:ext uri="{FF2B5EF4-FFF2-40B4-BE49-F238E27FC236}">
                <a16:creationId xmlns:a16="http://schemas.microsoft.com/office/drawing/2014/main" id="{31815433-5BB5-7B4E-8463-8FA6014E0B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0748EFD-DB46-DE48-B39D-CE526259BB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85F75B-942F-8042-9BC4-822CA0884406}" type="slidenum">
              <a:rPr lang="en-US" altLang="en-US" sz="1200"/>
              <a:pPr/>
              <a:t>11</a:t>
            </a:fld>
            <a:endParaRPr lang="en-US" altLang="en-US" sz="1200"/>
          </a:p>
        </p:txBody>
      </p:sp>
      <p:sp>
        <p:nvSpPr>
          <p:cNvPr id="396290" name="Rectangle 2">
            <a:extLst>
              <a:ext uri="{FF2B5EF4-FFF2-40B4-BE49-F238E27FC236}">
                <a16:creationId xmlns:a16="http://schemas.microsoft.com/office/drawing/2014/main" id="{5A0D5E69-DE93-2040-9559-C425B34A313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46084" name="Rectangle 3">
            <a:extLst>
              <a:ext uri="{FF2B5EF4-FFF2-40B4-BE49-F238E27FC236}">
                <a16:creationId xmlns:a16="http://schemas.microsoft.com/office/drawing/2014/main" id="{3ECBC36B-236A-D145-93CE-EF1C82B1652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9.24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convergence of two lake breezes and their influence on the maximum temperature during July in upper Michigan.</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BCE95154-AA1F-7740-888B-21D49BD3D77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FD691D-3DFC-C34D-A514-A2AFD7E39A2E}" type="slidenum">
              <a:rPr lang="en-US" altLang="en-US" sz="1200"/>
              <a:pPr/>
              <a:t>116</a:t>
            </a:fld>
            <a:endParaRPr lang="en-US" altLang="en-US" sz="1200"/>
          </a:p>
        </p:txBody>
      </p:sp>
      <p:sp>
        <p:nvSpPr>
          <p:cNvPr id="215042" name="Rectangle 2">
            <a:extLst>
              <a:ext uri="{FF2B5EF4-FFF2-40B4-BE49-F238E27FC236}">
                <a16:creationId xmlns:a16="http://schemas.microsoft.com/office/drawing/2014/main" id="{D45CDD2F-F117-9943-926F-A0F8F06319F1}"/>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3651" name="Rectangle 3">
            <a:extLst>
              <a:ext uri="{FF2B5EF4-FFF2-40B4-BE49-F238E27FC236}">
                <a16:creationId xmlns:a16="http://schemas.microsoft.com/office/drawing/2014/main" id="{9A4554F1-420E-784F-97C1-5B4DED6F9E7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375495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5BC46504-8E6A-3848-AEB4-8648FDE2A44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1311CA-1EBB-D142-B0E6-2A960E040730}" type="slidenum">
              <a:rPr lang="en-US" altLang="en-US" sz="1200"/>
              <a:pPr/>
              <a:t>117</a:t>
            </a:fld>
            <a:endParaRPr lang="en-US" altLang="en-US" sz="1200"/>
          </a:p>
        </p:txBody>
      </p:sp>
      <p:sp>
        <p:nvSpPr>
          <p:cNvPr id="217090" name="Rectangle 2">
            <a:extLst>
              <a:ext uri="{FF2B5EF4-FFF2-40B4-BE49-F238E27FC236}">
                <a16:creationId xmlns:a16="http://schemas.microsoft.com/office/drawing/2014/main" id="{B94D01FE-5AFA-094C-9A11-D9134ABEC51B}"/>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5699" name="Rectangle 3">
            <a:extLst>
              <a:ext uri="{FF2B5EF4-FFF2-40B4-BE49-F238E27FC236}">
                <a16:creationId xmlns:a16="http://schemas.microsoft.com/office/drawing/2014/main" id="{CA4EF899-0CBB-B741-A1F5-38067EF1F0D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5482424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0E15BADC-D855-7243-BB3D-326DDB9588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4B82A6-D67D-C44E-834E-B61D99D9B4D4}" type="slidenum">
              <a:rPr lang="en-US" altLang="en-US" sz="1200"/>
              <a:pPr/>
              <a:t>118</a:t>
            </a:fld>
            <a:endParaRPr lang="en-US" altLang="en-US" sz="1200"/>
          </a:p>
        </p:txBody>
      </p:sp>
      <p:sp>
        <p:nvSpPr>
          <p:cNvPr id="212994" name="Rectangle 2">
            <a:extLst>
              <a:ext uri="{FF2B5EF4-FFF2-40B4-BE49-F238E27FC236}">
                <a16:creationId xmlns:a16="http://schemas.microsoft.com/office/drawing/2014/main" id="{8E677622-84E9-6940-A47B-5FA9A40F7842}"/>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87747" name="Rectangle 3">
            <a:extLst>
              <a:ext uri="{FF2B5EF4-FFF2-40B4-BE49-F238E27FC236}">
                <a16:creationId xmlns:a16="http://schemas.microsoft.com/office/drawing/2014/main" id="{A3DD2EB2-F413-4B4B-8180-BAF0714A4CB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75238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20F7E812-B0A4-494D-A355-56FC7C98FF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37EF3B-B156-4640-A4C4-BC461EDF6453}" type="slidenum">
              <a:rPr lang="en-US" altLang="en-US" sz="1200"/>
              <a:pPr/>
              <a:t>119</a:t>
            </a:fld>
            <a:endParaRPr lang="en-US" altLang="en-US" sz="1200"/>
          </a:p>
        </p:txBody>
      </p:sp>
      <p:sp>
        <p:nvSpPr>
          <p:cNvPr id="198658" name="Rectangle 2">
            <a:extLst>
              <a:ext uri="{FF2B5EF4-FFF2-40B4-BE49-F238E27FC236}">
                <a16:creationId xmlns:a16="http://schemas.microsoft.com/office/drawing/2014/main" id="{D4857117-B668-3749-ABF0-835B5E0768E2}"/>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89796" name="Rectangle 3">
            <a:extLst>
              <a:ext uri="{FF2B5EF4-FFF2-40B4-BE49-F238E27FC236}">
                <a16:creationId xmlns:a16="http://schemas.microsoft.com/office/drawing/2014/main" id="{38D68974-2BE4-484F-939A-FD01352386D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500-mb chart for the month of January (a) and for July (b). Solid lines are contour lines in meters above sea level. Dashed lines are isotherms in °C. Arrowheads illustrate wind direction.</a:t>
            </a:r>
          </a:p>
        </p:txBody>
      </p:sp>
    </p:spTree>
    <p:extLst>
      <p:ext uri="{BB962C8B-B14F-4D97-AF65-F5344CB8AC3E}">
        <p14:creationId xmlns:p14="http://schemas.microsoft.com/office/powerpoint/2010/main" val="121447703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9228465C-C2ED-B34A-B2EE-F46D73BEE08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17BEE1-7B1C-D943-B20E-E1C18FF73886}" type="slidenum">
              <a:rPr lang="en-US" altLang="en-US" sz="1200"/>
              <a:pPr/>
              <a:t>120</a:t>
            </a:fld>
            <a:endParaRPr lang="en-US" altLang="en-US" sz="1200"/>
          </a:p>
        </p:txBody>
      </p:sp>
      <p:sp>
        <p:nvSpPr>
          <p:cNvPr id="200706" name="Rectangle 2">
            <a:extLst>
              <a:ext uri="{FF2B5EF4-FFF2-40B4-BE49-F238E27FC236}">
                <a16:creationId xmlns:a16="http://schemas.microsoft.com/office/drawing/2014/main" id="{E3FBC1DC-3512-CF4A-AC57-2D113CC02D7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91844" name="Rectangle 3">
            <a:extLst>
              <a:ext uri="{FF2B5EF4-FFF2-40B4-BE49-F238E27FC236}">
                <a16:creationId xmlns:a16="http://schemas.microsoft.com/office/drawing/2014/main" id="{82ED038A-0B00-4447-8260-0ACBFC705442}"/>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500-mb chart for the month of January (a) and for July (b). Solid lines are contour lines in meters above sea level. Dashed lines are isotherms in °C. Arrowheads illustrate wind direction.</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27784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36D877D4-93E4-8442-99AD-37CA8DDEA6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4D72D8-003B-8F4C-909B-D7D40511181A}" type="slidenum">
              <a:rPr lang="en-US" altLang="en-US" sz="1200"/>
              <a:pPr/>
              <a:t>121</a:t>
            </a:fld>
            <a:endParaRPr lang="en-US" altLang="en-US" sz="1200"/>
          </a:p>
        </p:txBody>
      </p:sp>
      <p:sp>
        <p:nvSpPr>
          <p:cNvPr id="202754" name="Rectangle 2">
            <a:extLst>
              <a:ext uri="{FF2B5EF4-FFF2-40B4-BE49-F238E27FC236}">
                <a16:creationId xmlns:a16="http://schemas.microsoft.com/office/drawing/2014/main" id="{E0F8DC91-632D-D94C-94D5-9D99F2B0C6E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93892" name="Rectangle 3">
            <a:extLst>
              <a:ext uri="{FF2B5EF4-FFF2-40B4-BE49-F238E27FC236}">
                <a16:creationId xmlns:a16="http://schemas.microsoft.com/office/drawing/2014/main" id="{EC402355-FC23-BC40-9522-4A78CCD4749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position of the polar jet stream and the subtropical jet stream, with respect to a model of the general circulation in winter. Both jet streams are flowing from west to east.</a:t>
            </a:r>
          </a:p>
        </p:txBody>
      </p:sp>
    </p:spTree>
    <p:extLst>
      <p:ext uri="{BB962C8B-B14F-4D97-AF65-F5344CB8AC3E}">
        <p14:creationId xmlns:p14="http://schemas.microsoft.com/office/powerpoint/2010/main" val="28477416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B62EA664-5796-6B45-BF7E-B6751E1D12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3C3747C-6FF2-5D4B-8BBF-097E169DB5C7}" type="slidenum">
              <a:rPr lang="en-US" altLang="en-US" sz="1200"/>
              <a:pPr/>
              <a:t>122</a:t>
            </a:fld>
            <a:endParaRPr lang="en-US" altLang="en-US" sz="1200"/>
          </a:p>
        </p:txBody>
      </p:sp>
      <p:sp>
        <p:nvSpPr>
          <p:cNvPr id="208898" name="Rectangle 2">
            <a:extLst>
              <a:ext uri="{FF2B5EF4-FFF2-40B4-BE49-F238E27FC236}">
                <a16:creationId xmlns:a16="http://schemas.microsoft.com/office/drawing/2014/main" id="{3B50EC95-F706-B74A-AADC-8319194F6D2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95940" name="Rectangle 3">
            <a:extLst>
              <a:ext uri="{FF2B5EF4-FFF2-40B4-BE49-F238E27FC236}">
                <a16:creationId xmlns:a16="http://schemas.microsoft.com/office/drawing/2014/main" id="{03C33E60-6D66-E94B-945D-91354A2E6CE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10.10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jet stream is a swiftly flowing current of air that moves in a wavy west-to-east direction. The figure shows the position of the polar jet stream and subtropical jet stream in winter. Although jet streams are shown as one continuous river of air, in reality they are discontinuous, with their position varying from one day to the next.</a:t>
            </a:r>
          </a:p>
        </p:txBody>
      </p:sp>
    </p:spTree>
    <p:extLst>
      <p:ext uri="{BB962C8B-B14F-4D97-AF65-F5344CB8AC3E}">
        <p14:creationId xmlns:p14="http://schemas.microsoft.com/office/powerpoint/2010/main" val="16617716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1D2A89C8-77D7-9344-A105-10E589D901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FD3DF8-60EA-1A43-B3F0-FCEC5FE292C4}" type="slidenum">
              <a:rPr lang="en-US" altLang="en-US" sz="1200"/>
              <a:pPr/>
              <a:t>123</a:t>
            </a:fld>
            <a:endParaRPr lang="en-US" altLang="en-US" sz="1200"/>
          </a:p>
        </p:txBody>
      </p:sp>
      <p:sp>
        <p:nvSpPr>
          <p:cNvPr id="219138" name="Rectangle 2">
            <a:extLst>
              <a:ext uri="{FF2B5EF4-FFF2-40B4-BE49-F238E27FC236}">
                <a16:creationId xmlns:a16="http://schemas.microsoft.com/office/drawing/2014/main" id="{6CCE7D73-1204-A040-A827-7CDB623F6012}"/>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7987" name="Rectangle 3">
            <a:extLst>
              <a:ext uri="{FF2B5EF4-FFF2-40B4-BE49-F238E27FC236}">
                <a16:creationId xmlns:a16="http://schemas.microsoft.com/office/drawing/2014/main" id="{4266B250-1B5B-3E47-9519-C09B0D3476F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84276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22598CF3-BE0F-A146-875B-04EC8A1956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63AB99-E495-6A4E-8189-CBC213E6C7F4}" type="slidenum">
              <a:rPr lang="en-US" altLang="en-US" sz="1200"/>
              <a:pPr/>
              <a:t>124</a:t>
            </a:fld>
            <a:endParaRPr lang="en-US" altLang="en-US" sz="1200"/>
          </a:p>
        </p:txBody>
      </p:sp>
      <p:sp>
        <p:nvSpPr>
          <p:cNvPr id="114690" name="Rectangle 2">
            <a:extLst>
              <a:ext uri="{FF2B5EF4-FFF2-40B4-BE49-F238E27FC236}">
                <a16:creationId xmlns:a16="http://schemas.microsoft.com/office/drawing/2014/main" id="{91B150AD-1A2A-9A43-95D5-D8A587845A2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30404" name="Rectangle 3">
            <a:extLst>
              <a:ext uri="{FF2B5EF4-FFF2-40B4-BE49-F238E27FC236}">
                <a16:creationId xmlns:a16="http://schemas.microsoft.com/office/drawing/2014/main" id="{68548849-48D5-E54F-A029-F0321427F11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weather map showing surface-pressure systems, air masses, fronts, and isobars (in millibars) as solid gray lines. Large arrows in color show air flow. (Green-shaded area represents precipitation.)</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99E37103-1303-8440-A2EE-93E12EB485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CFF8128-B062-C44E-BF79-B506B982E4A2}" type="slidenum">
              <a:rPr lang="en-US" altLang="en-US" sz="1200"/>
              <a:pPr/>
              <a:t>125</a:t>
            </a:fld>
            <a:endParaRPr lang="en-US" altLang="en-US" sz="1200"/>
          </a:p>
        </p:txBody>
      </p:sp>
      <p:sp>
        <p:nvSpPr>
          <p:cNvPr id="125954" name="Rectangle 2">
            <a:extLst>
              <a:ext uri="{FF2B5EF4-FFF2-40B4-BE49-F238E27FC236}">
                <a16:creationId xmlns:a16="http://schemas.microsoft.com/office/drawing/2014/main" id="{5BED1C7E-FDEA-0E4D-A74A-D81496A880C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32452" name="Rectangle 3">
            <a:extLst>
              <a:ext uri="{FF2B5EF4-FFF2-40B4-BE49-F238E27FC236}">
                <a16:creationId xmlns:a16="http://schemas.microsoft.com/office/drawing/2014/main" id="{AB05E8B6-C952-7242-BF83-C71E9C23667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closer look at the surface weather associated with the cold front situated in the southeastern United States in Fig. 11.12. (Gray lines are isobars. Dark green-shaded area represents rain; white-shaded area represents snow.)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41D722D3-C2B5-9345-BD3F-1F56BCBB27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A86C97-1A4F-AF47-A975-16E4F3A7D124}" type="slidenum">
              <a:rPr lang="en-US" altLang="en-US" sz="1200"/>
              <a:pPr/>
              <a:t>12</a:t>
            </a:fld>
            <a:endParaRPr lang="en-US" altLang="en-US" sz="1200"/>
          </a:p>
        </p:txBody>
      </p:sp>
      <p:sp>
        <p:nvSpPr>
          <p:cNvPr id="402434" name="Rectangle 1026">
            <a:extLst>
              <a:ext uri="{FF2B5EF4-FFF2-40B4-BE49-F238E27FC236}">
                <a16:creationId xmlns:a16="http://schemas.microsoft.com/office/drawing/2014/main" id="{058BBFBA-7872-9F44-A831-E782AE2547B9}"/>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8131" name="Rectangle 1027">
            <a:extLst>
              <a:ext uri="{FF2B5EF4-FFF2-40B4-BE49-F238E27FC236}">
                <a16:creationId xmlns:a16="http://schemas.microsoft.com/office/drawing/2014/main" id="{C5CA4B20-96A6-5444-8D7B-E3F0E66AB64D}"/>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9.34 </a:t>
            </a:r>
            <a:r>
              <a:rPr lang="en-US" altLang="en-US">
                <a:solidFill>
                  <a:srgbClr val="000000"/>
                </a:solidFill>
                <a:latin typeface="Arial" panose="020B0604020202020204" pitchFamily="34" charset="0"/>
                <a:ea typeface="ＭＳ Ｐゴシック" panose="020B0600070205080204" pitchFamily="34" charset="-128"/>
              </a:rPr>
              <a:t>Valley breezes blow uphill during the day; mountain breezes blow downhill at night. (The L</a:t>
            </a:r>
            <a:r>
              <a:rPr lang="ja-JP" altLang="en-US">
                <a:solidFill>
                  <a:srgbClr val="000000"/>
                </a:solidFill>
                <a:latin typeface="Arial" panose="020B0604020202020204" pitchFamily="34" charset="0"/>
                <a:ea typeface="ＭＳ Ｐゴシック" panose="020B0600070205080204" pitchFamily="34" charset="-128"/>
              </a:rPr>
              <a:t>’</a:t>
            </a:r>
            <a:r>
              <a:rPr lang="en-US" altLang="ja-JP">
                <a:solidFill>
                  <a:srgbClr val="000000"/>
                </a:solidFill>
                <a:latin typeface="Arial" panose="020B0604020202020204" pitchFamily="34" charset="0"/>
                <a:ea typeface="ＭＳ Ｐゴシック" panose="020B0600070205080204" pitchFamily="34" charset="-128"/>
              </a:rPr>
              <a:t>s and H</a:t>
            </a:r>
            <a:r>
              <a:rPr lang="ja-JP" altLang="en-US">
                <a:solidFill>
                  <a:srgbClr val="000000"/>
                </a:solidFill>
                <a:latin typeface="Arial" panose="020B0604020202020204" pitchFamily="34" charset="0"/>
                <a:ea typeface="ＭＳ Ｐゴシック" panose="020B0600070205080204" pitchFamily="34" charset="-128"/>
              </a:rPr>
              <a:t>’</a:t>
            </a:r>
            <a:r>
              <a:rPr lang="en-US" altLang="ja-JP">
                <a:solidFill>
                  <a:srgbClr val="000000"/>
                </a:solidFill>
                <a:latin typeface="Arial" panose="020B0604020202020204" pitchFamily="34" charset="0"/>
                <a:ea typeface="ＭＳ Ｐゴシック" panose="020B0600070205080204" pitchFamily="34" charset="-128"/>
              </a:rPr>
              <a:t>s represent pressure,</a:t>
            </a:r>
          </a:p>
          <a:p>
            <a:pPr eaLnBrk="1" hangingPunct="1"/>
            <a:r>
              <a:rPr lang="en-US" altLang="en-US">
                <a:solidFill>
                  <a:srgbClr val="000000"/>
                </a:solidFill>
                <a:latin typeface="Arial" panose="020B0604020202020204" pitchFamily="34" charset="0"/>
                <a:ea typeface="ＭＳ Ｐゴシック" panose="020B0600070205080204" pitchFamily="34" charset="-128"/>
              </a:rPr>
              <a:t>whereas the purple lines represent surfaces of constant pressure.)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E8376F77-3BB6-A247-87C3-10861EE604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454A81-1380-654C-B2B9-3D957CAD711D}" type="slidenum">
              <a:rPr lang="en-US" altLang="en-US" sz="1200"/>
              <a:pPr/>
              <a:t>126</a:t>
            </a:fld>
            <a:endParaRPr lang="en-US" altLang="en-US" sz="1200"/>
          </a:p>
        </p:txBody>
      </p:sp>
      <p:sp>
        <p:nvSpPr>
          <p:cNvPr id="128002" name="Rectangle 2">
            <a:extLst>
              <a:ext uri="{FF2B5EF4-FFF2-40B4-BE49-F238E27FC236}">
                <a16:creationId xmlns:a16="http://schemas.microsoft.com/office/drawing/2014/main" id="{7D98A941-873C-144C-B5D0-F7311E6B532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34500" name="Rectangle 3">
            <a:extLst>
              <a:ext uri="{FF2B5EF4-FFF2-40B4-BE49-F238E27FC236}">
                <a16:creationId xmlns:a16="http://schemas.microsoft.com/office/drawing/2014/main" id="{7D192661-3B19-3044-BB8E-F2A781A1A00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Doppler radar image showing precipitation patterns along a cold front similar to the cold front in Fig. 11.13. Green represents light-to-moderate precipitation; yellow represents heavier precipitation; and red the most likely areas for thunderstorms.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FA1D0381-418B-134A-BC64-E5E862D593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BF96FB2-297E-1040-AC68-ADF60C34A921}" type="slidenum">
              <a:rPr lang="en-US" altLang="en-US" sz="1200"/>
              <a:pPr/>
              <a:t>127</a:t>
            </a:fld>
            <a:endParaRPr lang="en-US" altLang="en-US" sz="1200"/>
          </a:p>
        </p:txBody>
      </p:sp>
      <p:sp>
        <p:nvSpPr>
          <p:cNvPr id="130050" name="Rectangle 2">
            <a:extLst>
              <a:ext uri="{FF2B5EF4-FFF2-40B4-BE49-F238E27FC236}">
                <a16:creationId xmlns:a16="http://schemas.microsoft.com/office/drawing/2014/main" id="{C44E3987-2FD2-B044-A0B2-041688E47A2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36548" name="Rectangle 3">
            <a:extLst>
              <a:ext uri="{FF2B5EF4-FFF2-40B4-BE49-F238E27FC236}">
                <a16:creationId xmlns:a16="http://schemas.microsoft.com/office/drawing/2014/main" id="{8A1D8A0B-CE9D-774C-ADA6-084F2F3E401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vertical view of the weather across the cold front in Fig. 11.13 along the line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X–X</a:t>
            </a:r>
            <a:r>
              <a:rPr lang="ja-JP"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i="1">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475E485E-6A93-794F-8D0C-E139FE7F11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8B0EBC-5E45-C644-B452-915F7AD15EF3}" type="slidenum">
              <a:rPr lang="en-US" altLang="en-US" sz="1200"/>
              <a:pPr/>
              <a:t>128</a:t>
            </a:fld>
            <a:endParaRPr lang="en-US" altLang="en-US" sz="1200"/>
          </a:p>
        </p:txBody>
      </p:sp>
      <p:sp>
        <p:nvSpPr>
          <p:cNvPr id="138242" name="Rectangle 2">
            <a:extLst>
              <a:ext uri="{FF2B5EF4-FFF2-40B4-BE49-F238E27FC236}">
                <a16:creationId xmlns:a16="http://schemas.microsoft.com/office/drawing/2014/main" id="{49BB4FC3-A714-1049-B0AA-3AD62572C8D6}"/>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38596" name="Rectangle 3">
            <a:extLst>
              <a:ext uri="{FF2B5EF4-FFF2-40B4-BE49-F238E27FC236}">
                <a16:creationId xmlns:a16="http://schemas.microsoft.com/office/drawing/2014/main" id="{82C17AA7-F435-B842-A15E-BD1D9C320F78}"/>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“back door” cold front moving into New England during the spring. Notice that, behind the front, the weather is cold and damp with drizzle, while to the south, ahead of the front, the weather is partly cloudy and warm.</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42205987-68F0-A841-8D3F-4379285426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4FB098-FECC-9B44-A4C7-A583D49DA4CD}" type="slidenum">
              <a:rPr lang="en-US" altLang="en-US" sz="1200"/>
              <a:pPr/>
              <a:t>129</a:t>
            </a:fld>
            <a:endParaRPr lang="en-US" altLang="en-US" sz="1200"/>
          </a:p>
        </p:txBody>
      </p:sp>
      <p:sp>
        <p:nvSpPr>
          <p:cNvPr id="140290" name="Rectangle 2">
            <a:extLst>
              <a:ext uri="{FF2B5EF4-FFF2-40B4-BE49-F238E27FC236}">
                <a16:creationId xmlns:a16="http://schemas.microsoft.com/office/drawing/2014/main" id="{63F6403B-9E27-EF47-A239-84D057BCADC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0644" name="Rectangle 3">
            <a:extLst>
              <a:ext uri="{FF2B5EF4-FFF2-40B4-BE49-F238E27FC236}">
                <a16:creationId xmlns:a16="http://schemas.microsoft.com/office/drawing/2014/main" id="{288E35AD-7224-DA4F-9BEC-F1D831DB1E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1569221A-5A4F-1745-A7BD-6A08BBA7F8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967A2C-4836-6349-9B41-FFA0BE44D854}" type="slidenum">
              <a:rPr lang="en-US" altLang="en-US" sz="1200"/>
              <a:pPr/>
              <a:t>130</a:t>
            </a:fld>
            <a:endParaRPr lang="en-US" altLang="en-US" sz="1200"/>
          </a:p>
        </p:txBody>
      </p:sp>
      <p:sp>
        <p:nvSpPr>
          <p:cNvPr id="142338" name="Rectangle 2">
            <a:extLst>
              <a:ext uri="{FF2B5EF4-FFF2-40B4-BE49-F238E27FC236}">
                <a16:creationId xmlns:a16="http://schemas.microsoft.com/office/drawing/2014/main" id="{6371AB9F-AFEA-A64E-A4C4-8D37685A430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2692" name="Rectangle 3">
            <a:extLst>
              <a:ext uri="{FF2B5EF4-FFF2-40B4-BE49-F238E27FC236}">
                <a16:creationId xmlns:a16="http://schemas.microsoft.com/office/drawing/2014/main" id="{43A1DCF7-B87E-5C48-A405-1890446B318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Surface weather associated with a typical warm front. (Green-shaded area represents rain, pink-shaded area represents freezing rain and sleet; </a:t>
            </a:r>
            <a:r>
              <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hite</a:t>
            </a:r>
            <a:r>
              <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shaded area represents snow.)</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F822AEB1-9B09-CA45-A7A1-FC8198C5C3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79154D-FC17-EC4D-8FF2-813657390D48}" type="slidenum">
              <a:rPr lang="en-US" altLang="en-US" sz="1200"/>
              <a:pPr/>
              <a:t>131</a:t>
            </a:fld>
            <a:endParaRPr lang="en-US" altLang="en-US" sz="1200"/>
          </a:p>
        </p:txBody>
      </p:sp>
      <p:sp>
        <p:nvSpPr>
          <p:cNvPr id="146434" name="Rectangle 2">
            <a:extLst>
              <a:ext uri="{FF2B5EF4-FFF2-40B4-BE49-F238E27FC236}">
                <a16:creationId xmlns:a16="http://schemas.microsoft.com/office/drawing/2014/main" id="{73BB0F76-BE7A-794E-AC2E-68CF464CE46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4740" name="Rectangle 3">
            <a:extLst>
              <a:ext uri="{FF2B5EF4-FFF2-40B4-BE49-F238E27FC236}">
                <a16:creationId xmlns:a16="http://schemas.microsoft.com/office/drawing/2014/main" id="{68A59591-9A77-F64E-9C2E-05C091EDDE2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Vertical view of clouds, precipitation, and winds across the warm front in Fig. 11.18 along the line P–P</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E482D796-FA19-4840-BA1A-BD5131069E4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3BB0C2-09C6-E548-853F-A08DCE62E4FE}" type="slidenum">
              <a:rPr lang="en-US" altLang="en-US" sz="1200"/>
              <a:pPr/>
              <a:t>132</a:t>
            </a:fld>
            <a:endParaRPr lang="en-US" altLang="en-US" sz="1200"/>
          </a:p>
        </p:txBody>
      </p:sp>
      <p:sp>
        <p:nvSpPr>
          <p:cNvPr id="148482" name="Rectangle 2">
            <a:extLst>
              <a:ext uri="{FF2B5EF4-FFF2-40B4-BE49-F238E27FC236}">
                <a16:creationId xmlns:a16="http://schemas.microsoft.com/office/drawing/2014/main" id="{FAACFE0F-AA8F-374A-B79A-323904ED6A78}"/>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6788" name="Rectangle 3">
            <a:extLst>
              <a:ext uri="{FF2B5EF4-FFF2-40B4-BE49-F238E27FC236}">
                <a16:creationId xmlns:a16="http://schemas.microsoft.com/office/drawing/2014/main" id="{0FEA33F6-B7D3-DD41-96A4-68914F2D862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Vertical view of clouds, precipitation, and winds across the warm front in Fig. 11.18 along the line P–P</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CF337D34-85E6-7545-A627-D4545E8E5C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515E5-94E2-D34A-84B4-E681394A250A}" type="slidenum">
              <a:rPr lang="en-US" altLang="en-US" sz="1200"/>
              <a:pPr/>
              <a:t>133</a:t>
            </a:fld>
            <a:endParaRPr lang="en-US" altLang="en-US" sz="1200"/>
          </a:p>
        </p:txBody>
      </p:sp>
      <p:sp>
        <p:nvSpPr>
          <p:cNvPr id="150530" name="Rectangle 2">
            <a:extLst>
              <a:ext uri="{FF2B5EF4-FFF2-40B4-BE49-F238E27FC236}">
                <a16:creationId xmlns:a16="http://schemas.microsoft.com/office/drawing/2014/main" id="{42E90A0F-EAEA-C249-87DC-E100BB3F33B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8836" name="Rectangle 3">
            <a:extLst>
              <a:ext uri="{FF2B5EF4-FFF2-40B4-BE49-F238E27FC236}">
                <a16:creationId xmlns:a16="http://schemas.microsoft.com/office/drawing/2014/main" id="{EC1259EF-360B-CA43-A6D6-B8797EBB17C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AF354157-C704-7247-AE22-798B600FF46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13573E-73BA-224D-8A2A-1B66CA1522A8}" type="slidenum">
              <a:rPr lang="en-US" altLang="en-US" sz="1200"/>
              <a:pPr/>
              <a:t>134</a:t>
            </a:fld>
            <a:endParaRPr lang="en-US" altLang="en-US" sz="1200"/>
          </a:p>
        </p:txBody>
      </p:sp>
      <p:sp>
        <p:nvSpPr>
          <p:cNvPr id="152578" name="Rectangle 2">
            <a:extLst>
              <a:ext uri="{FF2B5EF4-FFF2-40B4-BE49-F238E27FC236}">
                <a16:creationId xmlns:a16="http://schemas.microsoft.com/office/drawing/2014/main" id="{E27317A5-6A49-3A4E-B9A5-7B203EC1447D}"/>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50884" name="Rectangle 3">
            <a:extLst>
              <a:ext uri="{FF2B5EF4-FFF2-40B4-BE49-F238E27FC236}">
                <a16:creationId xmlns:a16="http://schemas.microsoft.com/office/drawing/2014/main" id="{7D83C9A2-21FF-B04F-876C-DCA1F37AD86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dryline moves across Texas and Oklahoma during the late afternoon in May.</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01184A07-AC6C-3F48-82DB-4E6DCA2516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D93C3B-1ACC-AE43-A89D-823CCB3ED3B2}" type="slidenum">
              <a:rPr lang="en-US" altLang="en-US" sz="1200"/>
              <a:pPr/>
              <a:t>135</a:t>
            </a:fld>
            <a:endParaRPr lang="en-US" altLang="en-US" sz="1200"/>
          </a:p>
        </p:txBody>
      </p:sp>
      <p:sp>
        <p:nvSpPr>
          <p:cNvPr id="156674" name="Rectangle 2">
            <a:extLst>
              <a:ext uri="{FF2B5EF4-FFF2-40B4-BE49-F238E27FC236}">
                <a16:creationId xmlns:a16="http://schemas.microsoft.com/office/drawing/2014/main" id="{2BD77C04-DF5B-E641-A807-777D78C6342A}"/>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52932" name="Rectangle 3">
            <a:extLst>
              <a:ext uri="{FF2B5EF4-FFF2-40B4-BE49-F238E27FC236}">
                <a16:creationId xmlns:a16="http://schemas.microsoft.com/office/drawing/2014/main" id="{7D5D2582-AA2D-5F42-88A5-4431DA2155A4}"/>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formation of a cold-occluded front. The faster-moving cold front (a) catches up to the slower-moving warm front (b) and forces it to rise off the ground (c). (Green-shaded area represents precipitation.)</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D60F56A6-D25A-2347-977B-A103BACBCE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8976EC-6E85-3B49-8864-92AE56C3CAB4}" type="slidenum">
              <a:rPr lang="en-US" altLang="en-US" sz="1200"/>
              <a:pPr/>
              <a:t>13</a:t>
            </a:fld>
            <a:endParaRPr lang="en-US" altLang="en-US" sz="1200"/>
          </a:p>
        </p:txBody>
      </p:sp>
      <p:sp>
        <p:nvSpPr>
          <p:cNvPr id="437250" name="Rectangle 1026">
            <a:extLst>
              <a:ext uri="{FF2B5EF4-FFF2-40B4-BE49-F238E27FC236}">
                <a16:creationId xmlns:a16="http://schemas.microsoft.com/office/drawing/2014/main" id="{7A9B9F00-FA86-1C41-8A44-158BC0E76F1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1027">
            <a:extLst>
              <a:ext uri="{FF2B5EF4-FFF2-40B4-BE49-F238E27FC236}">
                <a16:creationId xmlns:a16="http://schemas.microsoft.com/office/drawing/2014/main" id="{E590771B-0D80-EB4A-B2CC-EE4FAD7A9CB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472AC503-9714-9D4E-BFDD-EB90ED49BA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9DA930-CE4B-8F45-A546-EE0DEF933369}" type="slidenum">
              <a:rPr lang="en-US" altLang="en-US" sz="1200"/>
              <a:pPr/>
              <a:t>136</a:t>
            </a:fld>
            <a:endParaRPr lang="en-US" altLang="en-US" sz="1200"/>
          </a:p>
        </p:txBody>
      </p:sp>
      <p:sp>
        <p:nvSpPr>
          <p:cNvPr id="158722" name="Rectangle 2">
            <a:extLst>
              <a:ext uri="{FF2B5EF4-FFF2-40B4-BE49-F238E27FC236}">
                <a16:creationId xmlns:a16="http://schemas.microsoft.com/office/drawing/2014/main" id="{92CC0848-FC68-DC49-B8D4-761E93F4CF7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54980" name="Rectangle 3">
            <a:extLst>
              <a:ext uri="{FF2B5EF4-FFF2-40B4-BE49-F238E27FC236}">
                <a16:creationId xmlns:a16="http://schemas.microsoft.com/office/drawing/2014/main" id="{D369A5F6-9CA8-E942-91D3-EE572DF76EF4}"/>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formation of a cold-occluded front. The faster-moving cold front (a) catches up to the slower-moving warm front (b) and forces it to rise off the ground (c). (Green-shaded area represents precipitation.)</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255AE09E-7030-3A42-9E6B-3738936069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007360-A94B-5348-8AC1-2F33C087E6F4}" type="slidenum">
              <a:rPr lang="en-US" altLang="en-US" sz="1200"/>
              <a:pPr/>
              <a:t>137</a:t>
            </a:fld>
            <a:endParaRPr lang="en-US" altLang="en-US" sz="1200"/>
          </a:p>
        </p:txBody>
      </p:sp>
      <p:sp>
        <p:nvSpPr>
          <p:cNvPr id="160770" name="Rectangle 2">
            <a:extLst>
              <a:ext uri="{FF2B5EF4-FFF2-40B4-BE49-F238E27FC236}">
                <a16:creationId xmlns:a16="http://schemas.microsoft.com/office/drawing/2014/main" id="{528C8019-EAB2-614E-9A50-DAB1DC95D83A}"/>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57028" name="Rectangle 3">
            <a:extLst>
              <a:ext uri="{FF2B5EF4-FFF2-40B4-BE49-F238E27FC236}">
                <a16:creationId xmlns:a16="http://schemas.microsoft.com/office/drawing/2014/main" id="{05830069-1464-474F-9E90-FC93D024B98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formation of a cold-occluded front. The faster-moving cold front (a) catches up to the slower-moving warm front (b) and forces it to rise off the ground (c). (Green-shaded area represents precipitation.)</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165DFD89-A6ED-3B45-8824-E9D4AFC929A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95C9E8-674A-A24D-AB4D-9D5C5006DD1A}" type="slidenum">
              <a:rPr lang="en-US" altLang="en-US" sz="1200"/>
              <a:pPr/>
              <a:t>138</a:t>
            </a:fld>
            <a:endParaRPr lang="en-US" altLang="en-US" sz="1200"/>
          </a:p>
        </p:txBody>
      </p:sp>
      <p:sp>
        <p:nvSpPr>
          <p:cNvPr id="154626" name="Rectangle 2">
            <a:extLst>
              <a:ext uri="{FF2B5EF4-FFF2-40B4-BE49-F238E27FC236}">
                <a16:creationId xmlns:a16="http://schemas.microsoft.com/office/drawing/2014/main" id="{0A19BC6B-D739-DB4D-94F5-650808EA3D8D}"/>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59076" name="Rectangle 3">
            <a:extLst>
              <a:ext uri="{FF2B5EF4-FFF2-40B4-BE49-F238E27FC236}">
                <a16:creationId xmlns:a16="http://schemas.microsoft.com/office/drawing/2014/main" id="{2C0CB29B-A4B3-F044-A323-FC04F5287F84}"/>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formation of a cold-occluded front. The faster-moving cold front (a) catches up to the slower-moving warm front (b) and forces it to rise off the ground (c). (Green-shaded area represents precipitation.)</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3366661C-8B6E-294C-9254-05E87B5A2E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8A6225-4C53-7647-A38C-7EE2F8CA838F}" type="slidenum">
              <a:rPr lang="en-US" altLang="en-US" sz="1200"/>
              <a:pPr/>
              <a:t>139</a:t>
            </a:fld>
            <a:endParaRPr lang="en-US" altLang="en-US" sz="1200"/>
          </a:p>
        </p:txBody>
      </p:sp>
      <p:sp>
        <p:nvSpPr>
          <p:cNvPr id="164866" name="Rectangle 2">
            <a:extLst>
              <a:ext uri="{FF2B5EF4-FFF2-40B4-BE49-F238E27FC236}">
                <a16:creationId xmlns:a16="http://schemas.microsoft.com/office/drawing/2014/main" id="{CF385F5E-0F87-E54B-9B10-DB194CC24C16}"/>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61124" name="Rectangle 3">
            <a:extLst>
              <a:ext uri="{FF2B5EF4-FFF2-40B4-BE49-F238E27FC236}">
                <a16:creationId xmlns:a16="http://schemas.microsoft.com/office/drawing/2014/main" id="{6BBA21D5-B628-F942-9273-2740A9D532D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formation of a warm-type occluded front. The faster-moving cold front in (a) overtakes the slower-moving warm front in (b). The lighter air behind the cold front rises up and over the denser air ahead of the warm front. Diagram (c) shows a surface map of the situation.</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2CD3357F-ACB4-1C42-AB22-61A77A3ED1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23B9CD-1507-8F4D-AA30-A61778A14291}" type="slidenum">
              <a:rPr lang="en-US" altLang="en-US" sz="1200"/>
              <a:pPr/>
              <a:t>140</a:t>
            </a:fld>
            <a:endParaRPr lang="en-US" altLang="en-US" sz="1200"/>
          </a:p>
        </p:txBody>
      </p:sp>
      <p:sp>
        <p:nvSpPr>
          <p:cNvPr id="173058" name="Rectangle 2">
            <a:extLst>
              <a:ext uri="{FF2B5EF4-FFF2-40B4-BE49-F238E27FC236}">
                <a16:creationId xmlns:a16="http://schemas.microsoft.com/office/drawing/2014/main" id="{D7FDF796-ACD7-5E45-94D2-6873250EE552}"/>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63172" name="Rectangle 3">
            <a:extLst>
              <a:ext uri="{FF2B5EF4-FFF2-40B4-BE49-F238E27FC236}">
                <a16:creationId xmlns:a16="http://schemas.microsoft.com/office/drawing/2014/main" id="{BC943EFF-0722-694F-AF2D-5DCA76E1004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04F3F6D2-6608-274B-8A36-1DA2D419AF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1888F1-D8CA-C948-A2B4-5A1331F57468}" type="slidenum">
              <a:rPr lang="en-US" altLang="en-US" sz="1200"/>
              <a:pPr/>
              <a:t>141</a:t>
            </a:fld>
            <a:endParaRPr lang="en-US" altLang="en-US" sz="1200"/>
          </a:p>
        </p:txBody>
      </p:sp>
      <p:sp>
        <p:nvSpPr>
          <p:cNvPr id="175106" name="Rectangle 2">
            <a:extLst>
              <a:ext uri="{FF2B5EF4-FFF2-40B4-BE49-F238E27FC236}">
                <a16:creationId xmlns:a16="http://schemas.microsoft.com/office/drawing/2014/main" id="{10FDEBF6-5FF4-1246-B0C1-C8FABFB83DEA}"/>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65220" name="Rectangle 3">
            <a:extLst>
              <a:ext uri="{FF2B5EF4-FFF2-40B4-BE49-F238E27FC236}">
                <a16:creationId xmlns:a16="http://schemas.microsoft.com/office/drawing/2014/main" id="{5A2BFB19-5A3A-4144-8E53-68306C68D5E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visible satellite image showing a mid-latitude cyclonic storm with its weather fronts over the Atlantic Ocean during March, 2005. Superimposed on the photo is the position of the surface cold front, warm front, and occluded front. Precipitation symbols indicate where precipitation is reaching the surface.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64CEDBD1-EA64-B146-B106-8A01275369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413DBC6-8054-5F4E-A40F-1B0D2245AD95}" type="slidenum">
              <a:rPr lang="en-US" altLang="en-US" sz="1200"/>
              <a:pPr/>
              <a:t>14</a:t>
            </a:fld>
            <a:endParaRPr lang="en-US" altLang="en-US" sz="1200"/>
          </a:p>
        </p:txBody>
      </p:sp>
      <p:sp>
        <p:nvSpPr>
          <p:cNvPr id="406530" name="Rectangle 2">
            <a:extLst>
              <a:ext uri="{FF2B5EF4-FFF2-40B4-BE49-F238E27FC236}">
                <a16:creationId xmlns:a16="http://schemas.microsoft.com/office/drawing/2014/main" id="{F4DE6580-3467-294C-8E8E-51B48B83FE79}"/>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2227" name="Rectangle 3">
            <a:extLst>
              <a:ext uri="{FF2B5EF4-FFF2-40B4-BE49-F238E27FC236}">
                <a16:creationId xmlns:a16="http://schemas.microsoft.com/office/drawing/2014/main" id="{7B852D61-E20B-F74A-AA8D-842C10131C89}"/>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9.36 </a:t>
            </a:r>
            <a:r>
              <a:rPr lang="en-US" altLang="en-US">
                <a:solidFill>
                  <a:srgbClr val="000000"/>
                </a:solidFill>
                <a:latin typeface="Arial" panose="020B0604020202020204" pitchFamily="34" charset="0"/>
                <a:ea typeface="ＭＳ Ｐゴシック" panose="020B0600070205080204" pitchFamily="34" charset="-128"/>
              </a:rPr>
              <a:t>Strong katabatic winds can form where cold winds</a:t>
            </a:r>
          </a:p>
          <a:p>
            <a:pPr eaLnBrk="1" hangingPunct="1"/>
            <a:r>
              <a:rPr lang="en-US" altLang="en-US">
                <a:solidFill>
                  <a:srgbClr val="000000"/>
                </a:solidFill>
                <a:latin typeface="Arial" panose="020B0604020202020204" pitchFamily="34" charset="0"/>
                <a:ea typeface="ＭＳ Ｐゴシック" panose="020B0600070205080204" pitchFamily="34" charset="-128"/>
              </a:rPr>
              <a:t>rush downhill from an elevated plateau covered with snow.</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53CC802-5919-B84D-87E7-98A1C5AF684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9B3D388-5C69-354D-9161-7956B9F6F3EB}" type="slidenum">
              <a:rPr lang="en-US" altLang="en-US" sz="1200"/>
              <a:pPr/>
              <a:t>15</a:t>
            </a:fld>
            <a:endParaRPr lang="en-US" altLang="en-US" sz="1200"/>
          </a:p>
        </p:txBody>
      </p:sp>
      <p:sp>
        <p:nvSpPr>
          <p:cNvPr id="408578" name="Rectangle 1026">
            <a:extLst>
              <a:ext uri="{FF2B5EF4-FFF2-40B4-BE49-F238E27FC236}">
                <a16:creationId xmlns:a16="http://schemas.microsoft.com/office/drawing/2014/main" id="{BACC55CF-1472-F349-BDBF-37054BFC5C4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54276" name="Rectangle 1027">
            <a:extLst>
              <a:ext uri="{FF2B5EF4-FFF2-40B4-BE49-F238E27FC236}">
                <a16:creationId xmlns:a16="http://schemas.microsoft.com/office/drawing/2014/main" id="{A9664ED5-CFED-5A43-A42E-B2740CC6291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9.33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Conditions that may enhance a chinook.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0952294-6EFE-464D-9CA8-E022D34859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84B34A-DD18-1449-A0D4-221F58AE19A4}" type="slidenum">
              <a:rPr lang="en-US" altLang="en-US" sz="1200"/>
              <a:pPr/>
              <a:t>16</a:t>
            </a:fld>
            <a:endParaRPr lang="en-US" altLang="en-US" sz="1200"/>
          </a:p>
        </p:txBody>
      </p:sp>
      <p:sp>
        <p:nvSpPr>
          <p:cNvPr id="416770" name="Rectangle 2">
            <a:extLst>
              <a:ext uri="{FF2B5EF4-FFF2-40B4-BE49-F238E27FC236}">
                <a16:creationId xmlns:a16="http://schemas.microsoft.com/office/drawing/2014/main" id="{80549E21-21D7-674D-8961-72AE486EBAAD}"/>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6323" name="Rectangle 3">
            <a:extLst>
              <a:ext uri="{FF2B5EF4-FFF2-40B4-BE49-F238E27FC236}">
                <a16:creationId xmlns:a16="http://schemas.microsoft.com/office/drawing/2014/main" id="{3381C54F-9001-9145-B998-D3CEC1ECBA6D}"/>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9.39 </a:t>
            </a:r>
            <a:r>
              <a:rPr lang="en-US" altLang="en-US">
                <a:solidFill>
                  <a:srgbClr val="000000"/>
                </a:solidFill>
                <a:latin typeface="Arial" panose="020B0604020202020204" pitchFamily="34" charset="0"/>
                <a:ea typeface="ＭＳ Ｐゴシック" panose="020B0600070205080204" pitchFamily="34" charset="-128"/>
              </a:rPr>
              <a:t>Surface weather map showing Santa Ana conditions</a:t>
            </a:r>
          </a:p>
          <a:p>
            <a:pPr eaLnBrk="1" hangingPunct="1"/>
            <a:r>
              <a:rPr lang="en-US" altLang="en-US">
                <a:solidFill>
                  <a:srgbClr val="000000"/>
                </a:solidFill>
                <a:latin typeface="Arial" panose="020B0604020202020204" pitchFamily="34" charset="0"/>
                <a:ea typeface="ＭＳ Ｐゴシック" panose="020B0600070205080204" pitchFamily="34" charset="-128"/>
              </a:rPr>
              <a:t>in January. Maximum temperatures for this particular day are</a:t>
            </a:r>
          </a:p>
          <a:p>
            <a:pPr eaLnBrk="1" hangingPunct="1"/>
            <a:r>
              <a:rPr lang="en-US" altLang="en-US">
                <a:solidFill>
                  <a:srgbClr val="000000"/>
                </a:solidFill>
                <a:latin typeface="Arial" panose="020B0604020202020204" pitchFamily="34" charset="0"/>
                <a:ea typeface="ＭＳ Ｐゴシック" panose="020B0600070205080204" pitchFamily="34" charset="-128"/>
              </a:rPr>
              <a:t>given in </a:t>
            </a:r>
            <a:r>
              <a:rPr lang="en-US" altLang="en-US" baseline="30000">
                <a:solidFill>
                  <a:srgbClr val="000000"/>
                </a:solidFill>
                <a:latin typeface="Arial" panose="020B0604020202020204" pitchFamily="34" charset="0"/>
                <a:ea typeface="ヒラギノ角ゴ Pro W3" panose="020B0300000000000000" pitchFamily="34" charset="-128"/>
              </a:rPr>
              <a:t>o</a:t>
            </a:r>
            <a:r>
              <a:rPr lang="en-US" altLang="en-US">
                <a:solidFill>
                  <a:srgbClr val="000000"/>
                </a:solidFill>
                <a:latin typeface="Arial" panose="020B0604020202020204" pitchFamily="34" charset="0"/>
                <a:ea typeface="ＭＳ Ｐゴシック" panose="020B0600070205080204" pitchFamily="34" charset="-128"/>
              </a:rPr>
              <a:t>F. Observe that the downslope winds blowing into southern</a:t>
            </a:r>
          </a:p>
          <a:p>
            <a:pPr eaLnBrk="1" hangingPunct="1"/>
            <a:r>
              <a:rPr lang="en-US" altLang="en-US">
                <a:solidFill>
                  <a:srgbClr val="000000"/>
                </a:solidFill>
                <a:latin typeface="Arial" panose="020B0604020202020204" pitchFamily="34" charset="0"/>
                <a:ea typeface="ＭＳ Ｐゴシック" panose="020B0600070205080204" pitchFamily="34" charset="-128"/>
              </a:rPr>
              <a:t>California raised temperatures into the upper 80s, while elsewhere temperature</a:t>
            </a:r>
          </a:p>
          <a:p>
            <a:pPr eaLnBrk="1" hangingPunct="1"/>
            <a:r>
              <a:rPr lang="en-US" altLang="en-US">
                <a:solidFill>
                  <a:srgbClr val="000000"/>
                </a:solidFill>
                <a:latin typeface="Arial" panose="020B0604020202020204" pitchFamily="34" charset="0"/>
                <a:ea typeface="ＭＳ Ｐゴシック" panose="020B0600070205080204" pitchFamily="34" charset="-128"/>
              </a:rPr>
              <a:t>readings were much lower.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8B996445-C9C2-964E-86F9-CE2885B57D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7C98C4-C2EF-4245-A690-BBD7B66FD545}" type="slidenum">
              <a:rPr lang="en-US" altLang="en-US" sz="1200"/>
              <a:pPr/>
              <a:t>18</a:t>
            </a:fld>
            <a:endParaRPr lang="en-US" altLang="en-US" sz="1200"/>
          </a:p>
        </p:txBody>
      </p:sp>
      <p:sp>
        <p:nvSpPr>
          <p:cNvPr id="438274" name="Rectangle 2">
            <a:extLst>
              <a:ext uri="{FF2B5EF4-FFF2-40B4-BE49-F238E27FC236}">
                <a16:creationId xmlns:a16="http://schemas.microsoft.com/office/drawing/2014/main" id="{27683C8A-54E5-C240-B96D-7F5F7CA85B4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9395" name="Rectangle 3">
            <a:extLst>
              <a:ext uri="{FF2B5EF4-FFF2-40B4-BE49-F238E27FC236}">
                <a16:creationId xmlns:a16="http://schemas.microsoft.com/office/drawing/2014/main" id="{173219D8-6C64-F24C-AB7A-EB489BD5B9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D010BE0-181F-D046-B00D-94BF8003A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833AFE-9D50-1549-8A8D-522854591181}" type="slidenum">
              <a:rPr lang="en-US" altLang="en-US" sz="1200"/>
              <a:pPr/>
              <a:t>19</a:t>
            </a:fld>
            <a:endParaRPr lang="en-US" altLang="en-US" sz="1200"/>
          </a:p>
        </p:txBody>
      </p:sp>
      <p:sp>
        <p:nvSpPr>
          <p:cNvPr id="420866" name="Rectangle 1026">
            <a:extLst>
              <a:ext uri="{FF2B5EF4-FFF2-40B4-BE49-F238E27FC236}">
                <a16:creationId xmlns:a16="http://schemas.microsoft.com/office/drawing/2014/main" id="{6C326478-3826-A045-9104-11433CAA6A39}"/>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1443" name="Rectangle 1027">
            <a:extLst>
              <a:ext uri="{FF2B5EF4-FFF2-40B4-BE49-F238E27FC236}">
                <a16:creationId xmlns:a16="http://schemas.microsoft.com/office/drawing/2014/main" id="{49254DD3-C9A0-AC46-B91F-39B842FD5254}"/>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9.30 </a:t>
            </a:r>
            <a:r>
              <a:rPr lang="en-US" altLang="en-US">
                <a:solidFill>
                  <a:srgbClr val="000000"/>
                </a:solidFill>
                <a:latin typeface="Arial" panose="020B0604020202020204" pitchFamily="34" charset="0"/>
                <a:ea typeface="ＭＳ Ｐゴシック" panose="020B0600070205080204" pitchFamily="34" charset="-128"/>
              </a:rPr>
              <a:t>Changing annual wind-flow patterns associated with the winter and summer Asian monsoon.</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95B6C5AE-0603-8A4F-84D6-3A2DC897B2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BE8D05-394E-744F-A928-4DA7B72176B1}" type="slidenum">
              <a:rPr lang="en-US" altLang="en-US" sz="1200"/>
              <a:pPr/>
              <a:t>20</a:t>
            </a:fld>
            <a:endParaRPr lang="en-US" altLang="en-US" sz="1200"/>
          </a:p>
        </p:txBody>
      </p:sp>
      <p:sp>
        <p:nvSpPr>
          <p:cNvPr id="422914" name="Rectangle 1026">
            <a:extLst>
              <a:ext uri="{FF2B5EF4-FFF2-40B4-BE49-F238E27FC236}">
                <a16:creationId xmlns:a16="http://schemas.microsoft.com/office/drawing/2014/main" id="{9CE74584-BB37-1348-A0BF-AD92F6D4C87E}"/>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3491" name="Rectangle 1027">
            <a:extLst>
              <a:ext uri="{FF2B5EF4-FFF2-40B4-BE49-F238E27FC236}">
                <a16:creationId xmlns:a16="http://schemas.microsoft.com/office/drawing/2014/main" id="{3C5A59CE-39C3-A843-BDB8-B5381A78D239}"/>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9.31 </a:t>
            </a:r>
            <a:r>
              <a:rPr lang="en-US" altLang="en-US">
                <a:solidFill>
                  <a:srgbClr val="000000"/>
                </a:solidFill>
                <a:latin typeface="Arial" panose="020B0604020202020204" pitchFamily="34" charset="0"/>
                <a:ea typeface="ＭＳ Ｐゴシック" panose="020B0600070205080204" pitchFamily="34" charset="-128"/>
              </a:rPr>
              <a:t>Average annual precipitation for Cherrapunji,</a:t>
            </a:r>
          </a:p>
          <a:p>
            <a:pPr eaLnBrk="1" hangingPunct="1"/>
            <a:r>
              <a:rPr lang="en-US" altLang="en-US">
                <a:solidFill>
                  <a:srgbClr val="000000"/>
                </a:solidFill>
                <a:latin typeface="Arial" panose="020B0604020202020204" pitchFamily="34" charset="0"/>
                <a:ea typeface="ＭＳ Ｐゴシック" panose="020B0600070205080204" pitchFamily="34" charset="-128"/>
              </a:rPr>
              <a:t>India. Note the abundant rainfall during the summer monsoon (April</a:t>
            </a:r>
          </a:p>
          <a:p>
            <a:pPr eaLnBrk="1" hangingPunct="1"/>
            <a:r>
              <a:rPr lang="en-US" altLang="en-US">
                <a:solidFill>
                  <a:srgbClr val="000000"/>
                </a:solidFill>
                <a:latin typeface="Arial" panose="020B0604020202020204" pitchFamily="34" charset="0"/>
                <a:ea typeface="ＭＳ Ｐゴシック" panose="020B0600070205080204" pitchFamily="34" charset="-128"/>
              </a:rPr>
              <a:t>through October) with the lack of rainfall during the winter monsoon</a:t>
            </a:r>
          </a:p>
          <a:p>
            <a:pPr eaLnBrk="1" hangingPunct="1"/>
            <a:r>
              <a:rPr lang="en-US" altLang="en-US">
                <a:solidFill>
                  <a:srgbClr val="000000"/>
                </a:solidFill>
                <a:latin typeface="Arial" panose="020B0604020202020204" pitchFamily="34" charset="0"/>
                <a:ea typeface="ＭＳ Ｐゴシック" panose="020B0600070205080204" pitchFamily="34" charset="-128"/>
              </a:rPr>
              <a:t>(November through March).</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B88168F0-2531-564B-81B8-B1E06DF40F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45C854-3A06-9642-9A9D-07881727EAA8}" type="slidenum">
              <a:rPr lang="en-US" altLang="en-US" sz="1200"/>
              <a:pPr/>
              <a:t>21</a:t>
            </a:fld>
            <a:endParaRPr lang="en-US" altLang="en-US" sz="1200"/>
          </a:p>
        </p:txBody>
      </p:sp>
      <p:sp>
        <p:nvSpPr>
          <p:cNvPr id="439298" name="Rectangle 1026">
            <a:extLst>
              <a:ext uri="{FF2B5EF4-FFF2-40B4-BE49-F238E27FC236}">
                <a16:creationId xmlns:a16="http://schemas.microsoft.com/office/drawing/2014/main" id="{2ABEFA83-777A-0848-A3C0-B90FE5C40BF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5539" name="Rectangle 1027">
            <a:extLst>
              <a:ext uri="{FF2B5EF4-FFF2-40B4-BE49-F238E27FC236}">
                <a16:creationId xmlns:a16="http://schemas.microsoft.com/office/drawing/2014/main" id="{B4287882-6105-7942-862E-191147C557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E9EC560D-6987-6143-8265-C6BF371CA2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7004AF-94F7-E843-A98E-4855387CAA28}" type="slidenum">
              <a:rPr lang="en-US" altLang="en-US" sz="1200"/>
              <a:pPr/>
              <a:t>2</a:t>
            </a:fld>
            <a:endParaRPr lang="en-US" altLang="en-US" sz="1200"/>
          </a:p>
        </p:txBody>
      </p:sp>
      <p:sp>
        <p:nvSpPr>
          <p:cNvPr id="278530" name="Rectangle 1026">
            <a:extLst>
              <a:ext uri="{FF2B5EF4-FFF2-40B4-BE49-F238E27FC236}">
                <a16:creationId xmlns:a16="http://schemas.microsoft.com/office/drawing/2014/main" id="{B0BA83CD-06E3-644E-BBE5-488856F218E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699" name="Rectangle 1027">
            <a:extLst>
              <a:ext uri="{FF2B5EF4-FFF2-40B4-BE49-F238E27FC236}">
                <a16:creationId xmlns:a16="http://schemas.microsoft.com/office/drawing/2014/main" id="{AD746755-6A6F-1E41-93A6-FE13D21289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0B907EDC-4E78-0A4F-884F-76F9AE2C6E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2CA69A-2EBF-7C42-B46B-4EB76966933E}" type="slidenum">
              <a:rPr lang="en-US" altLang="en-US" sz="1200"/>
              <a:pPr/>
              <a:t>22</a:t>
            </a:fld>
            <a:endParaRPr lang="en-US" altLang="en-US" sz="1200"/>
          </a:p>
        </p:txBody>
      </p:sp>
      <p:sp>
        <p:nvSpPr>
          <p:cNvPr id="440322" name="Rectangle 1026">
            <a:extLst>
              <a:ext uri="{FF2B5EF4-FFF2-40B4-BE49-F238E27FC236}">
                <a16:creationId xmlns:a16="http://schemas.microsoft.com/office/drawing/2014/main" id="{941F4442-EE1E-5042-944E-317FA128FA8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1027">
            <a:extLst>
              <a:ext uri="{FF2B5EF4-FFF2-40B4-BE49-F238E27FC236}">
                <a16:creationId xmlns:a16="http://schemas.microsoft.com/office/drawing/2014/main" id="{16E66DC1-7741-074D-A102-612A07A5CF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8E63CAD-73F7-2247-86E0-EA00631A07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72F654-4CE7-5849-A80F-5D8A8D6D0FF3}" type="slidenum">
              <a:rPr lang="en-US" altLang="en-US" sz="1200"/>
              <a:pPr/>
              <a:t>23</a:t>
            </a:fld>
            <a:endParaRPr lang="en-US" altLang="en-US" sz="1200"/>
          </a:p>
        </p:txBody>
      </p:sp>
      <p:sp>
        <p:nvSpPr>
          <p:cNvPr id="16386" name="Rectangle 2">
            <a:extLst>
              <a:ext uri="{FF2B5EF4-FFF2-40B4-BE49-F238E27FC236}">
                <a16:creationId xmlns:a16="http://schemas.microsoft.com/office/drawing/2014/main" id="{07B50CD3-654E-7E4B-9116-34B28F9B1F1D}"/>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69636" name="Rectangle 3">
            <a:extLst>
              <a:ext uri="{FF2B5EF4-FFF2-40B4-BE49-F238E27FC236}">
                <a16:creationId xmlns:a16="http://schemas.microsoft.com/office/drawing/2014/main" id="{82ABE184-B266-7949-8470-EDE66A4BDD4E}"/>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On nonrotating platform A, the thrown ball moves in a straight line. On platform B, which rotates counterclockwise, the ball continues to move in a straight line. However, platform B is rotating while the ball is in flight; thus, to anyone on platform B, the ball appears to deflect to the right of its intended path.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1F5705C8-A7C9-7847-B01D-BBD84D8F2F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9004786-876E-D443-8003-2B3A6C3A3618}" type="slidenum">
              <a:rPr lang="en-US" altLang="en-US" sz="1200"/>
              <a:pPr/>
              <a:t>24</a:t>
            </a:fld>
            <a:endParaRPr lang="en-US" altLang="en-US" sz="1200"/>
          </a:p>
        </p:txBody>
      </p:sp>
      <p:sp>
        <p:nvSpPr>
          <p:cNvPr id="297986" name="Rectangle 1026">
            <a:extLst>
              <a:ext uri="{FF2B5EF4-FFF2-40B4-BE49-F238E27FC236}">
                <a16:creationId xmlns:a16="http://schemas.microsoft.com/office/drawing/2014/main" id="{EB86A776-50BE-9043-9C4F-81CCD9ACDC5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1683" name="Rectangle 1027">
            <a:extLst>
              <a:ext uri="{FF2B5EF4-FFF2-40B4-BE49-F238E27FC236}">
                <a16:creationId xmlns:a16="http://schemas.microsoft.com/office/drawing/2014/main" id="{0D022466-AF5C-4543-AC98-1F009922307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491ABC4F-FAA7-8A48-B2AF-51AF076800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1582E0-22A5-9349-9650-566F227D6EDF}" type="slidenum">
              <a:rPr lang="en-US" altLang="en-US" sz="1200"/>
              <a:pPr/>
              <a:t>25</a:t>
            </a:fld>
            <a:endParaRPr lang="en-US" altLang="en-US" sz="1200"/>
          </a:p>
        </p:txBody>
      </p:sp>
      <p:sp>
        <p:nvSpPr>
          <p:cNvPr id="299010" name="Rectangle 1026">
            <a:extLst>
              <a:ext uri="{FF2B5EF4-FFF2-40B4-BE49-F238E27FC236}">
                <a16:creationId xmlns:a16="http://schemas.microsoft.com/office/drawing/2014/main" id="{87F7AFB3-A0DB-BB42-8600-80D4F46EF76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3731" name="Rectangle 1027">
            <a:extLst>
              <a:ext uri="{FF2B5EF4-FFF2-40B4-BE49-F238E27FC236}">
                <a16:creationId xmlns:a16="http://schemas.microsoft.com/office/drawing/2014/main" id="{58D17228-9945-4F48-B58F-5771E3EFB3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83D6BA3-AF61-3847-95F2-91CD9F041C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EF5240-16D9-FF4E-926F-E3BA502DDD74}" type="slidenum">
              <a:rPr lang="en-US" altLang="en-US" sz="1200"/>
              <a:pPr/>
              <a:t>26</a:t>
            </a:fld>
            <a:endParaRPr lang="en-US" altLang="en-US" sz="1200"/>
          </a:p>
        </p:txBody>
      </p:sp>
      <p:sp>
        <p:nvSpPr>
          <p:cNvPr id="18434" name="Rectangle 2">
            <a:extLst>
              <a:ext uri="{FF2B5EF4-FFF2-40B4-BE49-F238E27FC236}">
                <a16:creationId xmlns:a16="http://schemas.microsoft.com/office/drawing/2014/main" id="{388F6661-363F-C34D-B6A3-EA308F734B2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75780" name="Rectangle 3">
            <a:extLst>
              <a:ext uri="{FF2B5EF4-FFF2-40B4-BE49-F238E27FC236}">
                <a16:creationId xmlns:a16="http://schemas.microsoft.com/office/drawing/2014/main" id="{4F0DB077-329A-DE44-A711-620327A3192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relative variation of the Coriolis force at different latitudes with different wind speeds.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9ADD1930-4047-6C4D-9AD0-203741E3F48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2506EC-3A4D-5E46-B983-2A8BAE0C8E41}" type="slidenum">
              <a:rPr lang="en-US" altLang="en-US" sz="1200"/>
              <a:pPr/>
              <a:t>27</a:t>
            </a:fld>
            <a:endParaRPr lang="en-US" altLang="en-US" sz="1200"/>
          </a:p>
        </p:txBody>
      </p:sp>
      <p:sp>
        <p:nvSpPr>
          <p:cNvPr id="20482" name="Rectangle 2">
            <a:extLst>
              <a:ext uri="{FF2B5EF4-FFF2-40B4-BE49-F238E27FC236}">
                <a16:creationId xmlns:a16="http://schemas.microsoft.com/office/drawing/2014/main" id="{A1F61BE8-FC68-5447-9356-C4295DC740D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77828" name="Rectangle 3">
            <a:extLst>
              <a:ext uri="{FF2B5EF4-FFF2-40B4-BE49-F238E27FC236}">
                <a16:creationId xmlns:a16="http://schemas.microsoft.com/office/drawing/2014/main" id="{925DCC95-6AC8-EF4E-9346-1BA44432258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Except at the equator, a free-moving object heading either east or west (or any other direction) will appear from the earth to deviate from its path as the earth rotates beneath it. The deviation (Coriolis force) is greatest at the poles and decreases to zero at the equator.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67B0E49-A12D-6848-A4C7-2DD7EAE513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F3A3B4-7FF3-9A42-BF81-0E360858B345}" type="slidenum">
              <a:rPr lang="en-US" altLang="en-US" sz="1200"/>
              <a:pPr/>
              <a:t>28</a:t>
            </a:fld>
            <a:endParaRPr lang="en-US" altLang="en-US" sz="1200"/>
          </a:p>
        </p:txBody>
      </p:sp>
      <p:sp>
        <p:nvSpPr>
          <p:cNvPr id="24578" name="Rectangle 2">
            <a:extLst>
              <a:ext uri="{FF2B5EF4-FFF2-40B4-BE49-F238E27FC236}">
                <a16:creationId xmlns:a16="http://schemas.microsoft.com/office/drawing/2014/main" id="{9FA7EF98-1B74-1043-901C-7D32517793D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79876" name="Rectangle 3">
            <a:extLst>
              <a:ext uri="{FF2B5EF4-FFF2-40B4-BE49-F238E27FC236}">
                <a16:creationId xmlns:a16="http://schemas.microsoft.com/office/drawing/2014/main" id="{4D48E566-0F49-DE4D-B786-A476FC34766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Except at the equator, a free-moving object heading either east or west (or any other direction) will appear from the earth to deviate from its path as the earth rotates beneath it. The deviation (Coriolis force) is greatest at the poles and decreases to zero at the equator.</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0BB57A98-F4EF-AD41-865F-D5FFB108C2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13F8F2-5D2E-5D4B-9C45-6E37046707E4}" type="slidenum">
              <a:rPr lang="en-US" altLang="en-US" sz="1200"/>
              <a:pPr/>
              <a:t>29</a:t>
            </a:fld>
            <a:endParaRPr lang="en-US" altLang="en-US" sz="1200"/>
          </a:p>
        </p:txBody>
      </p:sp>
      <p:sp>
        <p:nvSpPr>
          <p:cNvPr id="300034" name="Rectangle 2">
            <a:extLst>
              <a:ext uri="{FF2B5EF4-FFF2-40B4-BE49-F238E27FC236}">
                <a16:creationId xmlns:a16="http://schemas.microsoft.com/office/drawing/2014/main" id="{79D8F798-4A5F-8041-A839-0B4043A5D59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a:extLst>
              <a:ext uri="{FF2B5EF4-FFF2-40B4-BE49-F238E27FC236}">
                <a16:creationId xmlns:a16="http://schemas.microsoft.com/office/drawing/2014/main" id="{CC75DE75-65BC-F04B-AF2B-97C34EA656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7F129F52-CA39-4E4E-B574-D1D835A2DE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2EAE23-D6CF-1C4D-B35B-054F01AB0D88}" type="slidenum">
              <a:rPr lang="en-US" altLang="en-US" sz="1200"/>
              <a:pPr/>
              <a:t>31</a:t>
            </a:fld>
            <a:endParaRPr lang="en-US" altLang="en-US" sz="1200"/>
          </a:p>
        </p:txBody>
      </p:sp>
      <p:sp>
        <p:nvSpPr>
          <p:cNvPr id="26626" name="Rectangle 2">
            <a:extLst>
              <a:ext uri="{FF2B5EF4-FFF2-40B4-BE49-F238E27FC236}">
                <a16:creationId xmlns:a16="http://schemas.microsoft.com/office/drawing/2014/main" id="{C8E3A22B-4B23-8D4E-89A5-CBF4FF35594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83972" name="Rectangle 3">
            <a:extLst>
              <a:ext uri="{FF2B5EF4-FFF2-40B4-BE49-F238E27FC236}">
                <a16:creationId xmlns:a16="http://schemas.microsoft.com/office/drawing/2014/main" id="{04576FC4-3F50-B040-A088-56E43E09B75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Above the level of friction, air initially at rest will accelerate until it flows parallel to the isobars at a steady speed with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balanced by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 blowing under these conditions is called geostrophic.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AE55EE3-60B1-834A-BE56-A573517795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C99DF4F-7BAC-4443-A2A1-8DDA7E3FB029}" type="slidenum">
              <a:rPr lang="en-US" altLang="en-US" sz="1200"/>
              <a:pPr/>
              <a:t>32</a:t>
            </a:fld>
            <a:endParaRPr lang="en-US" altLang="en-US" sz="1200"/>
          </a:p>
        </p:txBody>
      </p:sp>
      <p:sp>
        <p:nvSpPr>
          <p:cNvPr id="34818" name="Rectangle 2">
            <a:extLst>
              <a:ext uri="{FF2B5EF4-FFF2-40B4-BE49-F238E27FC236}">
                <a16:creationId xmlns:a16="http://schemas.microsoft.com/office/drawing/2014/main" id="{003EF88D-66CD-C64B-B83E-CEF0F719159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86020" name="Rectangle 3">
            <a:extLst>
              <a:ext uri="{FF2B5EF4-FFF2-40B4-BE49-F238E27FC236}">
                <a16:creationId xmlns:a16="http://schemas.microsoft.com/office/drawing/2014/main" id="{92F1B43D-D603-5C4E-8092-C834A7F64FB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isobars and contours on an upper-level chart are like the banks along a flowing stream. When they are widely spaced, the flow is weak; when they are narrowly spaced, the flow is stronger. The increase in winds on the chart results in a stronger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which balances a larger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a:t>
            </a:r>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19EC851-3AC4-A44B-A267-E78C9AB382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DA8E9E-0412-324A-87D3-EE3B0A2CFBB2}" type="slidenum">
              <a:rPr lang="en-US" altLang="en-US" sz="1200"/>
              <a:pPr/>
              <a:t>3</a:t>
            </a:fld>
            <a:endParaRPr lang="en-US" altLang="en-US" sz="1200"/>
          </a:p>
        </p:txBody>
      </p:sp>
      <p:sp>
        <p:nvSpPr>
          <p:cNvPr id="8194" name="Rectangle 2">
            <a:extLst>
              <a:ext uri="{FF2B5EF4-FFF2-40B4-BE49-F238E27FC236}">
                <a16:creationId xmlns:a16="http://schemas.microsoft.com/office/drawing/2014/main" id="{E1DBB643-6D56-FC4A-87BD-0236A2F4F39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1748" name="Rectangle 3">
            <a:extLst>
              <a:ext uri="{FF2B5EF4-FFF2-40B4-BE49-F238E27FC236}">
                <a16:creationId xmlns:a16="http://schemas.microsoft.com/office/drawing/2014/main" id="{232B89B5-5C41-C542-8E70-D49439F538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higher water level creates higher fluid pressure at the bottom of tank A and a net force directed toward the lower fluid pressure at the bottom of tank B. This net force causes water to move from higher pressure toward lower pressure.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6D9EC2E4-F009-C049-B667-D88E15E137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AA74B8-9EE3-EF4A-ABDE-8F1311C6E5C4}" type="slidenum">
              <a:rPr lang="en-US" altLang="en-US" sz="1200"/>
              <a:pPr/>
              <a:t>33</a:t>
            </a:fld>
            <a:endParaRPr lang="en-US" altLang="en-US" sz="1200"/>
          </a:p>
        </p:txBody>
      </p:sp>
      <p:sp>
        <p:nvSpPr>
          <p:cNvPr id="36866" name="Rectangle 2">
            <a:extLst>
              <a:ext uri="{FF2B5EF4-FFF2-40B4-BE49-F238E27FC236}">
                <a16:creationId xmlns:a16="http://schemas.microsoft.com/office/drawing/2014/main" id="{A86581CF-302E-CD43-96E4-FCB64983397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88068" name="Rectangle 3">
            <a:extLst>
              <a:ext uri="{FF2B5EF4-FFF2-40B4-BE49-F238E27FC236}">
                <a16:creationId xmlns:a16="http://schemas.microsoft.com/office/drawing/2014/main" id="{B065C40E-B78A-8848-956B-BF6CD3E2426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portion of an upper-air chart for part of the Northern Hemisphere at an altitude of 5600 meters above sea level. The lines on the chart are isobars where 500 equals 500 millibars. The air temperature is 25°C and the air density is 0.70 kg/m</a:t>
            </a:r>
            <a:r>
              <a:rPr lang="el-GR" altLang="en-US" baseline="30000">
                <a:solidFill>
                  <a:srgbClr val="000000"/>
                </a:solidFill>
                <a:latin typeface="Arial" panose="020B0604020202020204" pitchFamily="34" charset="0"/>
                <a:ea typeface="ＭＳ Ｐゴシック" panose="020B0600070205080204" pitchFamily="34" charset="-128"/>
                <a:cs typeface="Arial" panose="020B0604020202020204" pitchFamily="34" charset="0"/>
              </a:rPr>
              <a:t>3</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B1F8D11-80BA-8543-A1FF-3B65C9E1A7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C87D67-4A43-1143-AB68-D31A3757E8E9}" type="slidenum">
              <a:rPr lang="en-US" altLang="en-US" sz="1200"/>
              <a:pPr/>
              <a:t>34</a:t>
            </a:fld>
            <a:endParaRPr lang="en-US" altLang="en-US" sz="1200"/>
          </a:p>
        </p:txBody>
      </p:sp>
      <p:sp>
        <p:nvSpPr>
          <p:cNvPr id="441346" name="Rectangle 2">
            <a:extLst>
              <a:ext uri="{FF2B5EF4-FFF2-40B4-BE49-F238E27FC236}">
                <a16:creationId xmlns:a16="http://schemas.microsoft.com/office/drawing/2014/main" id="{BC4ED0E1-EB6A-6B4E-B278-E650E19E581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0115" name="Rectangle 3">
            <a:extLst>
              <a:ext uri="{FF2B5EF4-FFF2-40B4-BE49-F238E27FC236}">
                <a16:creationId xmlns:a16="http://schemas.microsoft.com/office/drawing/2014/main" id="{19022BA1-6F3F-F24E-9768-6878DC098B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4E58FE32-FBB4-0243-88FA-6FAB724C8F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DAABAE-133A-BB42-B591-4672AB23DCB2}" type="slidenum">
              <a:rPr lang="en-US" altLang="en-US" sz="1200"/>
              <a:pPr/>
              <a:t>35</a:t>
            </a:fld>
            <a:endParaRPr lang="en-US" altLang="en-US" sz="1200"/>
          </a:p>
        </p:txBody>
      </p:sp>
      <p:sp>
        <p:nvSpPr>
          <p:cNvPr id="442370" name="Rectangle 2">
            <a:extLst>
              <a:ext uri="{FF2B5EF4-FFF2-40B4-BE49-F238E27FC236}">
                <a16:creationId xmlns:a16="http://schemas.microsoft.com/office/drawing/2014/main" id="{D75387D9-D91D-D346-BBA4-F38A64F6462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2163" name="Rectangle 3">
            <a:extLst>
              <a:ext uri="{FF2B5EF4-FFF2-40B4-BE49-F238E27FC236}">
                <a16:creationId xmlns:a16="http://schemas.microsoft.com/office/drawing/2014/main" id="{CE6D2DEF-3FC8-424E-BC8C-BD1EEE1570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390C672-9E59-9C47-9E3A-5539A19F21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FCAE8F-DA9F-2F4A-8D25-1768B2B2C4CF}" type="slidenum">
              <a:rPr lang="en-US" altLang="en-US" sz="1200"/>
              <a:pPr/>
              <a:t>36</a:t>
            </a:fld>
            <a:endParaRPr lang="en-US" altLang="en-US" sz="1200"/>
          </a:p>
        </p:txBody>
      </p:sp>
      <p:sp>
        <p:nvSpPr>
          <p:cNvPr id="443394" name="Rectangle 2">
            <a:extLst>
              <a:ext uri="{FF2B5EF4-FFF2-40B4-BE49-F238E27FC236}">
                <a16:creationId xmlns:a16="http://schemas.microsoft.com/office/drawing/2014/main" id="{773290D9-82A4-CE4F-8C6E-7A0E00DBB24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4211" name="Rectangle 3">
            <a:extLst>
              <a:ext uri="{FF2B5EF4-FFF2-40B4-BE49-F238E27FC236}">
                <a16:creationId xmlns:a16="http://schemas.microsoft.com/office/drawing/2014/main" id="{598F520A-1B26-2048-9EBE-59C8E87F692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EECB22A-CF7C-9343-81BC-E866171480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5C657C-CC66-B041-B01C-34F03DF582C1}" type="slidenum">
              <a:rPr lang="en-US" altLang="en-US" sz="1200"/>
              <a:pPr/>
              <a:t>37</a:t>
            </a:fld>
            <a:endParaRPr lang="en-US" altLang="en-US" sz="1200"/>
          </a:p>
        </p:txBody>
      </p:sp>
      <p:sp>
        <p:nvSpPr>
          <p:cNvPr id="40962" name="Rectangle 2">
            <a:extLst>
              <a:ext uri="{FF2B5EF4-FFF2-40B4-BE49-F238E27FC236}">
                <a16:creationId xmlns:a16="http://schemas.microsoft.com/office/drawing/2014/main" id="{26147BC9-B154-A74A-9FFB-30FBD829047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96260" name="Rectangle 3">
            <a:extLst>
              <a:ext uri="{FF2B5EF4-FFF2-40B4-BE49-F238E27FC236}">
                <a16:creationId xmlns:a16="http://schemas.microsoft.com/office/drawing/2014/main" id="{7288866A-EA61-9041-92D1-FC045C6F154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8.25</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By observing the orientation and spacing of the isobars (or contours) in diagram (a), the geostrophic wind direction and speed can be determined for diagram (b).</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0D2EFEC4-5DAB-0A46-AE06-9F065F813B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8B50CD-D240-2748-9C29-ED423FFD5931}" type="slidenum">
              <a:rPr lang="en-US" altLang="en-US" sz="1200"/>
              <a:pPr/>
              <a:t>38</a:t>
            </a:fld>
            <a:endParaRPr lang="en-US" altLang="en-US" sz="1200"/>
          </a:p>
        </p:txBody>
      </p:sp>
      <p:sp>
        <p:nvSpPr>
          <p:cNvPr id="45058" name="Rectangle 2">
            <a:extLst>
              <a:ext uri="{FF2B5EF4-FFF2-40B4-BE49-F238E27FC236}">
                <a16:creationId xmlns:a16="http://schemas.microsoft.com/office/drawing/2014/main" id="{80FBB250-BBE9-E649-B901-CD0480B3BEB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98308" name="Rectangle 3">
            <a:extLst>
              <a:ext uri="{FF2B5EF4-FFF2-40B4-BE49-F238E27FC236}">
                <a16:creationId xmlns:a16="http://schemas.microsoft.com/office/drawing/2014/main" id="{6C4D6BBB-7D90-2241-BA7C-1896DD45D46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BD12201-8BFA-FC42-9A74-1E20214CA1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25A720-2724-CB4E-8578-02597BE19143}" type="slidenum">
              <a:rPr lang="en-US" altLang="en-US" sz="1200"/>
              <a:pPr/>
              <a:t>39</a:t>
            </a:fld>
            <a:endParaRPr lang="en-US" altLang="en-US" sz="1200"/>
          </a:p>
        </p:txBody>
      </p:sp>
      <p:sp>
        <p:nvSpPr>
          <p:cNvPr id="47106" name="Rectangle 2">
            <a:extLst>
              <a:ext uri="{FF2B5EF4-FFF2-40B4-BE49-F238E27FC236}">
                <a16:creationId xmlns:a16="http://schemas.microsoft.com/office/drawing/2014/main" id="{A6AA9703-400D-6D49-BA38-2EC134EB06D1}"/>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00356" name="Rectangle 3">
            <a:extLst>
              <a:ext uri="{FF2B5EF4-FFF2-40B4-BE49-F238E27FC236}">
                <a16:creationId xmlns:a16="http://schemas.microsoft.com/office/drawing/2014/main" id="{BA5F39F8-DF7A-D343-81D6-E7E5FF222B0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382D0AB-D866-B143-8F88-8C0E99A5B39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789F8BC-9700-074D-834F-5BF7ACE1C2BF}" type="slidenum">
              <a:rPr lang="en-US" altLang="en-US" sz="1200"/>
              <a:pPr/>
              <a:t>40</a:t>
            </a:fld>
            <a:endParaRPr lang="en-US" altLang="en-US" sz="1200"/>
          </a:p>
        </p:txBody>
      </p:sp>
      <p:sp>
        <p:nvSpPr>
          <p:cNvPr id="43010" name="Rectangle 2">
            <a:extLst>
              <a:ext uri="{FF2B5EF4-FFF2-40B4-BE49-F238E27FC236}">
                <a16:creationId xmlns:a16="http://schemas.microsoft.com/office/drawing/2014/main" id="{A490CE67-B7BB-3F4B-A24C-E5807DD6EA4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02404" name="Rectangle 3">
            <a:extLst>
              <a:ext uri="{FF2B5EF4-FFF2-40B4-BE49-F238E27FC236}">
                <a16:creationId xmlns:a16="http://schemas.microsoft.com/office/drawing/2014/main" id="{306B1A81-ED91-8747-B4A3-3F77606AD02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52702DAE-7462-2742-B3C4-F40C215765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8C294A-E970-2A44-9B55-B875408E1AC3}" type="slidenum">
              <a:rPr lang="en-US" altLang="en-US" sz="1200"/>
              <a:pPr/>
              <a:t>41</a:t>
            </a:fld>
            <a:endParaRPr lang="en-US" altLang="en-US" sz="1200"/>
          </a:p>
        </p:txBody>
      </p:sp>
      <p:sp>
        <p:nvSpPr>
          <p:cNvPr id="49154" name="Rectangle 2">
            <a:extLst>
              <a:ext uri="{FF2B5EF4-FFF2-40B4-BE49-F238E27FC236}">
                <a16:creationId xmlns:a16="http://schemas.microsoft.com/office/drawing/2014/main" id="{C5D8C99C-FBC4-254E-BD02-0D6020A6C8F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04452" name="Rectangle 3">
            <a:extLst>
              <a:ext uri="{FF2B5EF4-FFF2-40B4-BE49-F238E27FC236}">
                <a16:creationId xmlns:a16="http://schemas.microsoft.com/office/drawing/2014/main" id="{2A8B3E90-C154-814F-B8CD-1D58679BA104}"/>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Clouds and related wind-flow patterns (black arrows) around low-pressure areas. </a:t>
            </a:r>
            <a:endPar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In the Northern Hemisphere, winds blow counterclockwise around an area of low pressure.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4B9B33C3-5810-D744-A401-B88A4D625D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770C11-66E7-2E44-9DBE-E5771F9A76DD}" type="slidenum">
              <a:rPr lang="en-US" altLang="en-US" sz="1200"/>
              <a:pPr/>
              <a:t>42</a:t>
            </a:fld>
            <a:endParaRPr lang="en-US" altLang="en-US" sz="1200"/>
          </a:p>
        </p:txBody>
      </p:sp>
      <p:sp>
        <p:nvSpPr>
          <p:cNvPr id="51202" name="Rectangle 2">
            <a:extLst>
              <a:ext uri="{FF2B5EF4-FFF2-40B4-BE49-F238E27FC236}">
                <a16:creationId xmlns:a16="http://schemas.microsoft.com/office/drawing/2014/main" id="{1E988C3F-14A8-E445-8431-D6F34468CC17}"/>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06500" name="Rectangle 3">
            <a:extLst>
              <a:ext uri="{FF2B5EF4-FFF2-40B4-BE49-F238E27FC236}">
                <a16:creationId xmlns:a16="http://schemas.microsoft.com/office/drawing/2014/main" id="{EDF1FE02-B32B-2245-9472-DF640566ACD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Clouds and related wind-flow patterns (black arrows) around low-pressure areas. </a:t>
            </a:r>
            <a:endParaRPr lang="en-US"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(b) In the Southern Hemisphere, winds blow clockwise around an area of low pressure.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CA11F14-46D6-D84D-81D0-6D126685499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6B155D4-BB1D-D94C-BC36-15402CD8FA54}" type="slidenum">
              <a:rPr lang="en-US" altLang="en-US" sz="1200"/>
              <a:pPr/>
              <a:t>4</a:t>
            </a:fld>
            <a:endParaRPr lang="en-US" altLang="en-US" sz="1200"/>
          </a:p>
        </p:txBody>
      </p:sp>
      <p:sp>
        <p:nvSpPr>
          <p:cNvPr id="10242" name="Rectangle 2">
            <a:extLst>
              <a:ext uri="{FF2B5EF4-FFF2-40B4-BE49-F238E27FC236}">
                <a16:creationId xmlns:a16="http://schemas.microsoft.com/office/drawing/2014/main" id="{5D96EA8D-2112-8548-81EF-DCB0BF07FC2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3796" name="Rectangle 3">
            <a:extLst>
              <a:ext uri="{FF2B5EF4-FFF2-40B4-BE49-F238E27FC236}">
                <a16:creationId xmlns:a16="http://schemas.microsoft.com/office/drawing/2014/main" id="{5D286343-2F29-A247-80D6-68456B72762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pressure gradient between point 1 and point 2 is 4 mb per 100 km. The net force directed from higher toward lower pressure is the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pressure gradient force.</a:t>
            </a:r>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26314045-C03A-C341-B9E9-932AF78271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07E205-C0AE-3D48-BCA5-20CB854EB1C8}" type="slidenum">
              <a:rPr lang="en-US" altLang="en-US" sz="1200"/>
              <a:pPr/>
              <a:t>43</a:t>
            </a:fld>
            <a:endParaRPr lang="en-US" altLang="en-US" sz="1200"/>
          </a:p>
        </p:txBody>
      </p:sp>
      <p:sp>
        <p:nvSpPr>
          <p:cNvPr id="53250" name="Rectangle 2">
            <a:extLst>
              <a:ext uri="{FF2B5EF4-FFF2-40B4-BE49-F238E27FC236}">
                <a16:creationId xmlns:a16="http://schemas.microsoft.com/office/drawing/2014/main" id="{66D9EE7B-0C0E-C34B-96DC-71D2A6C948B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08548" name="Rectangle 3">
            <a:extLst>
              <a:ext uri="{FF2B5EF4-FFF2-40B4-BE49-F238E27FC236}">
                <a16:creationId xmlns:a16="http://schemas.microsoft.com/office/drawing/2014/main" id="{F7A1B8D0-B73D-444A-AE02-E45CC82C1BE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An upper-level 500-mb map showing wind direction, as indicated by lines that parallel the wind. Wind speeds are indicated by barbs and flags. (See the blue insert.) Solid gray lines are contours in meters above sea level. Dashed red lines are isotherms in °C.</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7BE9215B-5D1A-8A4A-B18B-27FC9C50C15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EBC88DC-58B5-9C44-8892-794554420329}" type="slidenum">
              <a:rPr lang="en-US" altLang="en-US" sz="1200"/>
              <a:pPr/>
              <a:t>44</a:t>
            </a:fld>
            <a:endParaRPr lang="en-US" altLang="en-US" sz="1200"/>
          </a:p>
        </p:txBody>
      </p:sp>
      <p:sp>
        <p:nvSpPr>
          <p:cNvPr id="290818" name="Rectangle 2">
            <a:extLst>
              <a:ext uri="{FF2B5EF4-FFF2-40B4-BE49-F238E27FC236}">
                <a16:creationId xmlns:a16="http://schemas.microsoft.com/office/drawing/2014/main" id="{F6B54BF2-EC38-DC44-8EB8-31AFE39252D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0595" name="Rectangle 3">
            <a:extLst>
              <a:ext uri="{FF2B5EF4-FFF2-40B4-BE49-F238E27FC236}">
                <a16:creationId xmlns:a16="http://schemas.microsoft.com/office/drawing/2014/main" id="{517A17FD-BB1F-F74B-949A-5CB622AE7C7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E17ED173-6F95-D24D-B65D-5F23AA218D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73FD94-1837-6B49-BF3B-6B1902284CE5}" type="slidenum">
              <a:rPr lang="en-US" altLang="en-US" sz="1200"/>
              <a:pPr/>
              <a:t>45</a:t>
            </a:fld>
            <a:endParaRPr lang="en-US" altLang="en-US" sz="1200"/>
          </a:p>
        </p:txBody>
      </p:sp>
      <p:sp>
        <p:nvSpPr>
          <p:cNvPr id="353282" name="Rectangle 2">
            <a:extLst>
              <a:ext uri="{FF2B5EF4-FFF2-40B4-BE49-F238E27FC236}">
                <a16:creationId xmlns:a16="http://schemas.microsoft.com/office/drawing/2014/main" id="{3EC8F275-1F7E-074F-8010-BB2C921AE35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a:extLst>
              <a:ext uri="{FF2B5EF4-FFF2-40B4-BE49-F238E27FC236}">
                <a16:creationId xmlns:a16="http://schemas.microsoft.com/office/drawing/2014/main" id="{0B7D4CB8-CF1B-EA49-A09D-7ECA222C0B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59FD71EA-75EA-CD4E-8D59-54A2F511C4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E8DF5D9-4925-8B4C-8B03-CF6A8C9CEB68}" type="slidenum">
              <a:rPr lang="en-US" altLang="en-US" sz="1200"/>
              <a:pPr/>
              <a:t>46</a:t>
            </a:fld>
            <a:endParaRPr lang="en-US" altLang="en-US" sz="1200"/>
          </a:p>
        </p:txBody>
      </p:sp>
      <p:sp>
        <p:nvSpPr>
          <p:cNvPr id="289794" name="Rectangle 2">
            <a:extLst>
              <a:ext uri="{FF2B5EF4-FFF2-40B4-BE49-F238E27FC236}">
                <a16:creationId xmlns:a16="http://schemas.microsoft.com/office/drawing/2014/main" id="{7CCFCDD7-B998-5D4F-940D-F012A2E7390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4691" name="Rectangle 3">
            <a:extLst>
              <a:ext uri="{FF2B5EF4-FFF2-40B4-BE49-F238E27FC236}">
                <a16:creationId xmlns:a16="http://schemas.microsoft.com/office/drawing/2014/main" id="{3B836881-048D-FB4B-A2C9-14AE2F1D37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FDEF849-26D0-5347-B819-2CBC34CB111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91D5CD9-C618-D242-A125-5FC0B618C977}" type="slidenum">
              <a:rPr lang="en-US" altLang="en-US" sz="1200"/>
              <a:pPr/>
              <a:t>47</a:t>
            </a:fld>
            <a:endParaRPr lang="en-US" altLang="en-US" sz="1200"/>
          </a:p>
        </p:txBody>
      </p:sp>
      <p:sp>
        <p:nvSpPr>
          <p:cNvPr id="287746" name="Rectangle 2">
            <a:extLst>
              <a:ext uri="{FF2B5EF4-FFF2-40B4-BE49-F238E27FC236}">
                <a16:creationId xmlns:a16="http://schemas.microsoft.com/office/drawing/2014/main" id="{12DA945B-4389-6444-B9D8-9DCDB69B719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a:extLst>
              <a:ext uri="{FF2B5EF4-FFF2-40B4-BE49-F238E27FC236}">
                <a16:creationId xmlns:a16="http://schemas.microsoft.com/office/drawing/2014/main" id="{FB7C47A5-F55A-3B49-9E02-71ED4D1E35A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015E7B0D-8AF1-924E-B327-9993250059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EAC248-0736-CF4D-B889-CB1D2B2532F4}" type="slidenum">
              <a:rPr lang="en-US" altLang="en-US" sz="1200"/>
              <a:pPr/>
              <a:t>49</a:t>
            </a:fld>
            <a:endParaRPr lang="en-US" altLang="en-US" sz="1200"/>
          </a:p>
        </p:txBody>
      </p:sp>
      <p:sp>
        <p:nvSpPr>
          <p:cNvPr id="352258" name="Rectangle 2">
            <a:extLst>
              <a:ext uri="{FF2B5EF4-FFF2-40B4-BE49-F238E27FC236}">
                <a16:creationId xmlns:a16="http://schemas.microsoft.com/office/drawing/2014/main" id="{6CE4D7BD-CABA-1043-B712-BF702E96AD0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811" name="Rectangle 3">
            <a:extLst>
              <a:ext uri="{FF2B5EF4-FFF2-40B4-BE49-F238E27FC236}">
                <a16:creationId xmlns:a16="http://schemas.microsoft.com/office/drawing/2014/main" id="{76155791-6CA9-894D-89A6-90E837E03F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7A528AE-33D7-9E4F-BD3D-B3B9DC50E6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3762CD-D6DA-354D-B6E9-83C6641DB7B9}" type="slidenum">
              <a:rPr lang="en-US" altLang="en-US" sz="1200"/>
              <a:pPr/>
              <a:t>50</a:t>
            </a:fld>
            <a:endParaRPr lang="en-US" altLang="en-US" sz="1200"/>
          </a:p>
        </p:txBody>
      </p:sp>
      <p:sp>
        <p:nvSpPr>
          <p:cNvPr id="352258" name="Rectangle 2">
            <a:extLst>
              <a:ext uri="{FF2B5EF4-FFF2-40B4-BE49-F238E27FC236}">
                <a16:creationId xmlns:a16="http://schemas.microsoft.com/office/drawing/2014/main" id="{AA6DADF1-9C2A-E240-9C0B-AC673107CB9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a:extLst>
              <a:ext uri="{FF2B5EF4-FFF2-40B4-BE49-F238E27FC236}">
                <a16:creationId xmlns:a16="http://schemas.microsoft.com/office/drawing/2014/main" id="{A20672E5-BA5F-6441-B682-84731A58E1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E0EDB378-3908-9847-8119-5FCE585A3D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4A98DD7-6BC1-2448-B3CE-29979DD1E474}" type="slidenum">
              <a:rPr lang="en-US" altLang="en-US" sz="1200"/>
              <a:pPr/>
              <a:t>51</a:t>
            </a:fld>
            <a:endParaRPr lang="en-US" altLang="en-US" sz="1200"/>
          </a:p>
        </p:txBody>
      </p:sp>
      <p:sp>
        <p:nvSpPr>
          <p:cNvPr id="430082" name="Rectangle 2">
            <a:extLst>
              <a:ext uri="{FF2B5EF4-FFF2-40B4-BE49-F238E27FC236}">
                <a16:creationId xmlns:a16="http://schemas.microsoft.com/office/drawing/2014/main" id="{8B06E39E-5E07-CE46-8B74-EC680E126E5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23908" name="Rectangle 3">
            <a:extLst>
              <a:ext uri="{FF2B5EF4-FFF2-40B4-BE49-F238E27FC236}">
                <a16:creationId xmlns:a16="http://schemas.microsoft.com/office/drawing/2014/main" id="{78C16B3A-48D1-2443-B14C-5108586F846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12.20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Due to the rotation of the earth, the rate of spin of observers about their vertical axes increases from zero at the equator to a maximum at the poles.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E5AC2C88-7B56-6642-BCBD-94F89E6EE63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35B900D-81E3-5F49-80D2-6F36B28B4F20}" type="slidenum">
              <a:rPr lang="en-US" altLang="en-US" sz="1200"/>
              <a:pPr/>
              <a:t>52</a:t>
            </a:fld>
            <a:endParaRPr lang="en-US" altLang="en-US" sz="1200"/>
          </a:p>
        </p:txBody>
      </p:sp>
      <p:sp>
        <p:nvSpPr>
          <p:cNvPr id="432130" name="Rectangle 2">
            <a:extLst>
              <a:ext uri="{FF2B5EF4-FFF2-40B4-BE49-F238E27FC236}">
                <a16:creationId xmlns:a16="http://schemas.microsoft.com/office/drawing/2014/main" id="{FBEF3704-EF02-8543-A471-7C04CACB404D}"/>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5955" name="Rectangle 3">
            <a:extLst>
              <a:ext uri="{FF2B5EF4-FFF2-40B4-BE49-F238E27FC236}">
                <a16:creationId xmlns:a16="http://schemas.microsoft.com/office/drawing/2014/main" id="{189F756E-8123-C441-A045-2B394CE7C17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08C2EE3A-2EE9-D14B-8279-744594B093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278745-E442-7C40-8083-2A0D47A29135}" type="slidenum">
              <a:rPr lang="en-US" altLang="en-US" sz="1200"/>
              <a:pPr/>
              <a:t>54</a:t>
            </a:fld>
            <a:endParaRPr lang="en-US" altLang="en-US" sz="1200"/>
          </a:p>
        </p:txBody>
      </p:sp>
      <p:sp>
        <p:nvSpPr>
          <p:cNvPr id="444418" name="Rectangle 2">
            <a:extLst>
              <a:ext uri="{FF2B5EF4-FFF2-40B4-BE49-F238E27FC236}">
                <a16:creationId xmlns:a16="http://schemas.microsoft.com/office/drawing/2014/main" id="{C26E42BD-AA40-524E-A377-81AD993E2B7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8003" name="Rectangle 3">
            <a:extLst>
              <a:ext uri="{FF2B5EF4-FFF2-40B4-BE49-F238E27FC236}">
                <a16:creationId xmlns:a16="http://schemas.microsoft.com/office/drawing/2014/main" id="{91F40219-8CC5-2042-A758-763FF4481C6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B40561A-7413-CA4E-BD37-15F1724229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5422B8-2304-0C41-AD22-C3AA42369135}" type="slidenum">
              <a:rPr lang="en-US" altLang="en-US" sz="1200"/>
              <a:pPr/>
              <a:t>5</a:t>
            </a:fld>
            <a:endParaRPr lang="en-US" altLang="en-US" sz="1200"/>
          </a:p>
        </p:txBody>
      </p:sp>
      <p:sp>
        <p:nvSpPr>
          <p:cNvPr id="12290" name="Rectangle 2">
            <a:extLst>
              <a:ext uri="{FF2B5EF4-FFF2-40B4-BE49-F238E27FC236}">
                <a16:creationId xmlns:a16="http://schemas.microsoft.com/office/drawing/2014/main" id="{BB920ED3-0734-8449-896B-9AB8D90F50D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5844" name="Rectangle 3">
            <a:extLst>
              <a:ext uri="{FF2B5EF4-FFF2-40B4-BE49-F238E27FC236}">
                <a16:creationId xmlns:a16="http://schemas.microsoft.com/office/drawing/2014/main" id="{A7D1E15C-CC5A-FF44-9C85-F2D9DFA2D31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closer the spacing of the isobars, the greater the pressure gradient. The greater the pressure gradient, the stronger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stronger the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greater the wind speed. The red arrows represent the relative magnitude of the force, which is always directed from higher toward lower pressure.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23B7EDFC-1CBD-1648-81C7-4F779EE34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52E51-2063-554D-9052-1E03DC82DCDE}" type="slidenum">
              <a:rPr lang="en-US" altLang="en-US" sz="1200"/>
              <a:pPr/>
              <a:t>55</a:t>
            </a:fld>
            <a:endParaRPr lang="en-US" altLang="en-US" sz="1200"/>
          </a:p>
        </p:txBody>
      </p:sp>
      <p:sp>
        <p:nvSpPr>
          <p:cNvPr id="57346" name="Rectangle 2">
            <a:extLst>
              <a:ext uri="{FF2B5EF4-FFF2-40B4-BE49-F238E27FC236}">
                <a16:creationId xmlns:a16="http://schemas.microsoft.com/office/drawing/2014/main" id="{122E783F-D4E8-344B-8B4D-53A30818EA0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30052" name="Rectangle 3">
            <a:extLst>
              <a:ext uri="{FF2B5EF4-FFF2-40B4-BE49-F238E27FC236}">
                <a16:creationId xmlns:a16="http://schemas.microsoft.com/office/drawing/2014/main" id="{41E64224-D109-DE42-9C57-422C9CB2785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effect of surface friction is to slow down the wind so that, near the ground, the wind crosses the isobars and blows toward lower pressure (a). This phenomenon at the surface (b) produces an inflow of air around a low and an outflow around a high. Aloft, the winds blow parallel to the lines.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DCC42B79-80C5-0D4E-B1E5-F7EB8DABF00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04E178-0179-4A4F-A3EB-D08B1FE40B96}" type="slidenum">
              <a:rPr lang="en-US" altLang="en-US" sz="1200"/>
              <a:pPr/>
              <a:t>56</a:t>
            </a:fld>
            <a:endParaRPr lang="en-US" altLang="en-US" sz="1200"/>
          </a:p>
        </p:txBody>
      </p:sp>
      <p:sp>
        <p:nvSpPr>
          <p:cNvPr id="59394" name="Rectangle 2">
            <a:extLst>
              <a:ext uri="{FF2B5EF4-FFF2-40B4-BE49-F238E27FC236}">
                <a16:creationId xmlns:a16="http://schemas.microsoft.com/office/drawing/2014/main" id="{FD63AA04-9584-ED44-9CC9-F6989E64FFDD}"/>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32100" name="Rectangle 3">
            <a:extLst>
              <a:ext uri="{FF2B5EF4-FFF2-40B4-BE49-F238E27FC236}">
                <a16:creationId xmlns:a16="http://schemas.microsoft.com/office/drawing/2014/main" id="{6716B331-236B-1649-A175-DC6A4BED66C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8.30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around areas of low and high pressure in the Southern Hemisphere. Notice that at the surface winds blow clockwise and inward around the low (L); counterclockwise and outward around the high (H).</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5D086963-958E-7148-8636-74685AEAF3B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923D7C-42AC-7E49-BCED-9C737A320A9E}" type="slidenum">
              <a:rPr lang="en-US" altLang="en-US" sz="1200"/>
              <a:pPr/>
              <a:t>57</a:t>
            </a:fld>
            <a:endParaRPr lang="en-US" altLang="en-US" sz="1200"/>
          </a:p>
        </p:txBody>
      </p:sp>
      <p:sp>
        <p:nvSpPr>
          <p:cNvPr id="61442" name="Rectangle 2">
            <a:extLst>
              <a:ext uri="{FF2B5EF4-FFF2-40B4-BE49-F238E27FC236}">
                <a16:creationId xmlns:a16="http://schemas.microsoft.com/office/drawing/2014/main" id="{6F9DF7E7-290A-C846-B29D-DF93749FC55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34148" name="Rectangle 3">
            <a:extLst>
              <a:ext uri="{FF2B5EF4-FFF2-40B4-BE49-F238E27FC236}">
                <a16:creationId xmlns:a16="http://schemas.microsoft.com/office/drawing/2014/main" id="{8DBE5E9A-FAA1-2947-A4B9-3667D282200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8.31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Surface weather map showing isobars and winds on a day in December in South America.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FB3EE77C-373D-6641-BA7C-51F3D2FEC8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8121DE-D7B1-AC4A-A9C2-D285D8A96664}" type="slidenum">
              <a:rPr lang="en-US" altLang="en-US" sz="1200"/>
              <a:pPr/>
              <a:t>58</a:t>
            </a:fld>
            <a:endParaRPr lang="en-US" altLang="en-US" sz="1200"/>
          </a:p>
        </p:txBody>
      </p:sp>
      <p:sp>
        <p:nvSpPr>
          <p:cNvPr id="445442" name="Rectangle 2">
            <a:extLst>
              <a:ext uri="{FF2B5EF4-FFF2-40B4-BE49-F238E27FC236}">
                <a16:creationId xmlns:a16="http://schemas.microsoft.com/office/drawing/2014/main" id="{DE5BED7B-A1AA-4141-8DFB-2D7AD7B2273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a:extLst>
              <a:ext uri="{FF2B5EF4-FFF2-40B4-BE49-F238E27FC236}">
                <a16:creationId xmlns:a16="http://schemas.microsoft.com/office/drawing/2014/main" id="{311437EA-18DF-8D4D-B3B5-CDD732749B1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C3B190B3-97D6-5F4D-940E-1F3E2B1692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B7D12-1D2F-6346-A6A9-CF9EE763CB3F}" type="slidenum">
              <a:rPr lang="en-US" altLang="en-US" sz="1200"/>
              <a:pPr/>
              <a:t>59</a:t>
            </a:fld>
            <a:endParaRPr lang="en-US" altLang="en-US" sz="1200"/>
          </a:p>
        </p:txBody>
      </p:sp>
      <p:sp>
        <p:nvSpPr>
          <p:cNvPr id="336898" name="Rectangle 2">
            <a:extLst>
              <a:ext uri="{FF2B5EF4-FFF2-40B4-BE49-F238E27FC236}">
                <a16:creationId xmlns:a16="http://schemas.microsoft.com/office/drawing/2014/main" id="{551CAC2A-7653-2A40-8EC7-0C7AEC4CC3FC}"/>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3" name="Rectangle 3">
            <a:extLst>
              <a:ext uri="{FF2B5EF4-FFF2-40B4-BE49-F238E27FC236}">
                <a16:creationId xmlns:a16="http://schemas.microsoft.com/office/drawing/2014/main" id="{9A0B593D-4AD5-2348-A4C4-4CD9E6FA671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2BE6475D-BF34-D14B-BEDA-96BE4314CB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7E8508-9480-824F-AD74-7318045D49C0}" type="slidenum">
              <a:rPr lang="en-US" altLang="en-US" sz="1200"/>
              <a:pPr/>
              <a:t>65</a:t>
            </a:fld>
            <a:endParaRPr lang="en-US" altLang="en-US" sz="1200"/>
          </a:p>
        </p:txBody>
      </p:sp>
      <p:sp>
        <p:nvSpPr>
          <p:cNvPr id="340994" name="Rectangle 2">
            <a:extLst>
              <a:ext uri="{FF2B5EF4-FFF2-40B4-BE49-F238E27FC236}">
                <a16:creationId xmlns:a16="http://schemas.microsoft.com/office/drawing/2014/main" id="{FB2A35E2-FEBC-9349-86F6-35BE5944E6E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44388" name="Rectangle 3">
            <a:extLst>
              <a:ext uri="{FF2B5EF4-FFF2-40B4-BE49-F238E27FC236}">
                <a16:creationId xmlns:a16="http://schemas.microsoft.com/office/drawing/2014/main" id="{27185F5A-C6BE-BC45-B995-B486BEB2F87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Upper-level chart that extends over the Northern and Southern Hemispheres. Solid gray lines on the chart are isobars.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904B1337-0F36-9E47-A757-922426BEC9D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555482-EB78-E344-8638-7EE2B7AF9172}" type="slidenum">
              <a:rPr lang="en-US" altLang="en-US" sz="1200"/>
              <a:pPr/>
              <a:t>66</a:t>
            </a:fld>
            <a:endParaRPr lang="en-US" altLang="en-US" sz="1200"/>
          </a:p>
        </p:txBody>
      </p:sp>
      <p:sp>
        <p:nvSpPr>
          <p:cNvPr id="356354" name="Rectangle 2">
            <a:extLst>
              <a:ext uri="{FF2B5EF4-FFF2-40B4-BE49-F238E27FC236}">
                <a16:creationId xmlns:a16="http://schemas.microsoft.com/office/drawing/2014/main" id="{6257AE0A-71AD-FF46-A48C-03006317396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6435" name="Rectangle 3">
            <a:extLst>
              <a:ext uri="{FF2B5EF4-FFF2-40B4-BE49-F238E27FC236}">
                <a16:creationId xmlns:a16="http://schemas.microsoft.com/office/drawing/2014/main" id="{C350DC03-8E31-6F4B-9A60-79E088B96B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82D2F6E-9D80-3640-B408-15EAECE481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5E9484-1689-304C-8A8D-BD448278420D}" type="slidenum">
              <a:rPr lang="en-US" altLang="en-US" sz="1200"/>
              <a:pPr/>
              <a:t>70</a:t>
            </a:fld>
            <a:endParaRPr lang="en-US" altLang="en-US" sz="1200"/>
          </a:p>
        </p:txBody>
      </p:sp>
      <p:sp>
        <p:nvSpPr>
          <p:cNvPr id="463874" name="Rectangle 2">
            <a:extLst>
              <a:ext uri="{FF2B5EF4-FFF2-40B4-BE49-F238E27FC236}">
                <a16:creationId xmlns:a16="http://schemas.microsoft.com/office/drawing/2014/main" id="{2F0C157E-88E8-B046-8738-810AE5BA4A2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a:extLst>
              <a:ext uri="{FF2B5EF4-FFF2-40B4-BE49-F238E27FC236}">
                <a16:creationId xmlns:a16="http://schemas.microsoft.com/office/drawing/2014/main" id="{DF98B40E-003A-0E44-B777-A240ED0CB6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EA74A760-3926-4847-B636-1DF7B082AB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9CF5BF-43E9-EF44-B472-422B5D5B0CA7}" type="slidenum">
              <a:rPr lang="en-US" altLang="en-US" sz="1200"/>
              <a:pPr/>
              <a:t>71</a:t>
            </a:fld>
            <a:endParaRPr lang="en-US" altLang="en-US" sz="1200"/>
          </a:p>
        </p:txBody>
      </p:sp>
      <p:sp>
        <p:nvSpPr>
          <p:cNvPr id="279554" name="Rectangle 1026">
            <a:extLst>
              <a:ext uri="{FF2B5EF4-FFF2-40B4-BE49-F238E27FC236}">
                <a16:creationId xmlns:a16="http://schemas.microsoft.com/office/drawing/2014/main" id="{9FE94E79-DCB1-9F4A-B279-7C10C239E21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1027">
            <a:extLst>
              <a:ext uri="{FF2B5EF4-FFF2-40B4-BE49-F238E27FC236}">
                <a16:creationId xmlns:a16="http://schemas.microsoft.com/office/drawing/2014/main" id="{EC88A1C7-4E67-0B48-96FC-7459215FDA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08F3848A-2C94-9043-815F-C33D55A5AB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AF27CAE-BAF4-2745-8EFC-C47390BA8A62}" type="slidenum">
              <a:rPr lang="en-US" altLang="en-US" sz="1200"/>
              <a:pPr/>
              <a:t>73</a:t>
            </a:fld>
            <a:endParaRPr lang="en-US" altLang="en-US" sz="1200"/>
          </a:p>
        </p:txBody>
      </p:sp>
      <p:sp>
        <p:nvSpPr>
          <p:cNvPr id="23554" name="Rectangle 2">
            <a:extLst>
              <a:ext uri="{FF2B5EF4-FFF2-40B4-BE49-F238E27FC236}">
                <a16:creationId xmlns:a16="http://schemas.microsoft.com/office/drawing/2014/main" id="{8F49DC6C-1322-3940-BB1C-8B49097765D3}"/>
              </a:ext>
            </a:extLst>
          </p:cNvPr>
          <p:cNvSpPr>
            <a:spLocks noGrp="1" noRot="1" noChangeAspect="1" noChangeArrowheads="1"/>
          </p:cNvSpPr>
          <p:nvPr>
            <p:ph type="sldImg"/>
          </p:nvPr>
        </p:nvSpPr>
        <p:spPr>
          <a:solidFill>
            <a:srgbClr val="FFFFFF"/>
          </a:solidFill>
          <a:ln/>
        </p:spPr>
      </p:sp>
      <p:sp>
        <p:nvSpPr>
          <p:cNvPr id="160771" name="Rectangle 3">
            <a:extLst>
              <a:ext uri="{FF2B5EF4-FFF2-40B4-BE49-F238E27FC236}">
                <a16:creationId xmlns:a16="http://schemas.microsoft.com/office/drawing/2014/main" id="{843838EC-CEC1-AA40-BA07-0F346988F444}"/>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a:solidFill>
                  <a:srgbClr val="009A9A"/>
                </a:solidFill>
                <a:latin typeface="Arial" panose="020B0604020202020204" pitchFamily="34" charset="0"/>
                <a:ea typeface="ＭＳ Ｐゴシック" panose="020B0600070205080204" pitchFamily="34" charset="-128"/>
              </a:rPr>
              <a:t>FIGURE 15.9 </a:t>
            </a:r>
            <a:r>
              <a:rPr lang="en-US" altLang="en-US">
                <a:solidFill>
                  <a:srgbClr val="000000"/>
                </a:solidFill>
                <a:latin typeface="Arial" panose="020B0604020202020204" pitchFamily="34" charset="0"/>
                <a:ea typeface="ＭＳ Ｐゴシック" panose="020B0600070205080204" pitchFamily="34" charset="-128"/>
              </a:rPr>
              <a:t>The top diagram shows an intensifying</a:t>
            </a:r>
          </a:p>
          <a:p>
            <a:r>
              <a:rPr lang="en-US" altLang="en-US">
                <a:solidFill>
                  <a:srgbClr val="000000"/>
                </a:solidFill>
                <a:latin typeface="Arial" panose="020B0604020202020204" pitchFamily="34" charset="0"/>
                <a:ea typeface="ＭＳ Ｐゴシック" panose="020B0600070205080204" pitchFamily="34" charset="-128"/>
              </a:rPr>
              <a:t>tropical cyclone. As latent heat is released</a:t>
            </a:r>
          </a:p>
          <a:p>
            <a:r>
              <a:rPr lang="en-US" altLang="en-US">
                <a:solidFill>
                  <a:srgbClr val="000000"/>
                </a:solidFill>
                <a:latin typeface="Arial" panose="020B0604020202020204" pitchFamily="34" charset="0"/>
                <a:ea typeface="ＭＳ Ｐゴシック" panose="020B0600070205080204" pitchFamily="34" charset="-128"/>
              </a:rPr>
              <a:t>inside the clouds, the warming of the air aloft creates</a:t>
            </a:r>
          </a:p>
          <a:p>
            <a:r>
              <a:rPr lang="en-US" altLang="en-US">
                <a:solidFill>
                  <a:srgbClr val="000000"/>
                </a:solidFill>
                <a:latin typeface="Arial" panose="020B0604020202020204" pitchFamily="34" charset="0"/>
                <a:ea typeface="ＭＳ Ｐゴシック" panose="020B0600070205080204" pitchFamily="34" charset="-128"/>
              </a:rPr>
              <a:t>an area of high pressure, which induces air to</a:t>
            </a:r>
          </a:p>
          <a:p>
            <a:r>
              <a:rPr lang="en-US" altLang="en-US">
                <a:solidFill>
                  <a:srgbClr val="000000"/>
                </a:solidFill>
                <a:latin typeface="Arial" panose="020B0604020202020204" pitchFamily="34" charset="0"/>
                <a:ea typeface="ＭＳ Ｐゴシック" panose="020B0600070205080204" pitchFamily="34" charset="-128"/>
              </a:rPr>
              <a:t>move outward, away from the high. The warming of</a:t>
            </a:r>
          </a:p>
          <a:p>
            <a:r>
              <a:rPr lang="en-US" altLang="en-US">
                <a:solidFill>
                  <a:srgbClr val="000000"/>
                </a:solidFill>
                <a:latin typeface="Arial" panose="020B0604020202020204" pitchFamily="34" charset="0"/>
                <a:ea typeface="ＭＳ Ｐゴシック" panose="020B0600070205080204" pitchFamily="34" charset="-128"/>
              </a:rPr>
              <a:t>the air lowers the air density, which in turn lowers</a:t>
            </a:r>
          </a:p>
          <a:p>
            <a:r>
              <a:rPr lang="en-US" altLang="en-US">
                <a:solidFill>
                  <a:srgbClr val="000000"/>
                </a:solidFill>
                <a:latin typeface="Arial" panose="020B0604020202020204" pitchFamily="34" charset="0"/>
                <a:ea typeface="ＭＳ Ｐゴシック" panose="020B0600070205080204" pitchFamily="34" charset="-128"/>
              </a:rPr>
              <a:t>the surface air pressure. As surface winds rush in</a:t>
            </a:r>
          </a:p>
          <a:p>
            <a:r>
              <a:rPr lang="en-US" altLang="en-US">
                <a:solidFill>
                  <a:srgbClr val="000000"/>
                </a:solidFill>
                <a:latin typeface="Arial" panose="020B0604020202020204" pitchFamily="34" charset="0"/>
                <a:ea typeface="ＭＳ Ｐゴシック" panose="020B0600070205080204" pitchFamily="34" charset="-128"/>
              </a:rPr>
              <a:t>toward the surface low, they extract sensible heat,</a:t>
            </a:r>
          </a:p>
          <a:p>
            <a:r>
              <a:rPr lang="en-US" altLang="en-US">
                <a:solidFill>
                  <a:srgbClr val="000000"/>
                </a:solidFill>
                <a:latin typeface="Arial" panose="020B0604020202020204" pitchFamily="34" charset="0"/>
                <a:ea typeface="ＭＳ Ｐゴシック" panose="020B0600070205080204" pitchFamily="34" charset="-128"/>
              </a:rPr>
              <a:t>latent heat, and moisture from the warm ocean. As</a:t>
            </a:r>
          </a:p>
          <a:p>
            <a:r>
              <a:rPr lang="en-US" altLang="en-US">
                <a:solidFill>
                  <a:srgbClr val="000000"/>
                </a:solidFill>
                <a:latin typeface="Arial" panose="020B0604020202020204" pitchFamily="34" charset="0"/>
                <a:ea typeface="ＭＳ Ｐゴシック" panose="020B0600070205080204" pitchFamily="34" charset="-128"/>
              </a:rPr>
              <a:t>the warm, moist air flows in toward the center of the</a:t>
            </a:r>
          </a:p>
          <a:p>
            <a:r>
              <a:rPr lang="en-US" altLang="en-US">
                <a:solidFill>
                  <a:srgbClr val="000000"/>
                </a:solidFill>
                <a:latin typeface="Arial" panose="020B0604020202020204" pitchFamily="34" charset="0"/>
                <a:ea typeface="ＭＳ Ｐゴシック" panose="020B0600070205080204" pitchFamily="34" charset="-128"/>
              </a:rPr>
              <a:t>storm, it is swept upward into the clouds of the eyewall.</a:t>
            </a:r>
          </a:p>
          <a:p>
            <a:r>
              <a:rPr lang="en-US" altLang="en-US">
                <a:solidFill>
                  <a:srgbClr val="000000"/>
                </a:solidFill>
                <a:latin typeface="Arial" panose="020B0604020202020204" pitchFamily="34" charset="0"/>
                <a:ea typeface="ＭＳ Ｐゴシック" panose="020B0600070205080204" pitchFamily="34" charset="-128"/>
              </a:rPr>
              <a:t>As warming continues, surface pressure lowers</a:t>
            </a:r>
          </a:p>
          <a:p>
            <a:r>
              <a:rPr lang="en-US" altLang="en-US">
                <a:solidFill>
                  <a:srgbClr val="000000"/>
                </a:solidFill>
                <a:latin typeface="Arial" panose="020B0604020202020204" pitchFamily="34" charset="0"/>
                <a:ea typeface="ＭＳ Ｐゴシック" panose="020B0600070205080204" pitchFamily="34" charset="-128"/>
              </a:rPr>
              <a:t>even more, the storm intensifi es, and the winds blow</a:t>
            </a:r>
          </a:p>
          <a:p>
            <a:r>
              <a:rPr lang="en-US" altLang="en-US">
                <a:solidFill>
                  <a:srgbClr val="000000"/>
                </a:solidFill>
                <a:latin typeface="Arial" panose="020B0604020202020204" pitchFamily="34" charset="0"/>
                <a:ea typeface="ＭＳ Ｐゴシック" panose="020B0600070205080204" pitchFamily="34" charset="-128"/>
              </a:rPr>
              <a:t>even faster. This situation increases the transfer of</a:t>
            </a:r>
          </a:p>
          <a:p>
            <a:r>
              <a:rPr lang="en-US" altLang="en-US">
                <a:solidFill>
                  <a:srgbClr val="000000"/>
                </a:solidFill>
                <a:latin typeface="Arial" panose="020B0604020202020204" pitchFamily="34" charset="0"/>
                <a:ea typeface="ＭＳ Ｐゴシック" panose="020B0600070205080204" pitchFamily="34" charset="-128"/>
              </a:rPr>
              <a:t>heat and moisture from the ocean surface. The middle</a:t>
            </a:r>
          </a:p>
          <a:p>
            <a:r>
              <a:rPr lang="en-US" altLang="en-US">
                <a:solidFill>
                  <a:srgbClr val="000000"/>
                </a:solidFill>
                <a:latin typeface="Arial" panose="020B0604020202020204" pitchFamily="34" charset="0"/>
                <a:ea typeface="ＭＳ Ｐゴシック" panose="020B0600070205080204" pitchFamily="34" charset="-128"/>
              </a:rPr>
              <a:t>diagram illustrates how the air pressure drops</a:t>
            </a:r>
          </a:p>
          <a:p>
            <a:r>
              <a:rPr lang="en-US" altLang="en-US">
                <a:solidFill>
                  <a:srgbClr val="000000"/>
                </a:solidFill>
                <a:latin typeface="Arial" panose="020B0604020202020204" pitchFamily="34" charset="0"/>
                <a:ea typeface="ＭＳ Ｐゴシック" panose="020B0600070205080204" pitchFamily="34" charset="-128"/>
              </a:rPr>
              <a:t>rapidly as you approach the eye of the storm. The</a:t>
            </a:r>
          </a:p>
          <a:p>
            <a:r>
              <a:rPr lang="en-US" altLang="en-US">
                <a:solidFill>
                  <a:srgbClr val="000000"/>
                </a:solidFill>
                <a:latin typeface="Arial" panose="020B0604020202020204" pitchFamily="34" charset="0"/>
                <a:ea typeface="ＭＳ Ｐゴシック" panose="020B0600070205080204" pitchFamily="34" charset="-128"/>
              </a:rPr>
              <a:t>lower diagram shows how surface winds normally</a:t>
            </a:r>
          </a:p>
          <a:p>
            <a:r>
              <a:rPr lang="en-US" altLang="en-US">
                <a:solidFill>
                  <a:srgbClr val="000000"/>
                </a:solidFill>
                <a:latin typeface="Arial" panose="020B0604020202020204" pitchFamily="34" charset="0"/>
                <a:ea typeface="ＭＳ Ｐゴシック" panose="020B0600070205080204" pitchFamily="34" charset="-128"/>
              </a:rPr>
              <a:t>reach maximum strength in the region of the</a:t>
            </a:r>
          </a:p>
          <a:p>
            <a:r>
              <a:rPr lang="en-US" altLang="en-US">
                <a:solidFill>
                  <a:srgbClr val="000000"/>
                </a:solidFill>
                <a:latin typeface="Arial" panose="020B0604020202020204" pitchFamily="34" charset="0"/>
                <a:ea typeface="ＭＳ Ｐゴシック" panose="020B0600070205080204" pitchFamily="34" charset="-128"/>
              </a:rPr>
              <a:t>eyewall.</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660D5B7-1FF8-B242-95FE-BAD893F9D8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422CA-BEFB-6B45-B5ED-97E39DC045AB}" type="slidenum">
              <a:rPr lang="en-US" altLang="en-US" sz="1200"/>
              <a:pPr/>
              <a:t>6</a:t>
            </a:fld>
            <a:endParaRPr lang="en-US" altLang="en-US" sz="1200"/>
          </a:p>
        </p:txBody>
      </p:sp>
      <p:sp>
        <p:nvSpPr>
          <p:cNvPr id="14338" name="Rectangle 2">
            <a:extLst>
              <a:ext uri="{FF2B5EF4-FFF2-40B4-BE49-F238E27FC236}">
                <a16:creationId xmlns:a16="http://schemas.microsoft.com/office/drawing/2014/main" id="{AC982FC4-F68C-DB4B-ABA8-D6A71B9018B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7892" name="Rectangle 3">
            <a:extLst>
              <a:ext uri="{FF2B5EF4-FFF2-40B4-BE49-F238E27FC236}">
                <a16:creationId xmlns:a16="http://schemas.microsoft.com/office/drawing/2014/main" id="{7BD85920-EB7E-8E4F-B905-DD3DC9C020F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Surface weather map for 6 A.M. (CST), Tuesday, November 10, 1998. Dark gray lines are isobars with units in millibars. The interval between isobars is 4 mb. A deep low with a central pressure of 972 mb (28.70 in.) is moving over northwestern Iowa. The distance along the green line X-X</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is 500 km. The difference in pressure between X and X</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is 32 mb, producing a pressure gradient of 32 mb/500 km. The tightly packed isobars along the green line are associated with strong northwesterly winds of 40 knots, with gusts even higher. Wind directions are given by lines that parallel the wind. Wind speeds are indicated by barbs and flags. (A wind indicated by the symbol </a:t>
            </a:r>
            <a:r>
              <a:rPr lang="en-US"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i="1">
                <a:solidFill>
                  <a:srgbClr val="000000"/>
                </a:solidFill>
                <a:latin typeface="Arial" panose="020B0604020202020204" pitchFamily="34" charset="0"/>
                <a:ea typeface="ＭＳ Ｐゴシック" panose="020B0600070205080204" pitchFamily="34" charset="-128"/>
                <a:cs typeface="Arial" panose="020B0604020202020204" pitchFamily="34" charset="0"/>
              </a:rPr>
              <a:t>not available</a:t>
            </a:r>
            <a:r>
              <a:rPr lang="en-US"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would be a wind from the northwest at 10 knots. See blue insert.) The solid blue line is a cold front, the solid red line a warm front, and the solid purple line an occluded front. The heavy dashed line is a trough.</a:t>
            </a:r>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614F6ED5-BDF8-8E4D-8E72-67256CE5D0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BEE9D9-FA83-8149-A15A-C270AE90CF41}" type="slidenum">
              <a:rPr lang="en-US" altLang="en-US" sz="1200"/>
              <a:pPr/>
              <a:t>74</a:t>
            </a:fld>
            <a:endParaRPr lang="en-US" altLang="en-US" sz="1200"/>
          </a:p>
        </p:txBody>
      </p:sp>
      <p:sp>
        <p:nvSpPr>
          <p:cNvPr id="210946" name="Rectangle 2">
            <a:extLst>
              <a:ext uri="{FF2B5EF4-FFF2-40B4-BE49-F238E27FC236}">
                <a16:creationId xmlns:a16="http://schemas.microsoft.com/office/drawing/2014/main" id="{67CE187E-BA82-C040-A906-26BC49DBAD5E}"/>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2819" name="Rectangle 3">
            <a:extLst>
              <a:ext uri="{FF2B5EF4-FFF2-40B4-BE49-F238E27FC236}">
                <a16:creationId xmlns:a16="http://schemas.microsoft.com/office/drawing/2014/main" id="{57D2835F-768C-FD40-B780-AEAFBD7DE6E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96EEB30E-5B7F-3248-BBB0-814EECAC31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F52CFF-045B-5746-840C-22E342E24C0C}" type="slidenum">
              <a:rPr lang="en-US" altLang="en-US" sz="1200"/>
              <a:pPr/>
              <a:t>75</a:t>
            </a:fld>
            <a:endParaRPr lang="en-US" altLang="en-US" sz="1200"/>
          </a:p>
        </p:txBody>
      </p:sp>
      <p:sp>
        <p:nvSpPr>
          <p:cNvPr id="229378" name="Rectangle 2">
            <a:extLst>
              <a:ext uri="{FF2B5EF4-FFF2-40B4-BE49-F238E27FC236}">
                <a16:creationId xmlns:a16="http://schemas.microsoft.com/office/drawing/2014/main" id="{182E294A-19A7-0845-8936-AB655B2E3ED6}"/>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64868" name="Rectangle 3">
            <a:extLst>
              <a:ext uri="{FF2B5EF4-FFF2-40B4-BE49-F238E27FC236}">
                <a16:creationId xmlns:a16="http://schemas.microsoft.com/office/drawing/2014/main" id="{A27C16A4-68B0-5244-AF1C-34B87DC096E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Diagram (b) shows the names that apply to the different regions of the world and their approximate latitudes.</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5D2ECF1D-B3AC-274A-BCE0-6479CCF4D65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C0C21B-D15F-C14D-92B7-9B26BC1525D3}" type="slidenum">
              <a:rPr lang="en-US" altLang="en-US" sz="1200"/>
              <a:pPr/>
              <a:t>76</a:t>
            </a:fld>
            <a:endParaRPr lang="en-US" altLang="en-US" sz="1200"/>
          </a:p>
        </p:txBody>
      </p:sp>
      <p:sp>
        <p:nvSpPr>
          <p:cNvPr id="227330" name="Rectangle 2">
            <a:extLst>
              <a:ext uri="{FF2B5EF4-FFF2-40B4-BE49-F238E27FC236}">
                <a16:creationId xmlns:a16="http://schemas.microsoft.com/office/drawing/2014/main" id="{6EEF1D3B-EA5F-EE4A-B3BA-022BF006976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66916" name="Rectangle 3">
            <a:extLst>
              <a:ext uri="{FF2B5EF4-FFF2-40B4-BE49-F238E27FC236}">
                <a16:creationId xmlns:a16="http://schemas.microsoft.com/office/drawing/2014/main" id="{B5348D13-700C-DA48-A474-6A4910D1778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Diagram (a) shows the general circulation of air on a nonrotating earth uniformly covered with water and with the sun directly above the equator. (Vertical air motions are highly exaggerated in the vertical.)</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99535A98-ABC6-6A48-AAFA-B17A8CC3E72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6C1931E-8611-8744-B466-1A595BFD6549}" type="slidenum">
              <a:rPr lang="en-US" altLang="en-US" sz="1200"/>
              <a:pPr/>
              <a:t>77</a:t>
            </a:fld>
            <a:endParaRPr lang="en-US" altLang="en-US" sz="1200"/>
          </a:p>
        </p:txBody>
      </p:sp>
      <p:sp>
        <p:nvSpPr>
          <p:cNvPr id="450562" name="Rectangle 2">
            <a:extLst>
              <a:ext uri="{FF2B5EF4-FFF2-40B4-BE49-F238E27FC236}">
                <a16:creationId xmlns:a16="http://schemas.microsoft.com/office/drawing/2014/main" id="{F4E176E6-E115-4F4F-BC2F-AE8E57CA204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3">
            <a:extLst>
              <a:ext uri="{FF2B5EF4-FFF2-40B4-BE49-F238E27FC236}">
                <a16:creationId xmlns:a16="http://schemas.microsoft.com/office/drawing/2014/main" id="{45D4CC86-C29A-394B-9546-73B94DCE0F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050C9B5A-CA07-7A4B-9DB4-3C4B31F3721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E8B818-6377-6E47-AF96-326090DE6EE5}" type="slidenum">
              <a:rPr lang="en-US" altLang="en-US" sz="1200"/>
              <a:pPr/>
              <a:t>78</a:t>
            </a:fld>
            <a:endParaRPr lang="en-US" altLang="en-US" sz="1200"/>
          </a:p>
        </p:txBody>
      </p:sp>
      <p:sp>
        <p:nvSpPr>
          <p:cNvPr id="451586" name="Rectangle 2">
            <a:extLst>
              <a:ext uri="{FF2B5EF4-FFF2-40B4-BE49-F238E27FC236}">
                <a16:creationId xmlns:a16="http://schemas.microsoft.com/office/drawing/2014/main" id="{074C5F1D-F0D7-9E45-BD4F-0191DBC7FA4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1011" name="Rectangle 3">
            <a:extLst>
              <a:ext uri="{FF2B5EF4-FFF2-40B4-BE49-F238E27FC236}">
                <a16:creationId xmlns:a16="http://schemas.microsoft.com/office/drawing/2014/main" id="{83E9DEF1-63D4-A44F-865A-4BFC1A5016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2BBCF9E0-47DE-2B48-B02A-8241B0E76E4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7FB097-53DA-9C45-A89D-C84260489DCB}" type="slidenum">
              <a:rPr lang="en-US" altLang="en-US" sz="1200"/>
              <a:pPr/>
              <a:t>79</a:t>
            </a:fld>
            <a:endParaRPr lang="en-US" altLang="en-US" sz="1200"/>
          </a:p>
        </p:txBody>
      </p:sp>
      <p:sp>
        <p:nvSpPr>
          <p:cNvPr id="231426" name="Rectangle 2">
            <a:extLst>
              <a:ext uri="{FF2B5EF4-FFF2-40B4-BE49-F238E27FC236}">
                <a16:creationId xmlns:a16="http://schemas.microsoft.com/office/drawing/2014/main" id="{1D28D404-73ED-4D4D-8C39-E1A539418381}"/>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73060" name="Rectangle 3">
            <a:extLst>
              <a:ext uri="{FF2B5EF4-FFF2-40B4-BE49-F238E27FC236}">
                <a16:creationId xmlns:a16="http://schemas.microsoft.com/office/drawing/2014/main" id="{1AE5CFA4-E077-8048-B23F-1CC4D2BDB7E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idealized wind and surface-pressure distribution over a uniformly water-covered rotating earth.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819BA089-E90F-C048-B0CB-77573179E0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49B790-06BA-CE45-858E-0DE98F9B0ECF}" type="slidenum">
              <a:rPr lang="en-US" altLang="en-US" sz="1200"/>
              <a:pPr/>
              <a:t>80</a:t>
            </a:fld>
            <a:endParaRPr lang="en-US" altLang="en-US" sz="1200"/>
          </a:p>
        </p:txBody>
      </p:sp>
      <p:sp>
        <p:nvSpPr>
          <p:cNvPr id="366594" name="Rectangle 2">
            <a:extLst>
              <a:ext uri="{FF2B5EF4-FFF2-40B4-BE49-F238E27FC236}">
                <a16:creationId xmlns:a16="http://schemas.microsoft.com/office/drawing/2014/main" id="{B1973BB4-598A-8E4D-9D5B-8357BB4B3BF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5107" name="Rectangle 3">
            <a:extLst>
              <a:ext uri="{FF2B5EF4-FFF2-40B4-BE49-F238E27FC236}">
                <a16:creationId xmlns:a16="http://schemas.microsoft.com/office/drawing/2014/main" id="{AC1F0C98-44FE-C74C-AC52-79D041897A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98E654CD-AB12-9040-BFFB-128D18EBA05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2A7A72-AE60-5A42-8A04-02651589695B}" type="slidenum">
              <a:rPr lang="en-US" altLang="en-US" sz="1200"/>
              <a:pPr/>
              <a:t>81</a:t>
            </a:fld>
            <a:endParaRPr lang="en-US" altLang="en-US" sz="1200"/>
          </a:p>
        </p:txBody>
      </p:sp>
      <p:sp>
        <p:nvSpPr>
          <p:cNvPr id="306178" name="Rectangle 2">
            <a:extLst>
              <a:ext uri="{FF2B5EF4-FFF2-40B4-BE49-F238E27FC236}">
                <a16:creationId xmlns:a16="http://schemas.microsoft.com/office/drawing/2014/main" id="{2E769D59-DFD9-AB47-8E9D-6A4471F07B5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7155" name="Rectangle 3">
            <a:extLst>
              <a:ext uri="{FF2B5EF4-FFF2-40B4-BE49-F238E27FC236}">
                <a16:creationId xmlns:a16="http://schemas.microsoft.com/office/drawing/2014/main" id="{FFE26AF5-87C9-4143-A9E6-8EB5E9234A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A8CA0313-7B2F-9141-875A-22E3E15B1B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4DC3BB-69A6-EB4A-AA2F-BE14B290CCED}" type="slidenum">
              <a:rPr lang="en-US" altLang="en-US" sz="1200"/>
              <a:pPr/>
              <a:t>82</a:t>
            </a:fld>
            <a:endParaRPr lang="en-US" altLang="en-US" sz="1200"/>
          </a:p>
        </p:txBody>
      </p:sp>
      <p:sp>
        <p:nvSpPr>
          <p:cNvPr id="235522" name="Rectangle 2">
            <a:extLst>
              <a:ext uri="{FF2B5EF4-FFF2-40B4-BE49-F238E27FC236}">
                <a16:creationId xmlns:a16="http://schemas.microsoft.com/office/drawing/2014/main" id="{396FCAC8-DA6D-7B42-B618-83882E19BAC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79204" name="Rectangle 3">
            <a:extLst>
              <a:ext uri="{FF2B5EF4-FFF2-40B4-BE49-F238E27FC236}">
                <a16:creationId xmlns:a16="http://schemas.microsoft.com/office/drawing/2014/main" id="{DEB93D1D-907F-FA49-ACF2-4A99353C6D2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sea-level pressure distribution and surface wind-flow patterns for January (a) and for July (b). The heavy dashed line represents the position of the ITCZ.</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393E50F1-D199-9D45-928F-B6E1EA22D9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78568-A137-404F-92BB-4BC742872FDA}" type="slidenum">
              <a:rPr lang="en-US" altLang="en-US" sz="1200"/>
              <a:pPr/>
              <a:t>83</a:t>
            </a:fld>
            <a:endParaRPr lang="en-US" altLang="en-US" sz="1200"/>
          </a:p>
        </p:txBody>
      </p:sp>
      <p:sp>
        <p:nvSpPr>
          <p:cNvPr id="237570" name="Rectangle 2">
            <a:extLst>
              <a:ext uri="{FF2B5EF4-FFF2-40B4-BE49-F238E27FC236}">
                <a16:creationId xmlns:a16="http://schemas.microsoft.com/office/drawing/2014/main" id="{83CB5B3A-C02D-7E49-B383-459A4B8D7AC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81252" name="Rectangle 3">
            <a:extLst>
              <a:ext uri="{FF2B5EF4-FFF2-40B4-BE49-F238E27FC236}">
                <a16:creationId xmlns:a16="http://schemas.microsoft.com/office/drawing/2014/main" id="{0F2093A6-C561-8948-8940-B9CDE9943F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sea-level pressure distribution and surface wind-flow patterns for January (a) and for July (b). The heavy dashed line represents the position of the ITCZ.</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F416711-FE0B-5D41-BED3-C83FA645CD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649A6E-567E-7440-9A6E-9E528D48DC81}" type="slidenum">
              <a:rPr lang="en-US" altLang="en-US" sz="1200"/>
              <a:pPr/>
              <a:t>7</a:t>
            </a:fld>
            <a:endParaRPr lang="en-US" altLang="en-US" sz="1200"/>
          </a:p>
        </p:txBody>
      </p:sp>
      <p:sp>
        <p:nvSpPr>
          <p:cNvPr id="29698" name="Rectangle 2">
            <a:extLst>
              <a:ext uri="{FF2B5EF4-FFF2-40B4-BE49-F238E27FC236}">
                <a16:creationId xmlns:a16="http://schemas.microsoft.com/office/drawing/2014/main" id="{9B7020CB-DBE6-B646-9882-90D95BA2825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9940" name="Rectangle 3">
            <a:extLst>
              <a:ext uri="{FF2B5EF4-FFF2-40B4-BE49-F238E27FC236}">
                <a16:creationId xmlns:a16="http://schemas.microsoft.com/office/drawing/2014/main" id="{011DAE97-13E6-3642-8D46-8AF3D301029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500-mb chart for 7 A.M. (EST) March 13, 1993. Solid lines are contours where 564 equals 5640 meters. Dashed lines are isotherms in °C. Wind entries in red show warm advection. Those in blue show cold advection. Those in gray indicate no appreciable temperature advection is occurring.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A6F07278-FB49-484C-A368-7873543A04D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BA77679-1817-A34D-81FB-B7850521AE62}" type="slidenum">
              <a:rPr lang="en-US" altLang="en-US" sz="1200"/>
              <a:pPr/>
              <a:t>84</a:t>
            </a:fld>
            <a:endParaRPr lang="en-US" altLang="en-US" sz="1200"/>
          </a:p>
        </p:txBody>
      </p:sp>
      <p:sp>
        <p:nvSpPr>
          <p:cNvPr id="239618" name="Rectangle 2">
            <a:extLst>
              <a:ext uri="{FF2B5EF4-FFF2-40B4-BE49-F238E27FC236}">
                <a16:creationId xmlns:a16="http://schemas.microsoft.com/office/drawing/2014/main" id="{28583D0E-E437-A14F-A567-6575FCCD198A}"/>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83300" name="Rectangle 3">
            <a:extLst>
              <a:ext uri="{FF2B5EF4-FFF2-40B4-BE49-F238E27FC236}">
                <a16:creationId xmlns:a16="http://schemas.microsoft.com/office/drawing/2014/main" id="{39E95B18-1E5D-B843-8D2A-1B5D389172B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winter weather map depicting the main features of the general circulation over North America. Notice that the Canadian high, polar front, and subpolar lows have all moved southward into the United States, and that the prevailing westerlies exist south of the polar front. The arrows on the map illustrate wind direction.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C49A1053-16D5-4E44-A8EE-495164D3A6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B5E081-3157-074E-9B14-E0562F6B5535}" type="slidenum">
              <a:rPr lang="en-US" altLang="en-US" sz="1200"/>
              <a:pPr/>
              <a:t>85</a:t>
            </a:fld>
            <a:endParaRPr lang="en-US" altLang="en-US" sz="1200"/>
          </a:p>
        </p:txBody>
      </p:sp>
      <p:sp>
        <p:nvSpPr>
          <p:cNvPr id="204802" name="Rectangle 2">
            <a:extLst>
              <a:ext uri="{FF2B5EF4-FFF2-40B4-BE49-F238E27FC236}">
                <a16:creationId xmlns:a16="http://schemas.microsoft.com/office/drawing/2014/main" id="{164D7A4F-9C29-3449-9E10-F211E14C7ED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85348" name="Rectangle 3">
            <a:extLst>
              <a:ext uri="{FF2B5EF4-FFF2-40B4-BE49-F238E27FC236}">
                <a16:creationId xmlns:a16="http://schemas.microsoft.com/office/drawing/2014/main" id="{8BF79021-4FA4-064F-B60E-61DCA6F1E63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A “dishpan” with a hot “equator” and a cold “pole” rotating at a speed corresponding to that of the earth (b) produces troughs, ridges, and eddies, which appear (when viewed from above) very similar to the patterns we see on an upper-level chart.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B5706AD5-B780-7D4A-9810-449A9721BE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548B08-E14B-524A-8D17-38D816BEE3AD}" type="slidenum">
              <a:rPr lang="en-US" altLang="en-US" sz="1200"/>
              <a:pPr/>
              <a:t>86</a:t>
            </a:fld>
            <a:endParaRPr lang="en-US" altLang="en-US" sz="1200"/>
          </a:p>
        </p:txBody>
      </p:sp>
      <p:sp>
        <p:nvSpPr>
          <p:cNvPr id="206850" name="Rectangle 2">
            <a:extLst>
              <a:ext uri="{FF2B5EF4-FFF2-40B4-BE49-F238E27FC236}">
                <a16:creationId xmlns:a16="http://schemas.microsoft.com/office/drawing/2014/main" id="{8D38FE98-80EB-6E47-8695-0FAB1C22209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87396" name="Rectangle 3">
            <a:extLst>
              <a:ext uri="{FF2B5EF4-FFF2-40B4-BE49-F238E27FC236}">
                <a16:creationId xmlns:a16="http://schemas.microsoft.com/office/drawing/2014/main" id="{826C9222-292E-6348-8C94-ABEF62AB85A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circulation of the air aloft is in the form of waves—troughs and ridges—that encircle the globe.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34A7C146-5C79-F74D-B4E2-FF8F8FA4E99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D7F2704-5870-014D-A98C-0DE0EF9D694D}" type="slidenum">
              <a:rPr lang="en-US" altLang="en-US" sz="1200"/>
              <a:pPr/>
              <a:t>87</a:t>
            </a:fld>
            <a:endParaRPr lang="en-US" altLang="en-US" sz="1200"/>
          </a:p>
        </p:txBody>
      </p:sp>
      <p:sp>
        <p:nvSpPr>
          <p:cNvPr id="309250" name="Rectangle 2">
            <a:extLst>
              <a:ext uri="{FF2B5EF4-FFF2-40B4-BE49-F238E27FC236}">
                <a16:creationId xmlns:a16="http://schemas.microsoft.com/office/drawing/2014/main" id="{17C9C25D-F2D8-674C-B6D0-3417088364EA}"/>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89444" name="Rectangle 3">
            <a:extLst>
              <a:ext uri="{FF2B5EF4-FFF2-40B4-BE49-F238E27FC236}">
                <a16:creationId xmlns:a16="http://schemas.microsoft.com/office/drawing/2014/main" id="{C71A1576-C935-894D-8816-D84116FCA5A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500-mb map of the Northern Hemisphere from a polar perspective shows five longwaves encircling the globe. Note that the wavelength of wave number 3 is as great as the width of the United States. Solid lines are contours. Dashed lines show the position of longwave troughs.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C736D015-AE3A-3642-8DF9-560CC16D809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1BDA7D3-76E3-A34C-971A-9C46121EF369}" type="slidenum">
              <a:rPr lang="en-US" altLang="en-US" sz="1200"/>
              <a:pPr/>
              <a:t>88</a:t>
            </a:fld>
            <a:endParaRPr lang="en-US" altLang="en-US" sz="1200"/>
          </a:p>
        </p:txBody>
      </p:sp>
      <p:sp>
        <p:nvSpPr>
          <p:cNvPr id="363522" name="Rectangle 2">
            <a:extLst>
              <a:ext uri="{FF2B5EF4-FFF2-40B4-BE49-F238E27FC236}">
                <a16:creationId xmlns:a16="http://schemas.microsoft.com/office/drawing/2014/main" id="{DEA19A3A-25DD-2B4C-9913-13088FA9BA30}"/>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1491" name="Rectangle 3">
            <a:extLst>
              <a:ext uri="{FF2B5EF4-FFF2-40B4-BE49-F238E27FC236}">
                <a16:creationId xmlns:a16="http://schemas.microsoft.com/office/drawing/2014/main" id="{77B6B2CA-9C35-AE4D-A09D-6A2CB42B7F12}"/>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10.14 </a:t>
            </a:r>
            <a:r>
              <a:rPr lang="en-US" altLang="en-US">
                <a:solidFill>
                  <a:srgbClr val="000000"/>
                </a:solidFill>
                <a:latin typeface="Arial" panose="020B0604020202020204" pitchFamily="34" charset="0"/>
                <a:ea typeface="ＭＳ Ｐゴシック" panose="020B0600070205080204" pitchFamily="34" charset="-128"/>
              </a:rPr>
              <a:t>Average position and extent of the major surface ocean currents. Cold currents are shown</a:t>
            </a:r>
          </a:p>
          <a:p>
            <a:pPr eaLnBrk="1" hangingPunct="1"/>
            <a:r>
              <a:rPr lang="en-US" altLang="en-US">
                <a:solidFill>
                  <a:srgbClr val="000000"/>
                </a:solidFill>
                <a:latin typeface="Arial" panose="020B0604020202020204" pitchFamily="34" charset="0"/>
                <a:ea typeface="ＭＳ Ｐゴシック" panose="020B0600070205080204" pitchFamily="34" charset="-128"/>
              </a:rPr>
              <a:t>in blue; warm currents are shown in red.</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2C30B99D-C825-C247-9318-AD7937DA3A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6D7284-1DA6-9E44-A6AF-ED4FF6849AFD}" type="slidenum">
              <a:rPr lang="en-US" altLang="en-US" sz="1200"/>
              <a:pPr/>
              <a:t>89</a:t>
            </a:fld>
            <a:endParaRPr lang="en-US" altLang="en-US" sz="1200"/>
          </a:p>
        </p:txBody>
      </p:sp>
      <p:sp>
        <p:nvSpPr>
          <p:cNvPr id="389122" name="Rectangle 2">
            <a:extLst>
              <a:ext uri="{FF2B5EF4-FFF2-40B4-BE49-F238E27FC236}">
                <a16:creationId xmlns:a16="http://schemas.microsoft.com/office/drawing/2014/main" id="{C339C8A0-4682-5A42-B8A7-4B5A973E5758}"/>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3539" name="Rectangle 3">
            <a:extLst>
              <a:ext uri="{FF2B5EF4-FFF2-40B4-BE49-F238E27FC236}">
                <a16:creationId xmlns:a16="http://schemas.microsoft.com/office/drawing/2014/main" id="{1402E268-A96E-1740-8414-DABA0295B6E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956E2155-031A-B04F-ADB2-BB6E961B446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CD215B-CEC4-4047-AB27-3B46B0EA1759}" type="slidenum">
              <a:rPr lang="en-US" altLang="en-US" sz="1200"/>
              <a:pPr/>
              <a:t>90</a:t>
            </a:fld>
            <a:endParaRPr lang="en-US" altLang="en-US" sz="1200"/>
          </a:p>
        </p:txBody>
      </p:sp>
      <p:sp>
        <p:nvSpPr>
          <p:cNvPr id="453634" name="Rectangle 2">
            <a:extLst>
              <a:ext uri="{FF2B5EF4-FFF2-40B4-BE49-F238E27FC236}">
                <a16:creationId xmlns:a16="http://schemas.microsoft.com/office/drawing/2014/main" id="{FAFD461C-E985-C14E-AA03-D145478AE1F9}"/>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a:extLst>
              <a:ext uri="{FF2B5EF4-FFF2-40B4-BE49-F238E27FC236}">
                <a16:creationId xmlns:a16="http://schemas.microsoft.com/office/drawing/2014/main" id="{25A750BF-1186-D743-8589-0F778B1BC71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75D79EB7-6B91-A14E-9C67-F99ADABC46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0D74FE-CF99-C641-8F2E-299C54C6D9B9}" type="slidenum">
              <a:rPr lang="en-US" altLang="en-US" sz="1200"/>
              <a:pPr/>
              <a:t>91</a:t>
            </a:fld>
            <a:endParaRPr lang="en-US" altLang="en-US" sz="1200"/>
          </a:p>
        </p:txBody>
      </p:sp>
      <p:sp>
        <p:nvSpPr>
          <p:cNvPr id="455682" name="Rectangle 2">
            <a:extLst>
              <a:ext uri="{FF2B5EF4-FFF2-40B4-BE49-F238E27FC236}">
                <a16:creationId xmlns:a16="http://schemas.microsoft.com/office/drawing/2014/main" id="{4CEA7664-935D-2740-B415-2BA451F2DC78}"/>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97636" name="Rectangle 3">
            <a:extLst>
              <a:ext uri="{FF2B5EF4-FFF2-40B4-BE49-F238E27FC236}">
                <a16:creationId xmlns:a16="http://schemas.microsoft.com/office/drawing/2014/main" id="{E52031BA-30CB-924E-A23A-12120A7645F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weather map showing surface-pressure systems, air masses, fronts, and isobars (in millibars) as solid gray lines. Large arrows in color show air flow. (Green-shaded area represents precipitation.)</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27B9C6BA-D795-8042-AE41-90DB9A5763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F74D81-CEE7-1441-9AB4-77BD8D23F3C9}" type="slidenum">
              <a:rPr lang="en-US" altLang="en-US" sz="1200"/>
              <a:pPr/>
              <a:t>92</a:t>
            </a:fld>
            <a:endParaRPr lang="en-US" altLang="en-US" sz="1200"/>
          </a:p>
        </p:txBody>
      </p:sp>
      <p:sp>
        <p:nvSpPr>
          <p:cNvPr id="106498" name="Rectangle 2">
            <a:extLst>
              <a:ext uri="{FF2B5EF4-FFF2-40B4-BE49-F238E27FC236}">
                <a16:creationId xmlns:a16="http://schemas.microsoft.com/office/drawing/2014/main" id="{CE6DDD88-06B3-164B-99A1-F31F149AF467}"/>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99684" name="Rectangle 3">
            <a:extLst>
              <a:ext uri="{FF2B5EF4-FFF2-40B4-BE49-F238E27FC236}">
                <a16:creationId xmlns:a16="http://schemas.microsoft.com/office/drawing/2014/main" id="{A6932D0C-DA53-2D44-B5B3-E0E54712B052}"/>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EA8B972E-27D1-7044-803C-9404FD9510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B7CD6F-C8CD-494B-8C2E-FD273971AAD6}" type="slidenum">
              <a:rPr lang="en-US" altLang="en-US" sz="1200"/>
              <a:pPr/>
              <a:t>93</a:t>
            </a:fld>
            <a:endParaRPr lang="en-US" altLang="en-US" sz="1200"/>
          </a:p>
        </p:txBody>
      </p:sp>
      <p:sp>
        <p:nvSpPr>
          <p:cNvPr id="104450" name="Rectangle 2">
            <a:extLst>
              <a:ext uri="{FF2B5EF4-FFF2-40B4-BE49-F238E27FC236}">
                <a16:creationId xmlns:a16="http://schemas.microsoft.com/office/drawing/2014/main" id="{FB761A83-E8C5-4647-B398-3E6ADE4AE31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01732" name="Rectangle 3">
            <a:extLst>
              <a:ext uri="{FF2B5EF4-FFF2-40B4-BE49-F238E27FC236}">
                <a16:creationId xmlns:a16="http://schemas.microsoft.com/office/drawing/2014/main" id="{FC13FDCB-F419-DA40-8192-376197AE963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Air mass source regions and their paths.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F8E3408-15F7-444D-8A68-F1C439A5E02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42DD3A-257B-D84E-9FCF-98F546574700}" type="slidenum">
              <a:rPr lang="en-US" altLang="en-US" sz="1200"/>
              <a:pPr/>
              <a:t>9</a:t>
            </a:fld>
            <a:endParaRPr lang="en-US" altLang="en-US" sz="1200"/>
          </a:p>
        </p:txBody>
      </p:sp>
      <p:sp>
        <p:nvSpPr>
          <p:cNvPr id="436226" name="Rectangle 1026">
            <a:extLst>
              <a:ext uri="{FF2B5EF4-FFF2-40B4-BE49-F238E27FC236}">
                <a16:creationId xmlns:a16="http://schemas.microsoft.com/office/drawing/2014/main" id="{1FD81BD1-A31C-EA4A-9B8D-1B81663C043A}"/>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1027">
            <a:extLst>
              <a:ext uri="{FF2B5EF4-FFF2-40B4-BE49-F238E27FC236}">
                <a16:creationId xmlns:a16="http://schemas.microsoft.com/office/drawing/2014/main" id="{83E947B0-56D7-EC4A-A436-C9D2A58F7E2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06051151-D1EC-444D-AF63-E724D6EFA3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001A0C-67AC-D14B-8467-9A5A99891DF9}" type="slidenum">
              <a:rPr lang="en-US" altLang="en-US" sz="1200"/>
              <a:pPr/>
              <a:t>94</a:t>
            </a:fld>
            <a:endParaRPr lang="en-US" altLang="en-US" sz="1200"/>
          </a:p>
        </p:txBody>
      </p:sp>
      <p:sp>
        <p:nvSpPr>
          <p:cNvPr id="466946" name="Rectangle 2">
            <a:extLst>
              <a:ext uri="{FF2B5EF4-FFF2-40B4-BE49-F238E27FC236}">
                <a16:creationId xmlns:a16="http://schemas.microsoft.com/office/drawing/2014/main" id="{06DED9AA-66FF-DD43-9303-8EAD286F4CD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3779" name="Rectangle 3">
            <a:extLst>
              <a:ext uri="{FF2B5EF4-FFF2-40B4-BE49-F238E27FC236}">
                <a16:creationId xmlns:a16="http://schemas.microsoft.com/office/drawing/2014/main" id="{F3F62952-4A13-874B-B6E6-194B5118617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6FE28221-772F-3A4F-B457-8E4D98793B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7C034F-4859-EE41-93F3-6736B206769C}" type="slidenum">
              <a:rPr lang="en-US" altLang="en-US" sz="1200"/>
              <a:pPr/>
              <a:t>95</a:t>
            </a:fld>
            <a:endParaRPr lang="en-US" altLang="en-US" sz="1200"/>
          </a:p>
        </p:txBody>
      </p:sp>
      <p:sp>
        <p:nvSpPr>
          <p:cNvPr id="108546" name="Rectangle 2">
            <a:extLst>
              <a:ext uri="{FF2B5EF4-FFF2-40B4-BE49-F238E27FC236}">
                <a16:creationId xmlns:a16="http://schemas.microsoft.com/office/drawing/2014/main" id="{18E92EB9-BC39-E449-BF4A-5F2484C2272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05828" name="Rectangle 3">
            <a:extLst>
              <a:ext uri="{FF2B5EF4-FFF2-40B4-BE49-F238E27FC236}">
                <a16:creationId xmlns:a16="http://schemas.microsoft.com/office/drawing/2014/main" id="{1B7FDF0A-8D50-EF4D-9CD4-BD318FFDE2B4}"/>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formation of lake-effect snows. Cold, dry air crossing the lake gains moisture and warmth from the water. The more buoyant air now rises, forming clouds that deposit large quantities of snow on the lake’s leeward shores.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8B02809A-5E0B-0046-9020-F5D74B2395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5F44D7-ED40-2344-B695-2828070B3D4A}" type="slidenum">
              <a:rPr lang="en-US" altLang="en-US" sz="1200"/>
              <a:pPr/>
              <a:t>96</a:t>
            </a:fld>
            <a:endParaRPr lang="en-US" altLang="en-US" sz="1200"/>
          </a:p>
        </p:txBody>
      </p:sp>
      <p:sp>
        <p:nvSpPr>
          <p:cNvPr id="110594" name="Rectangle 2">
            <a:extLst>
              <a:ext uri="{FF2B5EF4-FFF2-40B4-BE49-F238E27FC236}">
                <a16:creationId xmlns:a16="http://schemas.microsoft.com/office/drawing/2014/main" id="{3651AE59-64DF-1E48-97A4-66591517EC21}"/>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07876" name="Rectangle 3">
            <a:extLst>
              <a:ext uri="{FF2B5EF4-FFF2-40B4-BE49-F238E27FC236}">
                <a16:creationId xmlns:a16="http://schemas.microsoft.com/office/drawing/2014/main" id="{01902F19-79FB-3347-ADC2-D6FEE096366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Areas shaded purple show regions that experience heavy lake-effect snows.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86754B0F-269A-3F4A-B9C0-5D0CA69A9F8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71C298-5DCA-494A-AB8D-B0754C5F60D6}" type="slidenum">
              <a:rPr lang="en-US" altLang="en-US" sz="1200"/>
              <a:pPr/>
              <a:t>97</a:t>
            </a:fld>
            <a:endParaRPr lang="en-US" altLang="en-US" sz="1200"/>
          </a:p>
        </p:txBody>
      </p:sp>
      <p:sp>
        <p:nvSpPr>
          <p:cNvPr id="112642" name="Rectangle 2">
            <a:extLst>
              <a:ext uri="{FF2B5EF4-FFF2-40B4-BE49-F238E27FC236}">
                <a16:creationId xmlns:a16="http://schemas.microsoft.com/office/drawing/2014/main" id="{6815F83F-E766-A549-B93D-442E3A3B9CF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09924" name="Rectangle 3">
            <a:extLst>
              <a:ext uri="{FF2B5EF4-FFF2-40B4-BE49-F238E27FC236}">
                <a16:creationId xmlns:a16="http://schemas.microsoft.com/office/drawing/2014/main" id="{485A7DFF-8818-4544-B130-DAB4AECFD2C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Typical vertical temperature profile over land for a summer and a winter cP air mass.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A39E11EE-58D7-984C-8130-5233D9270F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936808F-6275-814B-9DDE-BE85A52AB506}" type="slidenum">
              <a:rPr lang="en-US" altLang="en-US" sz="1200"/>
              <a:pPr/>
              <a:t>99</a:t>
            </a:fld>
            <a:endParaRPr lang="en-US" altLang="en-US" sz="1200"/>
          </a:p>
        </p:txBody>
      </p:sp>
      <p:sp>
        <p:nvSpPr>
          <p:cNvPr id="350210" name="Rectangle 2">
            <a:extLst>
              <a:ext uri="{FF2B5EF4-FFF2-40B4-BE49-F238E27FC236}">
                <a16:creationId xmlns:a16="http://schemas.microsoft.com/office/drawing/2014/main" id="{4E413BC6-2DA1-7143-90D5-A8E5F37221B3}"/>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1971" name="Rectangle 3">
            <a:extLst>
              <a:ext uri="{FF2B5EF4-FFF2-40B4-BE49-F238E27FC236}">
                <a16:creationId xmlns:a16="http://schemas.microsoft.com/office/drawing/2014/main" id="{562272E4-4B9C-5A45-92D1-873CFF73127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0AE5DDFA-47DB-B34B-AD27-79AD74AD45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7692D7-F6C3-F04A-9734-A61F27777992}" type="slidenum">
              <a:rPr lang="en-US" altLang="en-US" sz="1200"/>
              <a:pPr/>
              <a:t>100</a:t>
            </a:fld>
            <a:endParaRPr lang="en-US" altLang="en-US" sz="1200"/>
          </a:p>
        </p:txBody>
      </p:sp>
      <p:sp>
        <p:nvSpPr>
          <p:cNvPr id="114690" name="Rectangle 2">
            <a:extLst>
              <a:ext uri="{FF2B5EF4-FFF2-40B4-BE49-F238E27FC236}">
                <a16:creationId xmlns:a16="http://schemas.microsoft.com/office/drawing/2014/main" id="{5586AE80-5304-8C4E-A726-FDCE94B7BBC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14020" name="Rectangle 3">
            <a:extLst>
              <a:ext uri="{FF2B5EF4-FFF2-40B4-BE49-F238E27FC236}">
                <a16:creationId xmlns:a16="http://schemas.microsoft.com/office/drawing/2014/main" id="{CD4AC7FA-2618-7544-91F2-CEBC4ECDD94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weather map showing surface-pressure systems, air masses, fronts, and isobars (in millibars) as solid gray lines. Large arrows in color show air flow. (Green-shaded area represents precipitation.)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D40C5D50-9FC2-984F-9D75-A16E93D2F0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8C566E5-ADF9-B243-911F-A8AB8257B23A}" type="slidenum">
              <a:rPr lang="en-US" altLang="en-US" sz="1200"/>
              <a:pPr/>
              <a:t>101</a:t>
            </a:fld>
            <a:endParaRPr lang="en-US" altLang="en-US" sz="1200"/>
          </a:p>
        </p:txBody>
      </p:sp>
      <p:sp>
        <p:nvSpPr>
          <p:cNvPr id="467970" name="Rectangle 2">
            <a:extLst>
              <a:ext uri="{FF2B5EF4-FFF2-40B4-BE49-F238E27FC236}">
                <a16:creationId xmlns:a16="http://schemas.microsoft.com/office/drawing/2014/main" id="{850CBF9D-0BE9-3E43-B9F6-CC74464E254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6067" name="Rectangle 3">
            <a:extLst>
              <a:ext uri="{FF2B5EF4-FFF2-40B4-BE49-F238E27FC236}">
                <a16:creationId xmlns:a16="http://schemas.microsoft.com/office/drawing/2014/main" id="{B0BDEE8E-027D-F244-9999-72F58840871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4E9EF640-893D-FD4E-83C4-F7588BCFA8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D09128-F212-8F4D-B2B4-13C9BC3B36AB}" type="slidenum">
              <a:rPr lang="en-US" altLang="en-US" sz="1200"/>
              <a:pPr/>
              <a:t>102</a:t>
            </a:fld>
            <a:endParaRPr lang="en-US" altLang="en-US" sz="1200"/>
          </a:p>
        </p:txBody>
      </p:sp>
      <p:sp>
        <p:nvSpPr>
          <p:cNvPr id="117762" name="Rectangle 2">
            <a:extLst>
              <a:ext uri="{FF2B5EF4-FFF2-40B4-BE49-F238E27FC236}">
                <a16:creationId xmlns:a16="http://schemas.microsoft.com/office/drawing/2014/main" id="{6C4153DC-C484-D649-8F67-CD8487345940}"/>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18116" name="Rectangle 3">
            <a:extLst>
              <a:ext uri="{FF2B5EF4-FFF2-40B4-BE49-F238E27FC236}">
                <a16:creationId xmlns:a16="http://schemas.microsoft.com/office/drawing/2014/main" id="{A6A061B0-7F73-0049-BA97-36C2671AFE9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idealized life cycle of a midlatitude cyclone (a through f) in the Northern Hemisphere based on the polar front theory. As the life cycle progresses, the system moves eastward in a dynamic fashion. The small arrow next to each L shows the direction of storm movement.</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A96EF906-39D6-264D-921B-9BE728676C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4B91FF-B137-1A48-8B72-83A95AC5253A}" type="slidenum">
              <a:rPr lang="en-US" altLang="en-US" sz="1200"/>
              <a:pPr/>
              <a:t>103</a:t>
            </a:fld>
            <a:endParaRPr lang="en-US" altLang="en-US" sz="1200"/>
          </a:p>
        </p:txBody>
      </p:sp>
      <p:sp>
        <p:nvSpPr>
          <p:cNvPr id="468994" name="Rectangle 2">
            <a:extLst>
              <a:ext uri="{FF2B5EF4-FFF2-40B4-BE49-F238E27FC236}">
                <a16:creationId xmlns:a16="http://schemas.microsoft.com/office/drawing/2014/main" id="{F206FE71-DFDA-1249-8774-C868FE6AA1A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0163" name="Rectangle 3">
            <a:extLst>
              <a:ext uri="{FF2B5EF4-FFF2-40B4-BE49-F238E27FC236}">
                <a16:creationId xmlns:a16="http://schemas.microsoft.com/office/drawing/2014/main" id="{5F2B13F3-71A6-814C-8A74-826AB57C6B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B88435DC-FC02-0147-BCAD-FE878DB3B81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E9F31E4-8696-1E4A-8B3F-B76C3F746AE8}" type="slidenum">
              <a:rPr lang="en-US" altLang="en-US" sz="1200"/>
              <a:pPr/>
              <a:t>104</a:t>
            </a:fld>
            <a:endParaRPr lang="en-US" altLang="en-US" sz="1200"/>
          </a:p>
        </p:txBody>
      </p:sp>
      <p:sp>
        <p:nvSpPr>
          <p:cNvPr id="185346" name="Rectangle 2">
            <a:extLst>
              <a:ext uri="{FF2B5EF4-FFF2-40B4-BE49-F238E27FC236}">
                <a16:creationId xmlns:a16="http://schemas.microsoft.com/office/drawing/2014/main" id="{2AFA8A47-97CE-6E44-A4C2-6DFE175BB2A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22212" name="Rectangle 3">
            <a:extLst>
              <a:ext uri="{FF2B5EF4-FFF2-40B4-BE49-F238E27FC236}">
                <a16:creationId xmlns:a16="http://schemas.microsoft.com/office/drawing/2014/main" id="{3F699633-5E58-D446-B456-B2637C07B9C5}"/>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12.24</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region of high absolute vorticity—a vorticity maximum—on its downwind (eastern) side has diverging air aloft, converging surface air, and ascending air motions. On its upwind (western) side, there is converging air aloft, diverging surface air, and descending air motions.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48A6D979-9CDC-1B4D-B58A-9E32F4DE16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62E1EE-9313-E54B-B4CA-B87A615CAE3C}" type="slidenum">
              <a:rPr lang="en-US" altLang="en-US" sz="1200"/>
              <a:pPr/>
              <a:t>10</a:t>
            </a:fld>
            <a:endParaRPr lang="en-US" altLang="en-US" sz="1200"/>
          </a:p>
        </p:txBody>
      </p:sp>
      <p:sp>
        <p:nvSpPr>
          <p:cNvPr id="394242" name="Rectangle 2">
            <a:extLst>
              <a:ext uri="{FF2B5EF4-FFF2-40B4-BE49-F238E27FC236}">
                <a16:creationId xmlns:a16="http://schemas.microsoft.com/office/drawing/2014/main" id="{FC3C3BDD-6507-DC4B-B840-0A41F21AE4CE}"/>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4035" name="Rectangle 3">
            <a:extLst>
              <a:ext uri="{FF2B5EF4-FFF2-40B4-BE49-F238E27FC236}">
                <a16:creationId xmlns:a16="http://schemas.microsoft.com/office/drawing/2014/main" id="{DF031C93-40CC-4A43-843C-373FD7C7A42D}"/>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9.24 </a:t>
            </a:r>
            <a:r>
              <a:rPr lang="en-US" altLang="en-US">
                <a:solidFill>
                  <a:srgbClr val="000000"/>
                </a:solidFill>
                <a:latin typeface="Arial" panose="020B0604020202020204" pitchFamily="34" charset="0"/>
                <a:ea typeface="ＭＳ Ｐゴシック" panose="020B0600070205080204" pitchFamily="34" charset="-128"/>
              </a:rPr>
              <a:t>Development of a sea</a:t>
            </a:r>
          </a:p>
          <a:p>
            <a:pPr eaLnBrk="1" hangingPunct="1"/>
            <a:r>
              <a:rPr lang="en-US" altLang="en-US">
                <a:solidFill>
                  <a:srgbClr val="000000"/>
                </a:solidFill>
                <a:latin typeface="Arial" panose="020B0604020202020204" pitchFamily="34" charset="0"/>
                <a:ea typeface="ＭＳ Ｐゴシック" panose="020B0600070205080204" pitchFamily="34" charset="-128"/>
              </a:rPr>
              <a:t>breeze and a land breeze. (a) At the surface, a sea</a:t>
            </a:r>
          </a:p>
          <a:p>
            <a:pPr eaLnBrk="1" hangingPunct="1"/>
            <a:r>
              <a:rPr lang="en-US" altLang="en-US">
                <a:solidFill>
                  <a:srgbClr val="000000"/>
                </a:solidFill>
                <a:latin typeface="Arial" panose="020B0604020202020204" pitchFamily="34" charset="0"/>
                <a:ea typeface="ＭＳ Ｐゴシック" panose="020B0600070205080204" pitchFamily="34" charset="-128"/>
              </a:rPr>
              <a:t>breeze blows from the water onto the land,</a:t>
            </a:r>
          </a:p>
          <a:p>
            <a:pPr eaLnBrk="1" hangingPunct="1"/>
            <a:r>
              <a:rPr lang="en-US" altLang="en-US">
                <a:solidFill>
                  <a:srgbClr val="000000"/>
                </a:solidFill>
                <a:latin typeface="Arial" panose="020B0604020202020204" pitchFamily="34" charset="0"/>
                <a:ea typeface="ＭＳ Ｐゴシック" panose="020B0600070205080204" pitchFamily="34" charset="-128"/>
              </a:rPr>
              <a:t>whereas (b) the land breeze blows from the land</a:t>
            </a:r>
          </a:p>
          <a:p>
            <a:pPr eaLnBrk="1" hangingPunct="1"/>
            <a:r>
              <a:rPr lang="en-US" altLang="en-US">
                <a:solidFill>
                  <a:srgbClr val="000000"/>
                </a:solidFill>
                <a:latin typeface="Arial" panose="020B0604020202020204" pitchFamily="34" charset="0"/>
                <a:ea typeface="ＭＳ Ｐゴシック" panose="020B0600070205080204" pitchFamily="34" charset="-128"/>
              </a:rPr>
              <a:t>out over the water. Notice that the pressure at</a:t>
            </a:r>
          </a:p>
          <a:p>
            <a:pPr eaLnBrk="1" hangingPunct="1"/>
            <a:r>
              <a:rPr lang="en-US" altLang="en-US">
                <a:solidFill>
                  <a:srgbClr val="000000"/>
                </a:solidFill>
                <a:latin typeface="Arial" panose="020B0604020202020204" pitchFamily="34" charset="0"/>
                <a:ea typeface="ＭＳ Ｐゴシック" panose="020B0600070205080204" pitchFamily="34" charset="-128"/>
              </a:rPr>
              <a:t>the surface changes more rapidly with the sea</a:t>
            </a:r>
          </a:p>
          <a:p>
            <a:pPr eaLnBrk="1" hangingPunct="1"/>
            <a:r>
              <a:rPr lang="en-US" altLang="en-US">
                <a:solidFill>
                  <a:srgbClr val="000000"/>
                </a:solidFill>
                <a:latin typeface="Arial" panose="020B0604020202020204" pitchFamily="34" charset="0"/>
                <a:ea typeface="ＭＳ Ｐゴシック" panose="020B0600070205080204" pitchFamily="34" charset="-128"/>
              </a:rPr>
              <a:t>breeze. This situation indicates a stronger</a:t>
            </a:r>
          </a:p>
          <a:p>
            <a:pPr eaLnBrk="1" hangingPunct="1"/>
            <a:r>
              <a:rPr lang="en-US" altLang="en-US">
                <a:solidFill>
                  <a:srgbClr val="000000"/>
                </a:solidFill>
                <a:latin typeface="Arial" panose="020B0604020202020204" pitchFamily="34" charset="0"/>
                <a:ea typeface="ＭＳ Ｐゴシック" panose="020B0600070205080204" pitchFamily="34" charset="-128"/>
              </a:rPr>
              <a:t>pressure gradient force and higher winds with a</a:t>
            </a:r>
          </a:p>
          <a:p>
            <a:pPr eaLnBrk="1" hangingPunct="1"/>
            <a:r>
              <a:rPr lang="en-US" altLang="en-US">
                <a:solidFill>
                  <a:srgbClr val="000000"/>
                </a:solidFill>
                <a:latin typeface="Arial" panose="020B0604020202020204" pitchFamily="34" charset="0"/>
                <a:ea typeface="ＭＳ Ｐゴシック" panose="020B0600070205080204" pitchFamily="34" charset="-128"/>
              </a:rPr>
              <a:t>sea breeze.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5FAAD166-A24C-7249-8DCC-D909DD3724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C1D9C5-3A06-5F4B-BFA6-DA9D295DB933}" type="slidenum">
              <a:rPr lang="en-US" altLang="en-US" sz="1200"/>
              <a:pPr/>
              <a:t>105</a:t>
            </a:fld>
            <a:endParaRPr lang="en-US" altLang="en-US" sz="1200"/>
          </a:p>
        </p:txBody>
      </p:sp>
      <p:sp>
        <p:nvSpPr>
          <p:cNvPr id="313346" name="Rectangle 2">
            <a:extLst>
              <a:ext uri="{FF2B5EF4-FFF2-40B4-BE49-F238E27FC236}">
                <a16:creationId xmlns:a16="http://schemas.microsoft.com/office/drawing/2014/main" id="{F0963594-9B17-164F-8AE0-C3210150621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24260" name="Rectangle 3">
            <a:extLst>
              <a:ext uri="{FF2B5EF4-FFF2-40B4-BE49-F238E27FC236}">
                <a16:creationId xmlns:a16="http://schemas.microsoft.com/office/drawing/2014/main" id="{B73C9AE9-329E-2A44-8D52-E411519983A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12.10</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An idealized view of the formation of a mid-latitude cyclone during baroclinic instability. (a) A longwave trough at 500 mb lies parallel to and directly above the surface stationary front. (b) A shortwave (not shown) disturbs the flow aloft, initiating temperature advection. The upper trough intensifies and provides the necessary vertical motions (as shown by vertical arrows) for the development of the surface cyclone. (c) The surface storm occludes, and without upper level divergence to compensate for surface converging air, the storm system dissipates.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06AEE7B0-C5F7-7E4C-8D37-46A3FFAA941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0048D6-633D-1049-BCD2-B42058D236C0}" type="slidenum">
              <a:rPr lang="en-US" altLang="en-US" sz="1200"/>
              <a:pPr/>
              <a:t>106</a:t>
            </a:fld>
            <a:endParaRPr lang="en-US" altLang="en-US" sz="1200"/>
          </a:p>
        </p:txBody>
      </p:sp>
      <p:sp>
        <p:nvSpPr>
          <p:cNvPr id="303106" name="Rectangle 2">
            <a:extLst>
              <a:ext uri="{FF2B5EF4-FFF2-40B4-BE49-F238E27FC236}">
                <a16:creationId xmlns:a16="http://schemas.microsoft.com/office/drawing/2014/main" id="{25B52126-5747-AD40-9E00-D918CDAC4FA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267" name="Rectangle 3">
            <a:extLst>
              <a:ext uri="{FF2B5EF4-FFF2-40B4-BE49-F238E27FC236}">
                <a16:creationId xmlns:a16="http://schemas.microsoft.com/office/drawing/2014/main" id="{F2A925B6-02C8-6747-A160-69A6CA0BB5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77B285B9-4A42-F84D-A9E3-2488D278DC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AC2CE3-84C8-4347-84DA-4D1E71F077A4}" type="slidenum">
              <a:rPr lang="en-US" altLang="en-US" sz="1200"/>
              <a:pPr/>
              <a:t>107</a:t>
            </a:fld>
            <a:endParaRPr lang="en-US" altLang="en-US" sz="1200"/>
          </a:p>
        </p:txBody>
      </p:sp>
      <p:sp>
        <p:nvSpPr>
          <p:cNvPr id="221186" name="Rectangle 2">
            <a:extLst>
              <a:ext uri="{FF2B5EF4-FFF2-40B4-BE49-F238E27FC236}">
                <a16:creationId xmlns:a16="http://schemas.microsoft.com/office/drawing/2014/main" id="{9311BD3D-874E-CB4F-9BB9-81E30A8DBA1B}"/>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9315" name="Rectangle 3">
            <a:extLst>
              <a:ext uri="{FF2B5EF4-FFF2-40B4-BE49-F238E27FC236}">
                <a16:creationId xmlns:a16="http://schemas.microsoft.com/office/drawing/2014/main" id="{44B96F2F-DD62-4E41-98DB-8D5178195C2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42EC988E-A020-624D-91CF-57F41DA1BE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329DA7-64C4-EC44-8ED0-8E813B6185AB}" type="slidenum">
              <a:rPr lang="en-US" altLang="en-US" sz="1200"/>
              <a:pPr/>
              <a:t>108</a:t>
            </a:fld>
            <a:endParaRPr lang="en-US" altLang="en-US" sz="1200"/>
          </a:p>
        </p:txBody>
      </p:sp>
      <p:sp>
        <p:nvSpPr>
          <p:cNvPr id="311298" name="Rectangle 1026">
            <a:extLst>
              <a:ext uri="{FF2B5EF4-FFF2-40B4-BE49-F238E27FC236}">
                <a16:creationId xmlns:a16="http://schemas.microsoft.com/office/drawing/2014/main" id="{E9302965-1E9F-F142-8237-73C75879236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71364" name="Rectangle 1027">
            <a:extLst>
              <a:ext uri="{FF2B5EF4-FFF2-40B4-BE49-F238E27FC236}">
                <a16:creationId xmlns:a16="http://schemas.microsoft.com/office/drawing/2014/main" id="{C6F09A00-3D4D-7846-B014-02EB890B898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Upper-air chart showing a longwave with three shortwaves (heavy dashed lines) embedded in the flow. (b) Twenty-four hours later the shortwaves have moved rapidly around the longwave. Notice that the shortwaves labeled 1 and 3 tend to deepen the longwave trough, while shortwave 2 has weakened as it moves into a ridge. Notice also that as the longwave deepens in diagram (b), its length actually shortens. Dashed lines are isotherms in °C. Solid lines are contours. Blue arrows indicate cold advection and red arrows warm advection.</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1FE2E516-C39E-E54D-84AF-6B743B204AA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242D57-A2EE-1A4D-B2F0-A2C446C12544}" type="slidenum">
              <a:rPr lang="en-US" altLang="en-US" sz="1200"/>
              <a:pPr/>
              <a:t>109</a:t>
            </a:fld>
            <a:endParaRPr lang="en-US" altLang="en-US" sz="1200"/>
          </a:p>
        </p:txBody>
      </p:sp>
      <p:sp>
        <p:nvSpPr>
          <p:cNvPr id="86018" name="Rectangle 2">
            <a:extLst>
              <a:ext uri="{FF2B5EF4-FFF2-40B4-BE49-F238E27FC236}">
                <a16:creationId xmlns:a16="http://schemas.microsoft.com/office/drawing/2014/main" id="{FEC1E16C-456F-A34D-A8C6-4043054BBED7}"/>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73412" name="Rectangle 3">
            <a:extLst>
              <a:ext uri="{FF2B5EF4-FFF2-40B4-BE49-F238E27FC236}">
                <a16:creationId xmlns:a16="http://schemas.microsoft.com/office/drawing/2014/main" id="{161A57E6-A97A-ED43-B3F8-68D2E110B79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In a region where the contour lines curve, air moving through a ridge spins clockwise and gains anticyclonic relative vorticity. In the trough, the air spins counterclockwise and gains cyclonic relative vorticity.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63C9FB06-131F-E94F-86EC-2337971EFD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E2AD8A-6451-954E-B82E-A3E8B9C0251A}" type="slidenum">
              <a:rPr lang="en-US" altLang="en-US" sz="1200"/>
              <a:pPr/>
              <a:t>110</a:t>
            </a:fld>
            <a:endParaRPr lang="en-US" altLang="en-US" sz="1200"/>
          </a:p>
        </p:txBody>
      </p:sp>
      <p:sp>
        <p:nvSpPr>
          <p:cNvPr id="92162" name="Rectangle 2">
            <a:extLst>
              <a:ext uri="{FF2B5EF4-FFF2-40B4-BE49-F238E27FC236}">
                <a16:creationId xmlns:a16="http://schemas.microsoft.com/office/drawing/2014/main" id="{254DB4BE-2F08-4D42-9520-82495EFF48D0}"/>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75460" name="Rectangle 3">
            <a:extLst>
              <a:ext uri="{FF2B5EF4-FFF2-40B4-BE49-F238E27FC236}">
                <a16:creationId xmlns:a16="http://schemas.microsoft.com/office/drawing/2014/main" id="{BF17DE6E-6B4D-6D48-AAAE-2D9CE94ACAC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As an air parcel moves through the wave pattern from position 1 to position 3, its absolute vorticity increases with time. In this region (shaded purple), we normally experience an area of upper-level converging air. As an air parcel moves from position 3 to position 5, its absolute vorticity decreases with time. In this region (shaded green), we normally experience an area of upper-level diverging air.</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D28E9FCB-7843-6C48-87A1-76AD4F8279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D2F80C-916E-0547-A2B1-5FE3B7169F7B}" type="slidenum">
              <a:rPr lang="en-US" altLang="en-US" sz="1200"/>
              <a:pPr/>
              <a:t>111</a:t>
            </a:fld>
            <a:endParaRPr lang="en-US" altLang="en-US" sz="1200"/>
          </a:p>
        </p:txBody>
      </p:sp>
      <p:sp>
        <p:nvSpPr>
          <p:cNvPr id="81922" name="Rectangle 2">
            <a:extLst>
              <a:ext uri="{FF2B5EF4-FFF2-40B4-BE49-F238E27FC236}">
                <a16:creationId xmlns:a16="http://schemas.microsoft.com/office/drawing/2014/main" id="{672ED8EC-A098-A147-A9D9-C9A87AA33B8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77508" name="Rectangle 3">
            <a:extLst>
              <a:ext uri="{FF2B5EF4-FFF2-40B4-BE49-F238E27FC236}">
                <a16:creationId xmlns:a16="http://schemas.microsoft.com/office/drawing/2014/main" id="{9D92B36B-25AE-EE44-9601-14627BC1209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When upper-level divergence moves over an area of weak cyclonic circulation, the cyclonic circulation increases (that is, it becomes more positive), and air is forced upward.</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1B7895F0-103A-5344-B7EE-BFAC93DC9BB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82AF66-299F-9241-8020-18053D0FCCF1}" type="slidenum">
              <a:rPr lang="en-US" altLang="en-US" sz="1200"/>
              <a:pPr/>
              <a:t>112</a:t>
            </a:fld>
            <a:endParaRPr lang="en-US" altLang="en-US" sz="1200"/>
          </a:p>
        </p:txBody>
      </p:sp>
      <p:sp>
        <p:nvSpPr>
          <p:cNvPr id="364546" name="Rectangle 2">
            <a:extLst>
              <a:ext uri="{FF2B5EF4-FFF2-40B4-BE49-F238E27FC236}">
                <a16:creationId xmlns:a16="http://schemas.microsoft.com/office/drawing/2014/main" id="{F96D2306-B8A1-FB4F-87D3-FE77A6B9D7D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9555" name="Rectangle 3">
            <a:extLst>
              <a:ext uri="{FF2B5EF4-FFF2-40B4-BE49-F238E27FC236}">
                <a16:creationId xmlns:a16="http://schemas.microsoft.com/office/drawing/2014/main" id="{C8DF7C68-F952-734B-A384-561527911B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73BF6C4E-F8E2-0B40-9E21-7615220B0D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9933DA-7EDA-184F-B083-9069F130B828}" type="slidenum">
              <a:rPr lang="en-US" altLang="en-US" sz="1200"/>
              <a:pPr/>
              <a:t>114</a:t>
            </a:fld>
            <a:endParaRPr lang="en-US" altLang="en-US" sz="1200"/>
          </a:p>
        </p:txBody>
      </p:sp>
      <p:sp>
        <p:nvSpPr>
          <p:cNvPr id="119810" name="Rectangle 2">
            <a:extLst>
              <a:ext uri="{FF2B5EF4-FFF2-40B4-BE49-F238E27FC236}">
                <a16:creationId xmlns:a16="http://schemas.microsoft.com/office/drawing/2014/main" id="{92DB23A9-C747-9546-9560-7CB23ED279A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26308" name="Rectangle 3">
            <a:extLst>
              <a:ext uri="{FF2B5EF4-FFF2-40B4-BE49-F238E27FC236}">
                <a16:creationId xmlns:a16="http://schemas.microsoft.com/office/drawing/2014/main" id="{5E1162D8-F9B1-5D49-BB58-7B3E05998635}"/>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 series of wave cyclones (a “family” of cyclones) forming along the polar front.</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F757D55A-A61A-7E4B-A019-9DE8E44B831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161B49C-BC4F-0B44-BD1F-B69C8E58013E}" type="slidenum">
              <a:rPr lang="en-US" altLang="en-US" sz="1200"/>
              <a:pPr/>
              <a:t>115</a:t>
            </a:fld>
            <a:endParaRPr lang="en-US" altLang="en-US" sz="1200"/>
          </a:p>
        </p:txBody>
      </p:sp>
      <p:sp>
        <p:nvSpPr>
          <p:cNvPr id="121858" name="Rectangle 2">
            <a:extLst>
              <a:ext uri="{FF2B5EF4-FFF2-40B4-BE49-F238E27FC236}">
                <a16:creationId xmlns:a16="http://schemas.microsoft.com/office/drawing/2014/main" id="{629FA978-F05A-6C41-93D2-B63777005D70}"/>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28356" name="Rectangle 3">
            <a:extLst>
              <a:ext uri="{FF2B5EF4-FFF2-40B4-BE49-F238E27FC236}">
                <a16:creationId xmlns:a16="http://schemas.microsoft.com/office/drawing/2014/main" id="{F3A88AEA-AAF4-714D-A623-34947F4B91D2}"/>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Visible satellite image of the north Pacific with two mid-latitude cyclones in different stages of development during February, 2000.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BB36C7-E10F-194F-9F45-968545C686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E82DED-DFD4-034F-B682-8C1EF866E8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853A7C-E640-DF4D-BB97-231D55ADC1B4}"/>
              </a:ext>
            </a:extLst>
          </p:cNvPr>
          <p:cNvSpPr>
            <a:spLocks noGrp="1" noChangeArrowheads="1"/>
          </p:cNvSpPr>
          <p:nvPr>
            <p:ph type="sldNum" sz="quarter" idx="12"/>
          </p:nvPr>
        </p:nvSpPr>
        <p:spPr>
          <a:ln/>
        </p:spPr>
        <p:txBody>
          <a:bodyPr/>
          <a:lstStyle>
            <a:lvl1pPr>
              <a:defRPr/>
            </a:lvl1pPr>
          </a:lstStyle>
          <a:p>
            <a:fld id="{3AF81100-2A82-C44C-8979-AC9DF33DA539}" type="slidenum">
              <a:rPr lang="en-US" altLang="en-US"/>
              <a:pPr/>
              <a:t>‹#›</a:t>
            </a:fld>
            <a:endParaRPr lang="en-US" altLang="en-US"/>
          </a:p>
        </p:txBody>
      </p:sp>
    </p:spTree>
    <p:extLst>
      <p:ext uri="{BB962C8B-B14F-4D97-AF65-F5344CB8AC3E}">
        <p14:creationId xmlns:p14="http://schemas.microsoft.com/office/powerpoint/2010/main" val="353159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310110-3FE7-7E45-8B31-D6CB45E658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B70744-9891-2349-9970-4C8B46853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FEDA5B-6BFA-E54A-95DD-42B436FABDA0}"/>
              </a:ext>
            </a:extLst>
          </p:cNvPr>
          <p:cNvSpPr>
            <a:spLocks noGrp="1" noChangeArrowheads="1"/>
          </p:cNvSpPr>
          <p:nvPr>
            <p:ph type="sldNum" sz="quarter" idx="12"/>
          </p:nvPr>
        </p:nvSpPr>
        <p:spPr>
          <a:ln/>
        </p:spPr>
        <p:txBody>
          <a:bodyPr/>
          <a:lstStyle>
            <a:lvl1pPr>
              <a:defRPr/>
            </a:lvl1pPr>
          </a:lstStyle>
          <a:p>
            <a:fld id="{8D7CF469-5198-CF4A-9C10-9B55C52A57C6}" type="slidenum">
              <a:rPr lang="en-US" altLang="en-US"/>
              <a:pPr/>
              <a:t>‹#›</a:t>
            </a:fld>
            <a:endParaRPr lang="en-US" altLang="en-US"/>
          </a:p>
        </p:txBody>
      </p:sp>
    </p:spTree>
    <p:extLst>
      <p:ext uri="{BB962C8B-B14F-4D97-AF65-F5344CB8AC3E}">
        <p14:creationId xmlns:p14="http://schemas.microsoft.com/office/powerpoint/2010/main" val="23715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21C3ED-DDF1-B44E-BC28-20891C8E0B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75F716-C5B6-F943-BCE7-8CFE5448B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614D78-FF84-CA41-8233-7D6D24751AFB}"/>
              </a:ext>
            </a:extLst>
          </p:cNvPr>
          <p:cNvSpPr>
            <a:spLocks noGrp="1" noChangeArrowheads="1"/>
          </p:cNvSpPr>
          <p:nvPr>
            <p:ph type="sldNum" sz="quarter" idx="12"/>
          </p:nvPr>
        </p:nvSpPr>
        <p:spPr>
          <a:ln/>
        </p:spPr>
        <p:txBody>
          <a:bodyPr/>
          <a:lstStyle>
            <a:lvl1pPr>
              <a:defRPr/>
            </a:lvl1pPr>
          </a:lstStyle>
          <a:p>
            <a:fld id="{521FBDB6-B373-E64A-A93B-CDBC9097B95F}" type="slidenum">
              <a:rPr lang="en-US" altLang="en-US"/>
              <a:pPr/>
              <a:t>‹#›</a:t>
            </a:fld>
            <a:endParaRPr lang="en-US" altLang="en-US"/>
          </a:p>
        </p:txBody>
      </p:sp>
    </p:spTree>
    <p:extLst>
      <p:ext uri="{BB962C8B-B14F-4D97-AF65-F5344CB8AC3E}">
        <p14:creationId xmlns:p14="http://schemas.microsoft.com/office/powerpoint/2010/main" val="110063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D5A1526-4709-0C45-9D5A-0D541246AF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7428E5-28B9-924A-94CD-A7538DCD8E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9D3477-DC00-0846-A8E4-65C0DBBDD72D}"/>
              </a:ext>
            </a:extLst>
          </p:cNvPr>
          <p:cNvSpPr>
            <a:spLocks noGrp="1" noChangeArrowheads="1"/>
          </p:cNvSpPr>
          <p:nvPr>
            <p:ph type="sldNum" sz="quarter" idx="12"/>
          </p:nvPr>
        </p:nvSpPr>
        <p:spPr>
          <a:ln/>
        </p:spPr>
        <p:txBody>
          <a:bodyPr/>
          <a:lstStyle>
            <a:lvl1pPr>
              <a:defRPr/>
            </a:lvl1pPr>
          </a:lstStyle>
          <a:p>
            <a:fld id="{B6F8F239-EF91-DF4D-94B0-BEFA6FE9DA20}" type="slidenum">
              <a:rPr lang="en-US" altLang="en-US"/>
              <a:pPr/>
              <a:t>‹#›</a:t>
            </a:fld>
            <a:endParaRPr lang="en-US" altLang="en-US"/>
          </a:p>
        </p:txBody>
      </p:sp>
    </p:spTree>
    <p:extLst>
      <p:ext uri="{BB962C8B-B14F-4D97-AF65-F5344CB8AC3E}">
        <p14:creationId xmlns:p14="http://schemas.microsoft.com/office/powerpoint/2010/main" val="1368531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93F6B1-ADD2-234A-8939-B54EBBD923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B2A562-ED95-1048-904A-31F6B414FD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A7AD17-10AB-4842-A8CA-846C093E4E7B}"/>
              </a:ext>
            </a:extLst>
          </p:cNvPr>
          <p:cNvSpPr>
            <a:spLocks noGrp="1" noChangeArrowheads="1"/>
          </p:cNvSpPr>
          <p:nvPr>
            <p:ph type="sldNum" sz="quarter" idx="12"/>
          </p:nvPr>
        </p:nvSpPr>
        <p:spPr>
          <a:ln/>
        </p:spPr>
        <p:txBody>
          <a:bodyPr/>
          <a:lstStyle>
            <a:lvl1pPr>
              <a:defRPr/>
            </a:lvl1pPr>
          </a:lstStyle>
          <a:p>
            <a:fld id="{4A407376-F239-3443-B451-38A262480FDF}" type="slidenum">
              <a:rPr lang="en-US" altLang="en-US"/>
              <a:pPr/>
              <a:t>‹#›</a:t>
            </a:fld>
            <a:endParaRPr lang="en-US" altLang="en-US"/>
          </a:p>
        </p:txBody>
      </p:sp>
    </p:spTree>
    <p:extLst>
      <p:ext uri="{BB962C8B-B14F-4D97-AF65-F5344CB8AC3E}">
        <p14:creationId xmlns:p14="http://schemas.microsoft.com/office/powerpoint/2010/main" val="164738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DCB0C61-B6D2-A149-9283-0EBCABD8E1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7F3D68-671E-2448-827F-CEF0FECCEA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01873D-2B3F-6C40-BBAD-A64CB4FCDAEB}"/>
              </a:ext>
            </a:extLst>
          </p:cNvPr>
          <p:cNvSpPr>
            <a:spLocks noGrp="1" noChangeArrowheads="1"/>
          </p:cNvSpPr>
          <p:nvPr>
            <p:ph type="sldNum" sz="quarter" idx="12"/>
          </p:nvPr>
        </p:nvSpPr>
        <p:spPr>
          <a:ln/>
        </p:spPr>
        <p:txBody>
          <a:bodyPr/>
          <a:lstStyle>
            <a:lvl1pPr>
              <a:defRPr/>
            </a:lvl1pPr>
          </a:lstStyle>
          <a:p>
            <a:fld id="{E76AE940-4E34-7243-8BB1-023C17C4AD66}" type="slidenum">
              <a:rPr lang="en-US" altLang="en-US"/>
              <a:pPr/>
              <a:t>‹#›</a:t>
            </a:fld>
            <a:endParaRPr lang="en-US" altLang="en-US"/>
          </a:p>
        </p:txBody>
      </p:sp>
    </p:spTree>
    <p:extLst>
      <p:ext uri="{BB962C8B-B14F-4D97-AF65-F5344CB8AC3E}">
        <p14:creationId xmlns:p14="http://schemas.microsoft.com/office/powerpoint/2010/main" val="2983800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E78F28-C46B-774C-8DE9-9D9C0845FE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C990D1-93F9-6041-9A4C-932E22622C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F208B41-EBDA-704A-88E1-1828EF1E540C}"/>
              </a:ext>
            </a:extLst>
          </p:cNvPr>
          <p:cNvSpPr>
            <a:spLocks noGrp="1" noChangeArrowheads="1"/>
          </p:cNvSpPr>
          <p:nvPr>
            <p:ph type="sldNum" sz="quarter" idx="12"/>
          </p:nvPr>
        </p:nvSpPr>
        <p:spPr>
          <a:ln/>
        </p:spPr>
        <p:txBody>
          <a:bodyPr/>
          <a:lstStyle>
            <a:lvl1pPr>
              <a:defRPr/>
            </a:lvl1pPr>
          </a:lstStyle>
          <a:p>
            <a:fld id="{AF8D84E5-F24D-C141-AFD7-4EC79E2B47FE}" type="slidenum">
              <a:rPr lang="en-US" altLang="en-US"/>
              <a:pPr/>
              <a:t>‹#›</a:t>
            </a:fld>
            <a:endParaRPr lang="en-US" altLang="en-US"/>
          </a:p>
        </p:txBody>
      </p:sp>
    </p:spTree>
    <p:extLst>
      <p:ext uri="{BB962C8B-B14F-4D97-AF65-F5344CB8AC3E}">
        <p14:creationId xmlns:p14="http://schemas.microsoft.com/office/powerpoint/2010/main" val="2020047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0D31915-E9E6-6748-9DD8-4DED73467DA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6DB711-F380-8446-9249-752DA944B7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978DE19-08E9-3A42-BADA-62033BDE2FEB}"/>
              </a:ext>
            </a:extLst>
          </p:cNvPr>
          <p:cNvSpPr>
            <a:spLocks noGrp="1" noChangeArrowheads="1"/>
          </p:cNvSpPr>
          <p:nvPr>
            <p:ph type="sldNum" sz="quarter" idx="12"/>
          </p:nvPr>
        </p:nvSpPr>
        <p:spPr>
          <a:ln/>
        </p:spPr>
        <p:txBody>
          <a:bodyPr/>
          <a:lstStyle>
            <a:lvl1pPr>
              <a:defRPr/>
            </a:lvl1pPr>
          </a:lstStyle>
          <a:p>
            <a:fld id="{E9671019-9868-F64C-BF6F-10E2211A0FEE}" type="slidenum">
              <a:rPr lang="en-US" altLang="en-US"/>
              <a:pPr/>
              <a:t>‹#›</a:t>
            </a:fld>
            <a:endParaRPr lang="en-US" altLang="en-US"/>
          </a:p>
        </p:txBody>
      </p:sp>
    </p:spTree>
    <p:extLst>
      <p:ext uri="{BB962C8B-B14F-4D97-AF65-F5344CB8AC3E}">
        <p14:creationId xmlns:p14="http://schemas.microsoft.com/office/powerpoint/2010/main" val="392520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C6FA12-116F-4D4E-A179-6ED631E6D93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8B6C6E-BACF-B744-BD3E-183DF0058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FF5042-0E01-5141-869E-0F6707323DC4}"/>
              </a:ext>
            </a:extLst>
          </p:cNvPr>
          <p:cNvSpPr>
            <a:spLocks noGrp="1" noChangeArrowheads="1"/>
          </p:cNvSpPr>
          <p:nvPr>
            <p:ph type="sldNum" sz="quarter" idx="12"/>
          </p:nvPr>
        </p:nvSpPr>
        <p:spPr>
          <a:ln/>
        </p:spPr>
        <p:txBody>
          <a:bodyPr/>
          <a:lstStyle>
            <a:lvl1pPr>
              <a:defRPr/>
            </a:lvl1pPr>
          </a:lstStyle>
          <a:p>
            <a:fld id="{92162B3F-A6DD-BF4C-A343-3D1BF879DFFC}" type="slidenum">
              <a:rPr lang="en-US" altLang="en-US"/>
              <a:pPr/>
              <a:t>‹#›</a:t>
            </a:fld>
            <a:endParaRPr lang="en-US" altLang="en-US"/>
          </a:p>
        </p:txBody>
      </p:sp>
    </p:spTree>
    <p:extLst>
      <p:ext uri="{BB962C8B-B14F-4D97-AF65-F5344CB8AC3E}">
        <p14:creationId xmlns:p14="http://schemas.microsoft.com/office/powerpoint/2010/main" val="2467149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D23A76-ADED-0948-AE37-4EFAC95EEF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3B1AC3-E0F6-5449-B9DE-64B725FD94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96165C-1B82-C642-BE64-317893EF5299}"/>
              </a:ext>
            </a:extLst>
          </p:cNvPr>
          <p:cNvSpPr>
            <a:spLocks noGrp="1" noChangeArrowheads="1"/>
          </p:cNvSpPr>
          <p:nvPr>
            <p:ph type="sldNum" sz="quarter" idx="12"/>
          </p:nvPr>
        </p:nvSpPr>
        <p:spPr>
          <a:ln/>
        </p:spPr>
        <p:txBody>
          <a:bodyPr/>
          <a:lstStyle>
            <a:lvl1pPr>
              <a:defRPr/>
            </a:lvl1pPr>
          </a:lstStyle>
          <a:p>
            <a:fld id="{3E17034C-EE04-854E-90E2-D39365C7ECB1}" type="slidenum">
              <a:rPr lang="en-US" altLang="en-US"/>
              <a:pPr/>
              <a:t>‹#›</a:t>
            </a:fld>
            <a:endParaRPr lang="en-US" altLang="en-US"/>
          </a:p>
        </p:txBody>
      </p:sp>
    </p:spTree>
    <p:extLst>
      <p:ext uri="{BB962C8B-B14F-4D97-AF65-F5344CB8AC3E}">
        <p14:creationId xmlns:p14="http://schemas.microsoft.com/office/powerpoint/2010/main" val="1807327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8E9E47-49B7-F343-BDF4-D2DFF480DF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2BBAED-63F0-2641-8915-72158C584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F6068F-36AA-A94D-8329-7E000BEFEA8B}"/>
              </a:ext>
            </a:extLst>
          </p:cNvPr>
          <p:cNvSpPr>
            <a:spLocks noGrp="1" noChangeArrowheads="1"/>
          </p:cNvSpPr>
          <p:nvPr>
            <p:ph type="sldNum" sz="quarter" idx="12"/>
          </p:nvPr>
        </p:nvSpPr>
        <p:spPr>
          <a:ln/>
        </p:spPr>
        <p:txBody>
          <a:bodyPr/>
          <a:lstStyle>
            <a:lvl1pPr>
              <a:defRPr/>
            </a:lvl1pPr>
          </a:lstStyle>
          <a:p>
            <a:fld id="{690506C4-B1F9-8445-BCF4-DC9BC342FC95}" type="slidenum">
              <a:rPr lang="en-US" altLang="en-US"/>
              <a:pPr/>
              <a:t>‹#›</a:t>
            </a:fld>
            <a:endParaRPr lang="en-US" altLang="en-US"/>
          </a:p>
        </p:txBody>
      </p:sp>
    </p:spTree>
    <p:extLst>
      <p:ext uri="{BB962C8B-B14F-4D97-AF65-F5344CB8AC3E}">
        <p14:creationId xmlns:p14="http://schemas.microsoft.com/office/powerpoint/2010/main" val="2007517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D93F02-E977-1D48-B185-F4187BA668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4632B-1D51-394E-AC8F-DDFAE1870B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31DDF1-D6C7-3044-9167-93FECAC03FDB}"/>
              </a:ext>
            </a:extLst>
          </p:cNvPr>
          <p:cNvSpPr>
            <a:spLocks noGrp="1" noChangeArrowheads="1"/>
          </p:cNvSpPr>
          <p:nvPr>
            <p:ph type="sldNum" sz="quarter" idx="12"/>
          </p:nvPr>
        </p:nvSpPr>
        <p:spPr>
          <a:ln/>
        </p:spPr>
        <p:txBody>
          <a:bodyPr/>
          <a:lstStyle>
            <a:lvl1pPr>
              <a:defRPr/>
            </a:lvl1pPr>
          </a:lstStyle>
          <a:p>
            <a:fld id="{97EE3F3F-9489-9243-B4A6-F6AA89AC05E5}" type="slidenum">
              <a:rPr lang="en-US" altLang="en-US"/>
              <a:pPr/>
              <a:t>‹#›</a:t>
            </a:fld>
            <a:endParaRPr lang="en-US" altLang="en-US"/>
          </a:p>
        </p:txBody>
      </p:sp>
    </p:spTree>
    <p:extLst>
      <p:ext uri="{BB962C8B-B14F-4D97-AF65-F5344CB8AC3E}">
        <p14:creationId xmlns:p14="http://schemas.microsoft.com/office/powerpoint/2010/main" val="1413599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9284939-E6DD-5043-94CD-1E10BD0149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0B8087-8429-4445-AF21-4854095F04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066C45-6C3B-FB4C-AF43-E6C6E59F16B6}"/>
              </a:ext>
            </a:extLst>
          </p:cNvPr>
          <p:cNvSpPr>
            <a:spLocks noGrp="1" noChangeArrowheads="1"/>
          </p:cNvSpPr>
          <p:nvPr>
            <p:ph type="sldNum" sz="quarter" idx="12"/>
          </p:nvPr>
        </p:nvSpPr>
        <p:spPr>
          <a:ln/>
        </p:spPr>
        <p:txBody>
          <a:bodyPr/>
          <a:lstStyle>
            <a:lvl1pPr>
              <a:defRPr/>
            </a:lvl1pPr>
          </a:lstStyle>
          <a:p>
            <a:fld id="{6DDFDE9F-C59D-7B4E-817A-AC58D2C57B3A}" type="slidenum">
              <a:rPr lang="en-US" altLang="en-US"/>
              <a:pPr/>
              <a:t>‹#›</a:t>
            </a:fld>
            <a:endParaRPr lang="en-US" altLang="en-US"/>
          </a:p>
        </p:txBody>
      </p:sp>
    </p:spTree>
    <p:extLst>
      <p:ext uri="{BB962C8B-B14F-4D97-AF65-F5344CB8AC3E}">
        <p14:creationId xmlns:p14="http://schemas.microsoft.com/office/powerpoint/2010/main" val="1149326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C77F22-F2BB-DD45-BE0B-A0A0FA705E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E290F9-5DB5-A748-B106-775506B93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66531B-0155-784D-8B25-F439C2D80DE8}"/>
              </a:ext>
            </a:extLst>
          </p:cNvPr>
          <p:cNvSpPr>
            <a:spLocks noGrp="1" noChangeArrowheads="1"/>
          </p:cNvSpPr>
          <p:nvPr>
            <p:ph type="sldNum" sz="quarter" idx="12"/>
          </p:nvPr>
        </p:nvSpPr>
        <p:spPr>
          <a:ln/>
        </p:spPr>
        <p:txBody>
          <a:bodyPr/>
          <a:lstStyle>
            <a:lvl1pPr>
              <a:defRPr/>
            </a:lvl1pPr>
          </a:lstStyle>
          <a:p>
            <a:fld id="{220BFB1B-3502-3A41-9113-417FC0BAAF44}" type="slidenum">
              <a:rPr lang="en-US" altLang="en-US"/>
              <a:pPr/>
              <a:t>‹#›</a:t>
            </a:fld>
            <a:endParaRPr lang="en-US" altLang="en-US"/>
          </a:p>
        </p:txBody>
      </p:sp>
    </p:spTree>
    <p:extLst>
      <p:ext uri="{BB962C8B-B14F-4D97-AF65-F5344CB8AC3E}">
        <p14:creationId xmlns:p14="http://schemas.microsoft.com/office/powerpoint/2010/main" val="2448166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01F70A-0F49-DA49-B7C3-F3DCFC098F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A43ECA-05DF-2442-B112-47FFD70A3C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9EFDBC-1D76-6C41-B2B2-0FAF1F6FD899}"/>
              </a:ext>
            </a:extLst>
          </p:cNvPr>
          <p:cNvSpPr>
            <a:spLocks noGrp="1" noChangeArrowheads="1"/>
          </p:cNvSpPr>
          <p:nvPr>
            <p:ph type="sldNum" sz="quarter" idx="12"/>
          </p:nvPr>
        </p:nvSpPr>
        <p:spPr>
          <a:ln/>
        </p:spPr>
        <p:txBody>
          <a:bodyPr/>
          <a:lstStyle>
            <a:lvl1pPr>
              <a:defRPr/>
            </a:lvl1pPr>
          </a:lstStyle>
          <a:p>
            <a:fld id="{4DD9D8EA-867A-BE48-8012-0F9646D454A3}" type="slidenum">
              <a:rPr lang="en-US" altLang="en-US"/>
              <a:pPr/>
              <a:t>‹#›</a:t>
            </a:fld>
            <a:endParaRPr lang="en-US" altLang="en-US"/>
          </a:p>
        </p:txBody>
      </p:sp>
    </p:spTree>
    <p:extLst>
      <p:ext uri="{BB962C8B-B14F-4D97-AF65-F5344CB8AC3E}">
        <p14:creationId xmlns:p14="http://schemas.microsoft.com/office/powerpoint/2010/main" val="237816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3C58CA-A8AB-8A4F-94DE-E4CEBDF24B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852A9F-2A45-2743-951D-DA5D2B40F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589FE4-DF5D-544F-ABC0-EA9B67696601}"/>
              </a:ext>
            </a:extLst>
          </p:cNvPr>
          <p:cNvSpPr>
            <a:spLocks noGrp="1" noChangeArrowheads="1"/>
          </p:cNvSpPr>
          <p:nvPr>
            <p:ph type="sldNum" sz="quarter" idx="12"/>
          </p:nvPr>
        </p:nvSpPr>
        <p:spPr>
          <a:ln/>
        </p:spPr>
        <p:txBody>
          <a:bodyPr/>
          <a:lstStyle>
            <a:lvl1pPr>
              <a:defRPr/>
            </a:lvl1pPr>
          </a:lstStyle>
          <a:p>
            <a:fld id="{CDDA0218-FDDD-9347-AF3E-BB5FE351C2A2}" type="slidenum">
              <a:rPr lang="en-US" altLang="en-US"/>
              <a:pPr/>
              <a:t>‹#›</a:t>
            </a:fld>
            <a:endParaRPr lang="en-US" altLang="en-US"/>
          </a:p>
        </p:txBody>
      </p:sp>
    </p:spTree>
    <p:extLst>
      <p:ext uri="{BB962C8B-B14F-4D97-AF65-F5344CB8AC3E}">
        <p14:creationId xmlns:p14="http://schemas.microsoft.com/office/powerpoint/2010/main" val="9417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01E3A1-16C6-BD4A-A6FC-DBC9E1D52E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664E5A-09FC-0D42-9D73-A953F10C5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CF2FF1-C2D5-0843-8277-ED9510AF32FC}"/>
              </a:ext>
            </a:extLst>
          </p:cNvPr>
          <p:cNvSpPr>
            <a:spLocks noGrp="1" noChangeArrowheads="1"/>
          </p:cNvSpPr>
          <p:nvPr>
            <p:ph type="sldNum" sz="quarter" idx="12"/>
          </p:nvPr>
        </p:nvSpPr>
        <p:spPr>
          <a:ln/>
        </p:spPr>
        <p:txBody>
          <a:bodyPr/>
          <a:lstStyle>
            <a:lvl1pPr>
              <a:defRPr/>
            </a:lvl1pPr>
          </a:lstStyle>
          <a:p>
            <a:fld id="{A036ED10-4387-734D-BE49-189416EC3A7D}" type="slidenum">
              <a:rPr lang="en-US" altLang="en-US"/>
              <a:pPr/>
              <a:t>‹#›</a:t>
            </a:fld>
            <a:endParaRPr lang="en-US" altLang="en-US"/>
          </a:p>
        </p:txBody>
      </p:sp>
    </p:spTree>
    <p:extLst>
      <p:ext uri="{BB962C8B-B14F-4D97-AF65-F5344CB8AC3E}">
        <p14:creationId xmlns:p14="http://schemas.microsoft.com/office/powerpoint/2010/main" val="327259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62DE80-5EB5-B042-9DC6-171ECEEB28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84C537E-91C6-E342-A34C-E08960968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E95DD0A-CB8E-754C-8F61-13A3BDE8617E}"/>
              </a:ext>
            </a:extLst>
          </p:cNvPr>
          <p:cNvSpPr>
            <a:spLocks noGrp="1" noChangeArrowheads="1"/>
          </p:cNvSpPr>
          <p:nvPr>
            <p:ph type="sldNum" sz="quarter" idx="12"/>
          </p:nvPr>
        </p:nvSpPr>
        <p:spPr>
          <a:ln/>
        </p:spPr>
        <p:txBody>
          <a:bodyPr/>
          <a:lstStyle>
            <a:lvl1pPr>
              <a:defRPr/>
            </a:lvl1pPr>
          </a:lstStyle>
          <a:p>
            <a:fld id="{88BFACBC-4428-D440-BDBF-11979ADB4F0F}" type="slidenum">
              <a:rPr lang="en-US" altLang="en-US"/>
              <a:pPr/>
              <a:t>‹#›</a:t>
            </a:fld>
            <a:endParaRPr lang="en-US" altLang="en-US"/>
          </a:p>
        </p:txBody>
      </p:sp>
    </p:spTree>
    <p:extLst>
      <p:ext uri="{BB962C8B-B14F-4D97-AF65-F5344CB8AC3E}">
        <p14:creationId xmlns:p14="http://schemas.microsoft.com/office/powerpoint/2010/main" val="197000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7B5E09-5FBE-5744-B533-0389B25467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23BFE2-07C8-B743-973E-F6507947F3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D3BE2F7-6C14-0F42-B887-BE699FD5BCF0}"/>
              </a:ext>
            </a:extLst>
          </p:cNvPr>
          <p:cNvSpPr>
            <a:spLocks noGrp="1" noChangeArrowheads="1"/>
          </p:cNvSpPr>
          <p:nvPr>
            <p:ph type="sldNum" sz="quarter" idx="12"/>
          </p:nvPr>
        </p:nvSpPr>
        <p:spPr>
          <a:ln/>
        </p:spPr>
        <p:txBody>
          <a:bodyPr/>
          <a:lstStyle>
            <a:lvl1pPr>
              <a:defRPr/>
            </a:lvl1pPr>
          </a:lstStyle>
          <a:p>
            <a:fld id="{B1672893-9200-E247-881D-335BCDE9650B}" type="slidenum">
              <a:rPr lang="en-US" altLang="en-US"/>
              <a:pPr/>
              <a:t>‹#›</a:t>
            </a:fld>
            <a:endParaRPr lang="en-US" altLang="en-US"/>
          </a:p>
        </p:txBody>
      </p:sp>
    </p:spTree>
    <p:extLst>
      <p:ext uri="{BB962C8B-B14F-4D97-AF65-F5344CB8AC3E}">
        <p14:creationId xmlns:p14="http://schemas.microsoft.com/office/powerpoint/2010/main" val="41355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421655-E961-7449-93EA-76C24B054B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6C9E56E-0451-1942-987B-8E9299959D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345B03-323A-DC43-8997-90ADB36EF2E8}"/>
              </a:ext>
            </a:extLst>
          </p:cNvPr>
          <p:cNvSpPr>
            <a:spLocks noGrp="1" noChangeArrowheads="1"/>
          </p:cNvSpPr>
          <p:nvPr>
            <p:ph type="sldNum" sz="quarter" idx="12"/>
          </p:nvPr>
        </p:nvSpPr>
        <p:spPr>
          <a:ln/>
        </p:spPr>
        <p:txBody>
          <a:bodyPr/>
          <a:lstStyle>
            <a:lvl1pPr>
              <a:defRPr/>
            </a:lvl1pPr>
          </a:lstStyle>
          <a:p>
            <a:fld id="{42DC09BD-1531-A349-BC7C-266EF4B37427}" type="slidenum">
              <a:rPr lang="en-US" altLang="en-US"/>
              <a:pPr/>
              <a:t>‹#›</a:t>
            </a:fld>
            <a:endParaRPr lang="en-US" altLang="en-US"/>
          </a:p>
        </p:txBody>
      </p:sp>
    </p:spTree>
    <p:extLst>
      <p:ext uri="{BB962C8B-B14F-4D97-AF65-F5344CB8AC3E}">
        <p14:creationId xmlns:p14="http://schemas.microsoft.com/office/powerpoint/2010/main" val="330336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873A6D-2AF3-D848-98A2-9B91A593DA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811EAB-97B4-9E41-941D-A773FDE60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C9E1E9-6B04-3140-85DC-8F32C834966A}"/>
              </a:ext>
            </a:extLst>
          </p:cNvPr>
          <p:cNvSpPr>
            <a:spLocks noGrp="1" noChangeArrowheads="1"/>
          </p:cNvSpPr>
          <p:nvPr>
            <p:ph type="sldNum" sz="quarter" idx="12"/>
          </p:nvPr>
        </p:nvSpPr>
        <p:spPr>
          <a:ln/>
        </p:spPr>
        <p:txBody>
          <a:bodyPr/>
          <a:lstStyle>
            <a:lvl1pPr>
              <a:defRPr/>
            </a:lvl1pPr>
          </a:lstStyle>
          <a:p>
            <a:fld id="{CA91BB5C-4F87-7540-ACA8-91AAFFA81084}" type="slidenum">
              <a:rPr lang="en-US" altLang="en-US"/>
              <a:pPr/>
              <a:t>‹#›</a:t>
            </a:fld>
            <a:endParaRPr lang="en-US" altLang="en-US"/>
          </a:p>
        </p:txBody>
      </p:sp>
    </p:spTree>
    <p:extLst>
      <p:ext uri="{BB962C8B-B14F-4D97-AF65-F5344CB8AC3E}">
        <p14:creationId xmlns:p14="http://schemas.microsoft.com/office/powerpoint/2010/main" val="251718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1B93BB-40C3-6F42-AF88-7A423807C6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70149E-5284-1F41-998E-6CDB3766A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9D0A18-67CC-FD47-88AD-D7930DD09DF6}"/>
              </a:ext>
            </a:extLst>
          </p:cNvPr>
          <p:cNvSpPr>
            <a:spLocks noGrp="1" noChangeArrowheads="1"/>
          </p:cNvSpPr>
          <p:nvPr>
            <p:ph type="sldNum" sz="quarter" idx="12"/>
          </p:nvPr>
        </p:nvSpPr>
        <p:spPr>
          <a:ln/>
        </p:spPr>
        <p:txBody>
          <a:bodyPr/>
          <a:lstStyle>
            <a:lvl1pPr>
              <a:defRPr/>
            </a:lvl1pPr>
          </a:lstStyle>
          <a:p>
            <a:fld id="{6B3BB871-A68F-6847-A400-FD9C3B31F79F}" type="slidenum">
              <a:rPr lang="en-US" altLang="en-US"/>
              <a:pPr/>
              <a:t>‹#›</a:t>
            </a:fld>
            <a:endParaRPr lang="en-US" altLang="en-US"/>
          </a:p>
        </p:txBody>
      </p:sp>
    </p:spTree>
    <p:extLst>
      <p:ext uri="{BB962C8B-B14F-4D97-AF65-F5344CB8AC3E}">
        <p14:creationId xmlns:p14="http://schemas.microsoft.com/office/powerpoint/2010/main" val="407906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B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C33E61E-2BDB-324A-B2F2-096C1347C0C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F68B89-9A3A-504D-B063-A02548926C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A912B08-C043-D340-B02E-BFF7FD64C44B}"/>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604C79A-0279-F043-BDE1-23D67F1196C6}"/>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27B9C1B-E869-184A-8A08-9D6538D94DF4}"/>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54080CED-316D-CE43-BB09-608B855468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8736337C-3DDB-8044-941A-07010BA17BF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03" name="Rectangle 3">
            <a:extLst>
              <a:ext uri="{FF2B5EF4-FFF2-40B4-BE49-F238E27FC236}">
                <a16:creationId xmlns:a16="http://schemas.microsoft.com/office/drawing/2014/main" id="{5FD36E55-7F2E-4844-BC6A-43DC0072DCB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04" name="Rectangle 4">
            <a:extLst>
              <a:ext uri="{FF2B5EF4-FFF2-40B4-BE49-F238E27FC236}">
                <a16:creationId xmlns:a16="http://schemas.microsoft.com/office/drawing/2014/main" id="{3044A1BC-E77D-BF42-AB85-CA6E70917CDA}"/>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307205" name="Rectangle 5">
            <a:extLst>
              <a:ext uri="{FF2B5EF4-FFF2-40B4-BE49-F238E27FC236}">
                <a16:creationId xmlns:a16="http://schemas.microsoft.com/office/drawing/2014/main" id="{92051C6C-03BD-3F45-81B9-569564F4BC9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307206" name="Rectangle 6">
            <a:extLst>
              <a:ext uri="{FF2B5EF4-FFF2-40B4-BE49-F238E27FC236}">
                <a16:creationId xmlns:a16="http://schemas.microsoft.com/office/drawing/2014/main" id="{BA11B8EC-1844-7045-9D6D-EBF426F4B7C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A3835322-C9C0-274C-92E9-CB7D2AAC3FB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0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122.jpg"/></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12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42.jpg"/><Relationship Id="rId5" Type="http://schemas.openxmlformats.org/officeDocument/2006/relationships/image" Target="../media/image139.jpeg"/><Relationship Id="rId4" Type="http://schemas.openxmlformats.org/officeDocument/2006/relationships/image" Target="../media/image13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6.xml"/><Relationship Id="rId5" Type="http://schemas.openxmlformats.org/officeDocument/2006/relationships/image" Target="../media/image142.jpg"/><Relationship Id="rId4" Type="http://schemas.openxmlformats.org/officeDocument/2006/relationships/image" Target="../media/image143.png"/></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image" Target="../media/image142.jpg"/><Relationship Id="rId5" Type="http://schemas.openxmlformats.org/officeDocument/2006/relationships/image" Target="../media/image144.jpeg"/><Relationship Id="rId4" Type="http://schemas.openxmlformats.org/officeDocument/2006/relationships/image" Target="../media/image143.png"/></Relationships>
</file>

<file path=ppt/slides/_rels/slide1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image" Target="../media/image148.jpeg"/><Relationship Id="rId5" Type="http://schemas.openxmlformats.org/officeDocument/2006/relationships/image" Target="../media/image149.jpeg"/><Relationship Id="rId4" Type="http://schemas.openxmlformats.org/officeDocument/2006/relationships/image" Target="../media/image15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3.xml"/><Relationship Id="rId1" Type="http://schemas.openxmlformats.org/officeDocument/2006/relationships/slideLayout" Target="../slideLayouts/slideLayout6.xml"/><Relationship Id="rId5" Type="http://schemas.openxmlformats.org/officeDocument/2006/relationships/image" Target="../media/image154.jpeg"/><Relationship Id="rId4" Type="http://schemas.openxmlformats.org/officeDocument/2006/relationships/image" Target="../media/image15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image" Target="../media/image142.jpg"/><Relationship Id="rId5" Type="http://schemas.openxmlformats.org/officeDocument/2006/relationships/image" Target="../media/image149.jpeg"/><Relationship Id="rId4" Type="http://schemas.openxmlformats.org/officeDocument/2006/relationships/image" Target="../media/image151.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0.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56.e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78.jp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80.jpg"/></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04.jpg"/></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04.jpg"/></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a:extLst>
              <a:ext uri="{FF2B5EF4-FFF2-40B4-BE49-F238E27FC236}">
                <a16:creationId xmlns:a16="http://schemas.microsoft.com/office/drawing/2014/main" id="{3A7F677B-FD58-D54B-99DD-4DBFE217CC94}"/>
              </a:ext>
            </a:extLst>
          </p:cNvPr>
          <p:cNvSpPr txBox="1">
            <a:spLocks noChangeArrowheads="1"/>
          </p:cNvSpPr>
          <p:nvPr/>
        </p:nvSpPr>
        <p:spPr bwMode="auto">
          <a:xfrm>
            <a:off x="2819400" y="1828800"/>
            <a:ext cx="35369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a:solidFill>
                  <a:srgbClr val="F3EC1C"/>
                </a:solidFill>
              </a:rPr>
              <a:t>EVSC 3300</a:t>
            </a:r>
          </a:p>
          <a:p>
            <a:pPr algn="ctr"/>
            <a:endParaRPr lang="en-US" altLang="en-US" sz="3600">
              <a:solidFill>
                <a:srgbClr val="F3EC1C"/>
              </a:solidFill>
            </a:endParaRPr>
          </a:p>
          <a:p>
            <a:pPr algn="ctr"/>
            <a:r>
              <a:rPr lang="en-US" altLang="en-US" sz="3600" dirty="0">
                <a:solidFill>
                  <a:srgbClr val="F3EC1C"/>
                </a:solidFill>
              </a:rPr>
              <a:t>ATMOSPHERIC</a:t>
            </a:r>
          </a:p>
          <a:p>
            <a:pPr algn="ctr"/>
            <a:r>
              <a:rPr lang="en-US" altLang="en-US" sz="3600" dirty="0">
                <a:solidFill>
                  <a:srgbClr val="F3EC1C"/>
                </a:solidFill>
              </a:rPr>
              <a:t>FLUID </a:t>
            </a:r>
          </a:p>
          <a:p>
            <a:pPr algn="ctr"/>
            <a:r>
              <a:rPr lang="en-US" altLang="en-US" sz="3600" dirty="0">
                <a:solidFill>
                  <a:srgbClr val="F3EC1C"/>
                </a:solidFill>
              </a:rPr>
              <a:t>DYNAMICS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09-24">
            <a:extLst>
              <a:ext uri="{FF2B5EF4-FFF2-40B4-BE49-F238E27FC236}">
                <a16:creationId xmlns:a16="http://schemas.microsoft.com/office/drawing/2014/main" id="{EB6D993D-8E56-7E4D-B0BE-70786A828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0"/>
            <a:ext cx="594518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5C6262D6-8263-0F40-BE29-D02CD8B8CE54}"/>
              </a:ext>
            </a:extLst>
          </p:cNvPr>
          <p:cNvSpPr txBox="1">
            <a:spLocks noChangeArrowheads="1"/>
          </p:cNvSpPr>
          <p:nvPr/>
        </p:nvSpPr>
        <p:spPr bwMode="auto">
          <a:xfrm>
            <a:off x="654050" y="1219200"/>
            <a:ext cx="14033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C35"/>
                </a:solidFill>
              </a:rPr>
              <a:t>SEA</a:t>
            </a:r>
          </a:p>
          <a:p>
            <a:pPr algn="ctr"/>
            <a:r>
              <a:rPr lang="en-US" altLang="en-US">
                <a:solidFill>
                  <a:srgbClr val="FFFC35"/>
                </a:solidFill>
              </a:rPr>
              <a:t>BREEZE</a:t>
            </a:r>
          </a:p>
        </p:txBody>
      </p:sp>
      <p:sp>
        <p:nvSpPr>
          <p:cNvPr id="43011" name="Rectangle 4">
            <a:extLst>
              <a:ext uri="{FF2B5EF4-FFF2-40B4-BE49-F238E27FC236}">
                <a16:creationId xmlns:a16="http://schemas.microsoft.com/office/drawing/2014/main" id="{97E30816-12BF-A14F-9756-0FF4B4136744}"/>
              </a:ext>
            </a:extLst>
          </p:cNvPr>
          <p:cNvSpPr>
            <a:spLocks noChangeArrowheads="1"/>
          </p:cNvSpPr>
          <p:nvPr/>
        </p:nvSpPr>
        <p:spPr bwMode="auto">
          <a:xfrm>
            <a:off x="609600" y="4572000"/>
            <a:ext cx="14033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C35"/>
                </a:solidFill>
              </a:rPr>
              <a:t>LAND</a:t>
            </a:r>
          </a:p>
          <a:p>
            <a:pPr algn="ctr"/>
            <a:r>
              <a:rPr lang="en-US" altLang="en-US">
                <a:solidFill>
                  <a:srgbClr val="FFFC35"/>
                </a:solidFill>
              </a:rPr>
              <a:t>BREEZE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3" hidden="1">
            <a:extLst>
              <a:ext uri="{FF2B5EF4-FFF2-40B4-BE49-F238E27FC236}">
                <a16:creationId xmlns:a16="http://schemas.microsoft.com/office/drawing/2014/main" id="{4BC37B0C-C722-7343-9E28-67D59210900E}"/>
              </a:ext>
            </a:extLst>
          </p:cNvPr>
          <p:cNvSpPr>
            <a:spLocks noGrp="1" noChangeArrowheads="1"/>
          </p:cNvSpPr>
          <p:nvPr>
            <p:ph type="title"/>
          </p:nvPr>
        </p:nvSpPr>
        <p:spPr/>
        <p:txBody>
          <a:bodyPr/>
          <a:lstStyle/>
          <a:p>
            <a:pPr eaLnBrk="1" hangingPunct="1"/>
            <a:endParaRPr lang="en-US" altLang="en-US"/>
          </a:p>
        </p:txBody>
      </p:sp>
      <p:sp>
        <p:nvSpPr>
          <p:cNvPr id="212994" name="TextBox 1">
            <a:extLst>
              <a:ext uri="{FF2B5EF4-FFF2-40B4-BE49-F238E27FC236}">
                <a16:creationId xmlns:a16="http://schemas.microsoft.com/office/drawing/2014/main" id="{F2C2AE94-8690-1E41-8F40-335F6248401D}"/>
              </a:ext>
            </a:extLst>
          </p:cNvPr>
          <p:cNvSpPr txBox="1">
            <a:spLocks noChangeArrowheads="1"/>
          </p:cNvSpPr>
          <p:nvPr/>
        </p:nvSpPr>
        <p:spPr bwMode="auto">
          <a:xfrm>
            <a:off x="4103688" y="187325"/>
            <a:ext cx="1057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Fronts</a:t>
            </a:r>
          </a:p>
        </p:txBody>
      </p:sp>
      <p:pic>
        <p:nvPicPr>
          <p:cNvPr id="212995" name="Picture 2" descr="U.S.fronts.gif">
            <a:extLst>
              <a:ext uri="{FF2B5EF4-FFF2-40B4-BE49-F238E27FC236}">
                <a16:creationId xmlns:a16="http://schemas.microsoft.com/office/drawing/2014/main" id="{0C4ACE6C-A479-C048-B91D-197F29A549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8038"/>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2" descr="Neiburger">
            <a:extLst>
              <a:ext uri="{FF2B5EF4-FFF2-40B4-BE49-F238E27FC236}">
                <a16:creationId xmlns:a16="http://schemas.microsoft.com/office/drawing/2014/main" id="{C6C50077-E484-D64C-A94F-B8E782BD5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34244" y="1015206"/>
            <a:ext cx="351155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2" name="Picture 3" descr="Neiburger">
            <a:extLst>
              <a:ext uri="{FF2B5EF4-FFF2-40B4-BE49-F238E27FC236}">
                <a16:creationId xmlns:a16="http://schemas.microsoft.com/office/drawing/2014/main" id="{FBDE9014-066A-5749-88D2-0CB3FC106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68888" y="1668462"/>
            <a:ext cx="41084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Text Box 4">
            <a:extLst>
              <a:ext uri="{FF2B5EF4-FFF2-40B4-BE49-F238E27FC236}">
                <a16:creationId xmlns:a16="http://schemas.microsoft.com/office/drawing/2014/main" id="{B677C912-D93B-7641-82F8-7A2436222DF8}"/>
              </a:ext>
            </a:extLst>
          </p:cNvPr>
          <p:cNvSpPr txBox="1">
            <a:spLocks noChangeArrowheads="1"/>
          </p:cNvSpPr>
          <p:nvPr/>
        </p:nvSpPr>
        <p:spPr bwMode="auto">
          <a:xfrm>
            <a:off x="1190625" y="238125"/>
            <a:ext cx="6756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Vertical Temperature Structure of a Frontal Zone</a:t>
            </a:r>
          </a:p>
        </p:txBody>
      </p:sp>
      <p:sp>
        <p:nvSpPr>
          <p:cNvPr id="2" name="TextBox 1">
            <a:extLst>
              <a:ext uri="{FF2B5EF4-FFF2-40B4-BE49-F238E27FC236}">
                <a16:creationId xmlns:a16="http://schemas.microsoft.com/office/drawing/2014/main" id="{CE53B45D-A4C1-954F-845E-7ACA0C0D7C1D}"/>
              </a:ext>
            </a:extLst>
          </p:cNvPr>
          <p:cNvSpPr txBox="1"/>
          <p:nvPr/>
        </p:nvSpPr>
        <p:spPr>
          <a:xfrm>
            <a:off x="1553593" y="3630966"/>
            <a:ext cx="750526" cy="461665"/>
          </a:xfrm>
          <a:prstGeom prst="rect">
            <a:avLst/>
          </a:prstGeom>
          <a:noFill/>
        </p:spPr>
        <p:txBody>
          <a:bodyPr wrap="none" rtlCol="0">
            <a:spAutoFit/>
          </a:bodyPr>
          <a:lstStyle/>
          <a:p>
            <a:r>
              <a:rPr lang="en-US" dirty="0">
                <a:solidFill>
                  <a:srgbClr val="0070C0"/>
                </a:solidFill>
              </a:rPr>
              <a:t>cold</a:t>
            </a:r>
          </a:p>
        </p:txBody>
      </p:sp>
      <p:sp>
        <p:nvSpPr>
          <p:cNvPr id="6" name="TextBox 5">
            <a:extLst>
              <a:ext uri="{FF2B5EF4-FFF2-40B4-BE49-F238E27FC236}">
                <a16:creationId xmlns:a16="http://schemas.microsoft.com/office/drawing/2014/main" id="{45556398-3940-6F4B-BB33-42F17626C891}"/>
              </a:ext>
            </a:extLst>
          </p:cNvPr>
          <p:cNvSpPr txBox="1"/>
          <p:nvPr/>
        </p:nvSpPr>
        <p:spPr>
          <a:xfrm>
            <a:off x="3320765" y="3303972"/>
            <a:ext cx="938077" cy="461665"/>
          </a:xfrm>
          <a:prstGeom prst="rect">
            <a:avLst/>
          </a:prstGeom>
          <a:noFill/>
        </p:spPr>
        <p:txBody>
          <a:bodyPr wrap="none" rtlCol="0">
            <a:spAutoFit/>
          </a:bodyPr>
          <a:lstStyle/>
          <a:p>
            <a:r>
              <a:rPr lang="en-US" dirty="0">
                <a:solidFill>
                  <a:srgbClr val="FF0000"/>
                </a:solidFill>
              </a:rPr>
              <a:t>warm</a:t>
            </a:r>
          </a:p>
        </p:txBody>
      </p:sp>
      <p:sp>
        <p:nvSpPr>
          <p:cNvPr id="3" name="TextBox 2">
            <a:extLst>
              <a:ext uri="{FF2B5EF4-FFF2-40B4-BE49-F238E27FC236}">
                <a16:creationId xmlns:a16="http://schemas.microsoft.com/office/drawing/2014/main" id="{4F552A1A-792C-9C41-95DE-61A9015D8427}"/>
              </a:ext>
            </a:extLst>
          </p:cNvPr>
          <p:cNvSpPr txBox="1"/>
          <p:nvPr/>
        </p:nvSpPr>
        <p:spPr>
          <a:xfrm>
            <a:off x="354753" y="5788878"/>
            <a:ext cx="8434139" cy="707886"/>
          </a:xfrm>
          <a:prstGeom prst="rect">
            <a:avLst/>
          </a:prstGeom>
          <a:noFill/>
        </p:spPr>
        <p:txBody>
          <a:bodyPr wrap="square" rtlCol="0">
            <a:spAutoFit/>
          </a:bodyPr>
          <a:lstStyle/>
          <a:p>
            <a:r>
              <a:rPr lang="en-US" sz="2000" dirty="0">
                <a:solidFill>
                  <a:schemeClr val="bg1"/>
                </a:solidFill>
              </a:rPr>
              <a:t>Fronts are stable in the vertical dimension.  The cold, denser air is below the warm, less dense air.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descr="NCM.gif">
            <a:extLst>
              <a:ext uri="{FF2B5EF4-FFF2-40B4-BE49-F238E27FC236}">
                <a16:creationId xmlns:a16="http://schemas.microsoft.com/office/drawing/2014/main" id="{52FFC9E7-1B51-F847-8F7E-94663F3600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Rectangle 3" hidden="1">
            <a:extLst>
              <a:ext uri="{FF2B5EF4-FFF2-40B4-BE49-F238E27FC236}">
                <a16:creationId xmlns:a16="http://schemas.microsoft.com/office/drawing/2014/main" id="{3B12E059-747B-464F-B057-8D2A0F3FA3B1}"/>
              </a:ext>
            </a:extLst>
          </p:cNvPr>
          <p:cNvSpPr>
            <a:spLocks noGrp="1" noChangeArrowheads="1"/>
          </p:cNvSpPr>
          <p:nvPr>
            <p:ph type="title"/>
          </p:nvPr>
        </p:nvSpPr>
        <p:spPr/>
        <p:txBody>
          <a:bodyPr/>
          <a:lstStyle/>
          <a:p>
            <a:pPr eaLnBrk="1" hangingPunct="1"/>
            <a:endParaRPr lang="en-US" altLang="en-US"/>
          </a:p>
        </p:txBody>
      </p:sp>
      <p:sp>
        <p:nvSpPr>
          <p:cNvPr id="217091" name="Text Box 5">
            <a:extLst>
              <a:ext uri="{FF2B5EF4-FFF2-40B4-BE49-F238E27FC236}">
                <a16:creationId xmlns:a16="http://schemas.microsoft.com/office/drawing/2014/main" id="{12BDC506-D3A0-2140-B109-14950B1FB555}"/>
              </a:ext>
            </a:extLst>
          </p:cNvPr>
          <p:cNvSpPr txBox="1">
            <a:spLocks noChangeArrowheads="1"/>
          </p:cNvSpPr>
          <p:nvPr/>
        </p:nvSpPr>
        <p:spPr bwMode="auto">
          <a:xfrm>
            <a:off x="2798763" y="0"/>
            <a:ext cx="3741737"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hlink"/>
                </a:solidFill>
              </a:rPr>
              <a:t>Norwegian Cyclone Model</a:t>
            </a:r>
          </a:p>
        </p:txBody>
      </p:sp>
      <p:pic>
        <p:nvPicPr>
          <p:cNvPr id="2" name="Picture 1">
            <a:extLst>
              <a:ext uri="{FF2B5EF4-FFF2-40B4-BE49-F238E27FC236}">
                <a16:creationId xmlns:a16="http://schemas.microsoft.com/office/drawing/2014/main" id="{B9195186-1C6A-D76D-FCDC-B663B275C8E1}"/>
              </a:ext>
            </a:extLst>
          </p:cNvPr>
          <p:cNvPicPr>
            <a:picLocks noChangeAspect="1"/>
          </p:cNvPicPr>
          <p:nvPr/>
        </p:nvPicPr>
        <p:blipFill rotWithShape="1">
          <a:blip r:embed="rId4"/>
          <a:srcRect r="44921" b="23968"/>
          <a:stretch/>
        </p:blipFill>
        <p:spPr>
          <a:xfrm rot="5400000">
            <a:off x="6183607" y="4990519"/>
            <a:ext cx="957944" cy="991762"/>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4" descr="Neiburger">
            <a:extLst>
              <a:ext uri="{FF2B5EF4-FFF2-40B4-BE49-F238E27FC236}">
                <a16:creationId xmlns:a16="http://schemas.microsoft.com/office/drawing/2014/main" id="{982A913F-0DDE-B944-847B-C53676C56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43063" y="-409575"/>
            <a:ext cx="5926138" cy="826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8" name="Text Box 5">
            <a:extLst>
              <a:ext uri="{FF2B5EF4-FFF2-40B4-BE49-F238E27FC236}">
                <a16:creationId xmlns:a16="http://schemas.microsoft.com/office/drawing/2014/main" id="{AF33B138-8877-B444-8A3D-DEF023EC0328}"/>
              </a:ext>
            </a:extLst>
          </p:cNvPr>
          <p:cNvSpPr txBox="1">
            <a:spLocks noChangeArrowheads="1"/>
          </p:cNvSpPr>
          <p:nvPr/>
        </p:nvSpPr>
        <p:spPr bwMode="auto">
          <a:xfrm>
            <a:off x="2700338" y="136525"/>
            <a:ext cx="37417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Norwegian Cyclone Model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1" descr="1224">
            <a:extLst>
              <a:ext uri="{FF2B5EF4-FFF2-40B4-BE49-F238E27FC236}">
                <a16:creationId xmlns:a16="http://schemas.microsoft.com/office/drawing/2014/main" id="{EF87C9CE-83B6-044F-BAA5-FECEA6BA3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988" y="0"/>
            <a:ext cx="4154487"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1186" name="Rectangle 3" hidden="1">
            <a:extLst>
              <a:ext uri="{FF2B5EF4-FFF2-40B4-BE49-F238E27FC236}">
                <a16:creationId xmlns:a16="http://schemas.microsoft.com/office/drawing/2014/main" id="{FAA66F54-7485-8D43-8864-DFC8601CF2C2}"/>
              </a:ext>
            </a:extLst>
          </p:cNvPr>
          <p:cNvSpPr>
            <a:spLocks noGrp="1" noChangeArrowheads="1"/>
          </p:cNvSpPr>
          <p:nvPr>
            <p:ph type="title"/>
          </p:nvPr>
        </p:nvSpPr>
        <p:spPr/>
        <p:txBody>
          <a:bodyPr/>
          <a:lstStyle/>
          <a:p>
            <a:pPr eaLnBrk="1" hangingPunct="1"/>
            <a:endParaRPr lang="en-US" altLang="en-US"/>
          </a:p>
        </p:txBody>
      </p:sp>
      <p:sp>
        <p:nvSpPr>
          <p:cNvPr id="221187" name="TextBox 1">
            <a:extLst>
              <a:ext uri="{FF2B5EF4-FFF2-40B4-BE49-F238E27FC236}">
                <a16:creationId xmlns:a16="http://schemas.microsoft.com/office/drawing/2014/main" id="{046C5180-ADB8-7C42-A38D-BDF0E5507A4E}"/>
              </a:ext>
            </a:extLst>
          </p:cNvPr>
          <p:cNvSpPr txBox="1">
            <a:spLocks noChangeArrowheads="1"/>
          </p:cNvSpPr>
          <p:nvPr/>
        </p:nvSpPr>
        <p:spPr bwMode="auto">
          <a:xfrm>
            <a:off x="708025" y="427038"/>
            <a:ext cx="28908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Vertical Structure of</a:t>
            </a:r>
          </a:p>
          <a:p>
            <a:pPr algn="ctr"/>
            <a:r>
              <a:rPr lang="en-US" altLang="en-US">
                <a:solidFill>
                  <a:srgbClr val="FFFF00"/>
                </a:solidFill>
              </a:rPr>
              <a:t>Lows and Highs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NCM.3d.gif">
            <a:extLst>
              <a:ext uri="{FF2B5EF4-FFF2-40B4-BE49-F238E27FC236}">
                <a16:creationId xmlns:a16="http://schemas.microsoft.com/office/drawing/2014/main" id="{30B1DC65-417D-4A46-9A8E-20F1A7063E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78125"/>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3" name="Rectangle 3" hidden="1">
            <a:extLst>
              <a:ext uri="{FF2B5EF4-FFF2-40B4-BE49-F238E27FC236}">
                <a16:creationId xmlns:a16="http://schemas.microsoft.com/office/drawing/2014/main" id="{D4B1EE8D-A7F3-5244-BCF4-5C40D2DE2FB0}"/>
              </a:ext>
            </a:extLst>
          </p:cNvPr>
          <p:cNvSpPr>
            <a:spLocks noGrp="1" noChangeArrowheads="1"/>
          </p:cNvSpPr>
          <p:nvPr>
            <p:ph type="title"/>
          </p:nvPr>
        </p:nvSpPr>
        <p:spPr/>
        <p:txBody>
          <a:bodyPr/>
          <a:lstStyle/>
          <a:p>
            <a:pPr eaLnBrk="1" hangingPunct="1">
              <a:defRPr/>
            </a:pPr>
            <a:endParaRPr lang="en-US">
              <a:cs typeface="+mj-cs"/>
            </a:endParaRPr>
          </a:p>
        </p:txBody>
      </p:sp>
      <p:sp>
        <p:nvSpPr>
          <p:cNvPr id="223235" name="Text Box 5">
            <a:extLst>
              <a:ext uri="{FF2B5EF4-FFF2-40B4-BE49-F238E27FC236}">
                <a16:creationId xmlns:a16="http://schemas.microsoft.com/office/drawing/2014/main" id="{2C41EF48-CD21-7F47-A60A-9DE85FB8125B}"/>
              </a:ext>
            </a:extLst>
          </p:cNvPr>
          <p:cNvSpPr txBox="1">
            <a:spLocks noChangeArrowheads="1"/>
          </p:cNvSpPr>
          <p:nvPr/>
        </p:nvSpPr>
        <p:spPr bwMode="auto">
          <a:xfrm>
            <a:off x="3741738" y="1096963"/>
            <a:ext cx="1658937"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Deepening</a:t>
            </a:r>
          </a:p>
          <a:p>
            <a:pPr algn="ctr"/>
            <a:r>
              <a:rPr lang="en-US" altLang="en-US"/>
              <a:t>trough</a:t>
            </a:r>
          </a:p>
        </p:txBody>
      </p:sp>
      <p:grpSp>
        <p:nvGrpSpPr>
          <p:cNvPr id="312332" name="Group 12">
            <a:extLst>
              <a:ext uri="{FF2B5EF4-FFF2-40B4-BE49-F238E27FC236}">
                <a16:creationId xmlns:a16="http://schemas.microsoft.com/office/drawing/2014/main" id="{0F5583D6-82EA-734B-99C2-0D3360BA9B4E}"/>
              </a:ext>
            </a:extLst>
          </p:cNvPr>
          <p:cNvGrpSpPr>
            <a:grpSpLocks/>
          </p:cNvGrpSpPr>
          <p:nvPr/>
        </p:nvGrpSpPr>
        <p:grpSpPr bwMode="auto">
          <a:xfrm>
            <a:off x="2514600" y="2011363"/>
            <a:ext cx="4114800" cy="1828800"/>
            <a:chOff x="1584" y="720"/>
            <a:chExt cx="2592" cy="1152"/>
          </a:xfrm>
        </p:grpSpPr>
        <p:sp>
          <p:nvSpPr>
            <p:cNvPr id="223241" name="Oval 6">
              <a:extLst>
                <a:ext uri="{FF2B5EF4-FFF2-40B4-BE49-F238E27FC236}">
                  <a16:creationId xmlns:a16="http://schemas.microsoft.com/office/drawing/2014/main" id="{E992EDF0-51AB-814A-A0DC-D2E60D2E8254}"/>
                </a:ext>
              </a:extLst>
            </p:cNvPr>
            <p:cNvSpPr>
              <a:spLocks noChangeArrowheads="1"/>
            </p:cNvSpPr>
            <p:nvPr/>
          </p:nvSpPr>
          <p:spPr bwMode="auto">
            <a:xfrm>
              <a:off x="2160" y="1392"/>
              <a:ext cx="576" cy="480"/>
            </a:xfrm>
            <a:prstGeom prst="ellipse">
              <a:avLst/>
            </a:prstGeom>
            <a:noFill/>
            <a:ln w="28575">
              <a:solidFill>
                <a:srgbClr val="3366FF"/>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3242" name="Oval 7">
              <a:extLst>
                <a:ext uri="{FF2B5EF4-FFF2-40B4-BE49-F238E27FC236}">
                  <a16:creationId xmlns:a16="http://schemas.microsoft.com/office/drawing/2014/main" id="{085CE0B8-C312-0844-ACF8-3045DD14DA9A}"/>
                </a:ext>
              </a:extLst>
            </p:cNvPr>
            <p:cNvSpPr>
              <a:spLocks noChangeArrowheads="1"/>
            </p:cNvSpPr>
            <p:nvPr/>
          </p:nvSpPr>
          <p:spPr bwMode="auto">
            <a:xfrm>
              <a:off x="2976" y="1392"/>
              <a:ext cx="576" cy="480"/>
            </a:xfrm>
            <a:prstGeom prst="ellipse">
              <a:avLst/>
            </a:prstGeom>
            <a:noFill/>
            <a:ln w="285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3243" name="Text Box 8">
              <a:extLst>
                <a:ext uri="{FF2B5EF4-FFF2-40B4-BE49-F238E27FC236}">
                  <a16:creationId xmlns:a16="http://schemas.microsoft.com/office/drawing/2014/main" id="{47A79DA2-B384-3C40-8A49-2813C31D4A14}"/>
                </a:ext>
              </a:extLst>
            </p:cNvPr>
            <p:cNvSpPr txBox="1">
              <a:spLocks noChangeArrowheads="1"/>
            </p:cNvSpPr>
            <p:nvPr/>
          </p:nvSpPr>
          <p:spPr bwMode="auto">
            <a:xfrm>
              <a:off x="1584" y="720"/>
              <a:ext cx="1069"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3366FF"/>
                  </a:solidFill>
                </a:rPr>
                <a:t>Cold advection</a:t>
              </a:r>
            </a:p>
            <a:p>
              <a:endParaRPr lang="en-US" altLang="en-US" sz="1800">
                <a:solidFill>
                  <a:srgbClr val="3366FF"/>
                </a:solidFill>
              </a:endParaRPr>
            </a:p>
          </p:txBody>
        </p:sp>
        <p:sp>
          <p:nvSpPr>
            <p:cNvPr id="223244" name="Line 9">
              <a:extLst>
                <a:ext uri="{FF2B5EF4-FFF2-40B4-BE49-F238E27FC236}">
                  <a16:creationId xmlns:a16="http://schemas.microsoft.com/office/drawing/2014/main" id="{F330F162-E28D-714E-8123-C6EB116E6C01}"/>
                </a:ext>
              </a:extLst>
            </p:cNvPr>
            <p:cNvSpPr>
              <a:spLocks noChangeShapeType="1"/>
            </p:cNvSpPr>
            <p:nvPr/>
          </p:nvSpPr>
          <p:spPr bwMode="auto">
            <a:xfrm>
              <a:off x="2112" y="1152"/>
              <a:ext cx="192"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45" name="Text Box 10">
              <a:extLst>
                <a:ext uri="{FF2B5EF4-FFF2-40B4-BE49-F238E27FC236}">
                  <a16:creationId xmlns:a16="http://schemas.microsoft.com/office/drawing/2014/main" id="{75027698-D608-154E-BA36-9D5EADF119AF}"/>
                </a:ext>
              </a:extLst>
            </p:cNvPr>
            <p:cNvSpPr txBox="1">
              <a:spLocks noChangeArrowheads="1"/>
            </p:cNvSpPr>
            <p:nvPr/>
          </p:nvSpPr>
          <p:spPr bwMode="auto">
            <a:xfrm>
              <a:off x="3020" y="720"/>
              <a:ext cx="1156"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0000"/>
                  </a:solidFill>
                </a:rPr>
                <a:t>Warm advection</a:t>
              </a:r>
            </a:p>
            <a:p>
              <a:endParaRPr lang="en-US" altLang="en-US" sz="1800">
                <a:solidFill>
                  <a:srgbClr val="FF0000"/>
                </a:solidFill>
              </a:endParaRPr>
            </a:p>
          </p:txBody>
        </p:sp>
        <p:sp>
          <p:nvSpPr>
            <p:cNvPr id="223246" name="Line 11">
              <a:extLst>
                <a:ext uri="{FF2B5EF4-FFF2-40B4-BE49-F238E27FC236}">
                  <a16:creationId xmlns:a16="http://schemas.microsoft.com/office/drawing/2014/main" id="{79CD7D61-6C59-FE46-9118-C7F48CEE3147}"/>
                </a:ext>
              </a:extLst>
            </p:cNvPr>
            <p:cNvSpPr>
              <a:spLocks noChangeShapeType="1"/>
            </p:cNvSpPr>
            <p:nvPr/>
          </p:nvSpPr>
          <p:spPr bwMode="auto">
            <a:xfrm flipH="1">
              <a:off x="3408" y="1152"/>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3237" name="Text Box 13">
            <a:extLst>
              <a:ext uri="{FF2B5EF4-FFF2-40B4-BE49-F238E27FC236}">
                <a16:creationId xmlns:a16="http://schemas.microsoft.com/office/drawing/2014/main" id="{DEDA3741-418D-2F49-819D-5BFAD03C5236}"/>
              </a:ext>
            </a:extLst>
          </p:cNvPr>
          <p:cNvSpPr txBox="1">
            <a:spLocks noChangeArrowheads="1"/>
          </p:cNvSpPr>
          <p:nvPr/>
        </p:nvSpPr>
        <p:spPr bwMode="auto">
          <a:xfrm>
            <a:off x="3794125" y="5792788"/>
            <a:ext cx="17256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Open wave</a:t>
            </a:r>
          </a:p>
          <a:p>
            <a:pPr algn="ctr"/>
            <a:r>
              <a:rPr lang="en-US" altLang="en-US"/>
              <a:t>cyclone</a:t>
            </a:r>
          </a:p>
        </p:txBody>
      </p:sp>
      <p:sp>
        <p:nvSpPr>
          <p:cNvPr id="223238" name="Text Box 14">
            <a:extLst>
              <a:ext uri="{FF2B5EF4-FFF2-40B4-BE49-F238E27FC236}">
                <a16:creationId xmlns:a16="http://schemas.microsoft.com/office/drawing/2014/main" id="{68B048BF-D7DE-DE4B-99BE-3BAE68068727}"/>
              </a:ext>
            </a:extLst>
          </p:cNvPr>
          <p:cNvSpPr txBox="1">
            <a:spLocks noChangeArrowheads="1"/>
          </p:cNvSpPr>
          <p:nvPr/>
        </p:nvSpPr>
        <p:spPr bwMode="auto">
          <a:xfrm>
            <a:off x="7207250" y="1189038"/>
            <a:ext cx="1098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Cut-off</a:t>
            </a:r>
          </a:p>
          <a:p>
            <a:pPr algn="ctr"/>
            <a:r>
              <a:rPr lang="en-US" altLang="en-US"/>
              <a:t>low</a:t>
            </a:r>
          </a:p>
        </p:txBody>
      </p:sp>
      <p:sp>
        <p:nvSpPr>
          <p:cNvPr id="223239" name="Text Box 15">
            <a:extLst>
              <a:ext uri="{FF2B5EF4-FFF2-40B4-BE49-F238E27FC236}">
                <a16:creationId xmlns:a16="http://schemas.microsoft.com/office/drawing/2014/main" id="{E5514BF8-8B66-9C4A-83DD-BEECAF0EEB1C}"/>
              </a:ext>
            </a:extLst>
          </p:cNvPr>
          <p:cNvSpPr txBox="1">
            <a:spLocks noChangeArrowheads="1"/>
          </p:cNvSpPr>
          <p:nvPr/>
        </p:nvSpPr>
        <p:spPr bwMode="auto">
          <a:xfrm>
            <a:off x="6529388" y="5837238"/>
            <a:ext cx="1928812"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Closed wave</a:t>
            </a:r>
          </a:p>
          <a:p>
            <a:r>
              <a:rPr lang="en-US" altLang="en-US"/>
              <a:t>(occlusion)</a:t>
            </a:r>
          </a:p>
        </p:txBody>
      </p:sp>
      <p:sp>
        <p:nvSpPr>
          <p:cNvPr id="223240" name="TextBox 1">
            <a:extLst>
              <a:ext uri="{FF2B5EF4-FFF2-40B4-BE49-F238E27FC236}">
                <a16:creationId xmlns:a16="http://schemas.microsoft.com/office/drawing/2014/main" id="{7595730E-DDC2-F847-BA83-B63AA512B6E0}"/>
              </a:ext>
            </a:extLst>
          </p:cNvPr>
          <p:cNvSpPr txBox="1">
            <a:spLocks noChangeArrowheads="1"/>
          </p:cNvSpPr>
          <p:nvPr/>
        </p:nvSpPr>
        <p:spPr bwMode="auto">
          <a:xfrm>
            <a:off x="495300" y="93663"/>
            <a:ext cx="842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Norwegian Cyclone Model Evolution over Time (3D)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2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1" descr="0833">
            <a:extLst>
              <a:ext uri="{FF2B5EF4-FFF2-40B4-BE49-F238E27FC236}">
                <a16:creationId xmlns:a16="http://schemas.microsoft.com/office/drawing/2014/main" id="{E014FEF8-62C3-4E48-81A9-D2A44A39F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60425"/>
            <a:ext cx="8964613" cy="5137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42" name="AutoShape 8">
            <a:extLst>
              <a:ext uri="{FF2B5EF4-FFF2-40B4-BE49-F238E27FC236}">
                <a16:creationId xmlns:a16="http://schemas.microsoft.com/office/drawing/2014/main" id="{3E5E08F8-9DBF-6242-B030-43E38180FFF3}"/>
              </a:ext>
            </a:extLst>
          </p:cNvPr>
          <p:cNvSpPr>
            <a:spLocks noChangeArrowheads="1"/>
          </p:cNvSpPr>
          <p:nvPr/>
        </p:nvSpPr>
        <p:spPr bwMode="auto">
          <a:xfrm>
            <a:off x="1993900" y="15494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243" name="AutoShape 9">
            <a:extLst>
              <a:ext uri="{FF2B5EF4-FFF2-40B4-BE49-F238E27FC236}">
                <a16:creationId xmlns:a16="http://schemas.microsoft.com/office/drawing/2014/main" id="{CC21FD06-DEA1-D740-9A1A-673EDD9B46F2}"/>
              </a:ext>
            </a:extLst>
          </p:cNvPr>
          <p:cNvSpPr>
            <a:spLocks noChangeArrowheads="1"/>
          </p:cNvSpPr>
          <p:nvPr/>
        </p:nvSpPr>
        <p:spPr bwMode="auto">
          <a:xfrm>
            <a:off x="5118100" y="15113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244" name="AutoShape 10">
            <a:extLst>
              <a:ext uri="{FF2B5EF4-FFF2-40B4-BE49-F238E27FC236}">
                <a16:creationId xmlns:a16="http://schemas.microsoft.com/office/drawing/2014/main" id="{5A7FD64A-6D8E-944A-B513-743A67F7AB6A}"/>
              </a:ext>
            </a:extLst>
          </p:cNvPr>
          <p:cNvSpPr>
            <a:spLocks noChangeArrowheads="1"/>
          </p:cNvSpPr>
          <p:nvPr/>
        </p:nvSpPr>
        <p:spPr bwMode="auto">
          <a:xfrm>
            <a:off x="1625600" y="18288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245" name="AutoShape 12">
            <a:extLst>
              <a:ext uri="{FF2B5EF4-FFF2-40B4-BE49-F238E27FC236}">
                <a16:creationId xmlns:a16="http://schemas.microsoft.com/office/drawing/2014/main" id="{07236DFC-F92C-1F4F-916F-C6482032A57B}"/>
              </a:ext>
            </a:extLst>
          </p:cNvPr>
          <p:cNvSpPr>
            <a:spLocks noChangeArrowheads="1"/>
          </p:cNvSpPr>
          <p:nvPr/>
        </p:nvSpPr>
        <p:spPr bwMode="auto">
          <a:xfrm>
            <a:off x="3111500" y="18288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246" name="AutoShape 13">
            <a:extLst>
              <a:ext uri="{FF2B5EF4-FFF2-40B4-BE49-F238E27FC236}">
                <a16:creationId xmlns:a16="http://schemas.microsoft.com/office/drawing/2014/main" id="{009B4701-92B7-5A4F-A17E-99B890EC82EC}"/>
              </a:ext>
            </a:extLst>
          </p:cNvPr>
          <p:cNvSpPr>
            <a:spLocks noChangeArrowheads="1"/>
          </p:cNvSpPr>
          <p:nvPr/>
        </p:nvSpPr>
        <p:spPr bwMode="auto">
          <a:xfrm>
            <a:off x="4572000" y="18034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247" name="AutoShape 15">
            <a:extLst>
              <a:ext uri="{FF2B5EF4-FFF2-40B4-BE49-F238E27FC236}">
                <a16:creationId xmlns:a16="http://schemas.microsoft.com/office/drawing/2014/main" id="{55E28097-94B8-B04A-A7F1-64F6D905350F}"/>
              </a:ext>
            </a:extLst>
          </p:cNvPr>
          <p:cNvSpPr>
            <a:spLocks noChangeArrowheads="1"/>
          </p:cNvSpPr>
          <p:nvPr/>
        </p:nvSpPr>
        <p:spPr bwMode="auto">
          <a:xfrm>
            <a:off x="6273800" y="18034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6248" name="TextBox 1">
            <a:extLst>
              <a:ext uri="{FF2B5EF4-FFF2-40B4-BE49-F238E27FC236}">
                <a16:creationId xmlns:a16="http://schemas.microsoft.com/office/drawing/2014/main" id="{2D1C8744-08B5-E343-A06D-6BCD9CF54142}"/>
              </a:ext>
            </a:extLst>
          </p:cNvPr>
          <p:cNvSpPr txBox="1">
            <a:spLocks noChangeArrowheads="1"/>
          </p:cNvSpPr>
          <p:nvPr/>
        </p:nvSpPr>
        <p:spPr bwMode="auto">
          <a:xfrm>
            <a:off x="2112963" y="200025"/>
            <a:ext cx="5180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Cyclogenesis (and Anticyclogenesis)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trough">
            <a:extLst>
              <a:ext uri="{FF2B5EF4-FFF2-40B4-BE49-F238E27FC236}">
                <a16:creationId xmlns:a16="http://schemas.microsoft.com/office/drawing/2014/main" id="{12C4D5DE-FCFA-964E-B2D4-95D833A65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0"/>
            <a:ext cx="541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TextBox 2">
            <a:extLst>
              <a:ext uri="{FF2B5EF4-FFF2-40B4-BE49-F238E27FC236}">
                <a16:creationId xmlns:a16="http://schemas.microsoft.com/office/drawing/2014/main" id="{27FED21E-CEA1-0E4B-A7AB-B45AD1FB7948}"/>
              </a:ext>
            </a:extLst>
          </p:cNvPr>
          <p:cNvSpPr txBox="1">
            <a:spLocks noChangeArrowheads="1"/>
          </p:cNvSpPr>
          <p:nvPr/>
        </p:nvSpPr>
        <p:spPr bwMode="auto">
          <a:xfrm>
            <a:off x="438150" y="280988"/>
            <a:ext cx="2490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Cyclogenesis</a:t>
            </a:r>
          </a:p>
          <a:p>
            <a:pPr algn="ctr"/>
            <a:r>
              <a:rPr lang="en-US" altLang="en-US">
                <a:solidFill>
                  <a:srgbClr val="FFFF00"/>
                </a:solidFill>
              </a:rPr>
              <a:t> and </a:t>
            </a:r>
          </a:p>
          <a:p>
            <a:pPr algn="ctr"/>
            <a:r>
              <a:rPr lang="en-US" altLang="en-US">
                <a:solidFill>
                  <a:srgbClr val="FFFF00"/>
                </a:solidFill>
              </a:rPr>
              <a:t>Anticyclogenesis</a:t>
            </a:r>
          </a:p>
        </p:txBody>
      </p:sp>
      <p:pic>
        <p:nvPicPr>
          <p:cNvPr id="4" name="Picture 3">
            <a:extLst>
              <a:ext uri="{FF2B5EF4-FFF2-40B4-BE49-F238E27FC236}">
                <a16:creationId xmlns:a16="http://schemas.microsoft.com/office/drawing/2014/main" id="{9E0387EF-49C2-85AE-ADA8-36F3556F95A8}"/>
              </a:ext>
            </a:extLst>
          </p:cNvPr>
          <p:cNvPicPr>
            <a:picLocks noChangeAspect="1"/>
          </p:cNvPicPr>
          <p:nvPr/>
        </p:nvPicPr>
        <p:blipFill rotWithShape="1">
          <a:blip r:embed="rId4"/>
          <a:srcRect l="16151" t="19713" r="27778" b="11558"/>
          <a:stretch/>
        </p:blipFill>
        <p:spPr>
          <a:xfrm>
            <a:off x="241527" y="1863497"/>
            <a:ext cx="2884033" cy="4713515"/>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Rectangle 3" hidden="1">
            <a:extLst>
              <a:ext uri="{FF2B5EF4-FFF2-40B4-BE49-F238E27FC236}">
                <a16:creationId xmlns:a16="http://schemas.microsoft.com/office/drawing/2014/main" id="{1397ABD4-3FA3-BD46-9D0A-A20947117E52}"/>
              </a:ext>
            </a:extLst>
          </p:cNvPr>
          <p:cNvSpPr>
            <a:spLocks noGrp="1" noChangeArrowheads="1"/>
          </p:cNvSpPr>
          <p:nvPr>
            <p:ph type="title"/>
          </p:nvPr>
        </p:nvSpPr>
        <p:spPr/>
        <p:txBody>
          <a:bodyPr/>
          <a:lstStyle/>
          <a:p>
            <a:pPr eaLnBrk="1" hangingPunct="1">
              <a:defRPr/>
            </a:pPr>
            <a:endParaRPr lang="en-US">
              <a:cs typeface="+mj-cs"/>
            </a:endParaRPr>
          </a:p>
        </p:txBody>
      </p:sp>
      <p:pic>
        <p:nvPicPr>
          <p:cNvPr id="270338" name="Picture 1" descr="shortwave.gif">
            <a:extLst>
              <a:ext uri="{FF2B5EF4-FFF2-40B4-BE49-F238E27FC236}">
                <a16:creationId xmlns:a16="http://schemas.microsoft.com/office/drawing/2014/main" id="{9EFC1099-8E67-2B4B-9FCD-F2BDC00DA2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1440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Box 2">
            <a:extLst>
              <a:ext uri="{FF2B5EF4-FFF2-40B4-BE49-F238E27FC236}">
                <a16:creationId xmlns:a16="http://schemas.microsoft.com/office/drawing/2014/main" id="{5F32EF96-4B2D-5A4E-B176-79F0BFA2C250}"/>
              </a:ext>
            </a:extLst>
          </p:cNvPr>
          <p:cNvSpPr txBox="1">
            <a:spLocks noChangeArrowheads="1"/>
          </p:cNvSpPr>
          <p:nvPr/>
        </p:nvSpPr>
        <p:spPr bwMode="auto">
          <a:xfrm>
            <a:off x="3395663" y="280988"/>
            <a:ext cx="222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Rossby Waves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1" descr="1221">
            <a:extLst>
              <a:ext uri="{FF2B5EF4-FFF2-40B4-BE49-F238E27FC236}">
                <a16:creationId xmlns:a16="http://schemas.microsoft.com/office/drawing/2014/main" id="{0942A978-9110-9C43-A4F7-08DB4CD33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00013"/>
            <a:ext cx="9118600" cy="6656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2386" name="Rectangle 3" hidden="1">
            <a:extLst>
              <a:ext uri="{FF2B5EF4-FFF2-40B4-BE49-F238E27FC236}">
                <a16:creationId xmlns:a16="http://schemas.microsoft.com/office/drawing/2014/main" id="{40D5A6F7-3FAF-B441-8B0B-6303257D6175}"/>
              </a:ext>
            </a:extLst>
          </p:cNvPr>
          <p:cNvSpPr>
            <a:spLocks noGrp="1" noChangeArrowheads="1"/>
          </p:cNvSpPr>
          <p:nvPr>
            <p:ph type="title"/>
          </p:nvPr>
        </p:nvSpPr>
        <p:spPr/>
        <p:txBody>
          <a:bodyPr/>
          <a:lstStyle/>
          <a:p>
            <a:pPr eaLnBrk="1" hangingPunct="1"/>
            <a:endParaRPr lang="en-US" altLang="en-US"/>
          </a:p>
        </p:txBody>
      </p:sp>
      <p:sp>
        <p:nvSpPr>
          <p:cNvPr id="272387" name="Text Box 5">
            <a:extLst>
              <a:ext uri="{FF2B5EF4-FFF2-40B4-BE49-F238E27FC236}">
                <a16:creationId xmlns:a16="http://schemas.microsoft.com/office/drawing/2014/main" id="{98343EBD-AD60-8F48-8FD7-FCB9CBBBD70C}"/>
              </a:ext>
            </a:extLst>
          </p:cNvPr>
          <p:cNvSpPr txBox="1">
            <a:spLocks noChangeArrowheads="1"/>
          </p:cNvSpPr>
          <p:nvPr/>
        </p:nvSpPr>
        <p:spPr bwMode="auto">
          <a:xfrm>
            <a:off x="5562600" y="304800"/>
            <a:ext cx="32766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800"/>
              <a:t>Curvature Vorticity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1" descr="0924">
            <a:extLst>
              <a:ext uri="{FF2B5EF4-FFF2-40B4-BE49-F238E27FC236}">
                <a16:creationId xmlns:a16="http://schemas.microsoft.com/office/drawing/2014/main" id="{3998FD8A-5F98-6349-A963-0D645DD06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26988"/>
            <a:ext cx="8355013" cy="680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5058" name="Rectangle 3" hidden="1">
            <a:extLst>
              <a:ext uri="{FF2B5EF4-FFF2-40B4-BE49-F238E27FC236}">
                <a16:creationId xmlns:a16="http://schemas.microsoft.com/office/drawing/2014/main" id="{57EAC10E-3EAE-BE42-A2DB-EEE39159D222}"/>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1" descr="1223">
            <a:extLst>
              <a:ext uri="{FF2B5EF4-FFF2-40B4-BE49-F238E27FC236}">
                <a16:creationId xmlns:a16="http://schemas.microsoft.com/office/drawing/2014/main" id="{0BCA9A1B-EF2C-8442-BC5E-3D02DDDBB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773113"/>
            <a:ext cx="8970962" cy="5313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4434" name="Rectangle 3" hidden="1">
            <a:extLst>
              <a:ext uri="{FF2B5EF4-FFF2-40B4-BE49-F238E27FC236}">
                <a16:creationId xmlns:a16="http://schemas.microsoft.com/office/drawing/2014/main" id="{A73A2207-91B3-8845-B7A9-3BB4695677F0}"/>
              </a:ext>
            </a:extLst>
          </p:cNvPr>
          <p:cNvSpPr>
            <a:spLocks noGrp="1" noChangeArrowheads="1"/>
          </p:cNvSpPr>
          <p:nvPr>
            <p:ph type="title"/>
          </p:nvPr>
        </p:nvSpPr>
        <p:spPr/>
        <p:txBody>
          <a:bodyPr/>
          <a:lstStyle/>
          <a:p>
            <a:pPr eaLnBrk="1" hangingPunct="1"/>
            <a:endParaRPr lang="en-US" altLang="en-US"/>
          </a:p>
        </p:txBody>
      </p:sp>
      <p:sp>
        <p:nvSpPr>
          <p:cNvPr id="274435" name="Text Box 5">
            <a:extLst>
              <a:ext uri="{FF2B5EF4-FFF2-40B4-BE49-F238E27FC236}">
                <a16:creationId xmlns:a16="http://schemas.microsoft.com/office/drawing/2014/main" id="{0DA97F9F-65B9-DF4F-8531-6F5784EBEAC2}"/>
              </a:ext>
            </a:extLst>
          </p:cNvPr>
          <p:cNvSpPr txBox="1">
            <a:spLocks noChangeArrowheads="1"/>
          </p:cNvSpPr>
          <p:nvPr/>
        </p:nvSpPr>
        <p:spPr bwMode="auto">
          <a:xfrm>
            <a:off x="2070100" y="152400"/>
            <a:ext cx="5003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Absolute Vorticity (Relative + Earth)</a:t>
            </a:r>
            <a:endParaRPr lang="en-US" altLang="en-US"/>
          </a:p>
        </p:txBody>
      </p:sp>
      <p:sp>
        <p:nvSpPr>
          <p:cNvPr id="274436" name="Text Box 6">
            <a:extLst>
              <a:ext uri="{FF2B5EF4-FFF2-40B4-BE49-F238E27FC236}">
                <a16:creationId xmlns:a16="http://schemas.microsoft.com/office/drawing/2014/main" id="{C02C9392-31DD-9E4C-93C5-B54C69AA5F4E}"/>
              </a:ext>
            </a:extLst>
          </p:cNvPr>
          <p:cNvSpPr txBox="1">
            <a:spLocks noChangeArrowheads="1"/>
          </p:cNvSpPr>
          <p:nvPr/>
        </p:nvSpPr>
        <p:spPr bwMode="auto">
          <a:xfrm>
            <a:off x="441325" y="6215063"/>
            <a:ext cx="22606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E1E3E2"/>
                </a:solidFill>
              </a:rPr>
              <a:t>Northern</a:t>
            </a:r>
            <a:r>
              <a:rPr lang="en-US" altLang="en-US" sz="1800">
                <a:solidFill>
                  <a:srgbClr val="E1E3E2"/>
                </a:solidFill>
                <a:latin typeface="ヒラギノ角ゴ Pro W3" panose="020B0300000000000000" pitchFamily="34" charset="-128"/>
              </a:rPr>
              <a:t> Hemisphere</a:t>
            </a:r>
            <a:endParaRPr lang="en-US" alt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1" descr="1219">
            <a:extLst>
              <a:ext uri="{FF2B5EF4-FFF2-40B4-BE49-F238E27FC236}">
                <a16:creationId xmlns:a16="http://schemas.microsoft.com/office/drawing/2014/main" id="{3AA8722F-0541-234E-89A9-5EC343173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90563"/>
            <a:ext cx="8964613" cy="5862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6482" name="Rectangle 3" hidden="1">
            <a:extLst>
              <a:ext uri="{FF2B5EF4-FFF2-40B4-BE49-F238E27FC236}">
                <a16:creationId xmlns:a16="http://schemas.microsoft.com/office/drawing/2014/main" id="{0C940D36-D191-3A4D-B8E5-29CC88AB6544}"/>
              </a:ext>
            </a:extLst>
          </p:cNvPr>
          <p:cNvSpPr>
            <a:spLocks noGrp="1" noChangeArrowheads="1"/>
          </p:cNvSpPr>
          <p:nvPr>
            <p:ph type="title"/>
          </p:nvPr>
        </p:nvSpPr>
        <p:spPr/>
        <p:txBody>
          <a:bodyPr/>
          <a:lstStyle/>
          <a:p>
            <a:pPr eaLnBrk="1" hangingPunct="1"/>
            <a:endParaRPr lang="en-US" altLang="en-US"/>
          </a:p>
        </p:txBody>
      </p:sp>
      <p:sp>
        <p:nvSpPr>
          <p:cNvPr id="276483" name="Text Box 5">
            <a:extLst>
              <a:ext uri="{FF2B5EF4-FFF2-40B4-BE49-F238E27FC236}">
                <a16:creationId xmlns:a16="http://schemas.microsoft.com/office/drawing/2014/main" id="{107D1860-7504-D44A-9F10-65439C69C983}"/>
              </a:ext>
            </a:extLst>
          </p:cNvPr>
          <p:cNvSpPr txBox="1">
            <a:spLocks noChangeArrowheads="1"/>
          </p:cNvSpPr>
          <p:nvPr/>
        </p:nvSpPr>
        <p:spPr bwMode="auto">
          <a:xfrm>
            <a:off x="762000" y="84513"/>
            <a:ext cx="7654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FC35"/>
                </a:solidFill>
              </a:rPr>
              <a:t>Convergence/Divergence, Vorticity, and Vertical Motion</a:t>
            </a:r>
          </a:p>
        </p:txBody>
      </p:sp>
      <p:sp>
        <p:nvSpPr>
          <p:cNvPr id="80902" name="Text Box 6">
            <a:extLst>
              <a:ext uri="{FF2B5EF4-FFF2-40B4-BE49-F238E27FC236}">
                <a16:creationId xmlns:a16="http://schemas.microsoft.com/office/drawing/2014/main" id="{1E7A800A-1835-9643-9472-277480EBB023}"/>
              </a:ext>
            </a:extLst>
          </p:cNvPr>
          <p:cNvSpPr txBox="1">
            <a:spLocks noChangeArrowheads="1"/>
          </p:cNvSpPr>
          <p:nvPr/>
        </p:nvSpPr>
        <p:spPr bwMode="auto">
          <a:xfrm>
            <a:off x="1676400" y="898525"/>
            <a:ext cx="20193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Divergence aloft</a:t>
            </a:r>
          </a:p>
        </p:txBody>
      </p:sp>
      <p:sp>
        <p:nvSpPr>
          <p:cNvPr id="80905" name="Text Box 9">
            <a:extLst>
              <a:ext uri="{FF2B5EF4-FFF2-40B4-BE49-F238E27FC236}">
                <a16:creationId xmlns:a16="http://schemas.microsoft.com/office/drawing/2014/main" id="{F370D3EA-2E39-3C43-8C59-6AFDEBFD102A}"/>
              </a:ext>
            </a:extLst>
          </p:cNvPr>
          <p:cNvSpPr txBox="1">
            <a:spLocks noChangeArrowheads="1"/>
          </p:cNvSpPr>
          <p:nvPr/>
        </p:nvSpPr>
        <p:spPr bwMode="auto">
          <a:xfrm>
            <a:off x="1371600" y="1390650"/>
            <a:ext cx="25844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Surface convergence</a:t>
            </a:r>
          </a:p>
        </p:txBody>
      </p:sp>
      <p:sp>
        <p:nvSpPr>
          <p:cNvPr id="80906" name="Text Box 10">
            <a:extLst>
              <a:ext uri="{FF2B5EF4-FFF2-40B4-BE49-F238E27FC236}">
                <a16:creationId xmlns:a16="http://schemas.microsoft.com/office/drawing/2014/main" id="{720A4CA2-4FB8-0C4A-A6FA-4FD38622E1A8}"/>
              </a:ext>
            </a:extLst>
          </p:cNvPr>
          <p:cNvSpPr txBox="1">
            <a:spLocks noChangeArrowheads="1"/>
          </p:cNvSpPr>
          <p:nvPr/>
        </p:nvSpPr>
        <p:spPr bwMode="auto">
          <a:xfrm>
            <a:off x="1047750" y="1828800"/>
            <a:ext cx="32194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Increasing positive vorticity</a:t>
            </a:r>
          </a:p>
        </p:txBody>
      </p:sp>
      <p:sp>
        <p:nvSpPr>
          <p:cNvPr id="80907" name="Text Box 11">
            <a:extLst>
              <a:ext uri="{FF2B5EF4-FFF2-40B4-BE49-F238E27FC236}">
                <a16:creationId xmlns:a16="http://schemas.microsoft.com/office/drawing/2014/main" id="{0415B041-37E1-2A45-B80D-FA78B3540A6D}"/>
              </a:ext>
            </a:extLst>
          </p:cNvPr>
          <p:cNvSpPr txBox="1">
            <a:spLocks noChangeArrowheads="1"/>
          </p:cNvSpPr>
          <p:nvPr/>
        </p:nvSpPr>
        <p:spPr bwMode="auto">
          <a:xfrm>
            <a:off x="936625" y="2286000"/>
            <a:ext cx="3459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Rising air (vertical stretching)</a:t>
            </a:r>
          </a:p>
        </p:txBody>
      </p:sp>
      <p:sp>
        <p:nvSpPr>
          <p:cNvPr id="80908" name="Text Box 12">
            <a:extLst>
              <a:ext uri="{FF2B5EF4-FFF2-40B4-BE49-F238E27FC236}">
                <a16:creationId xmlns:a16="http://schemas.microsoft.com/office/drawing/2014/main" id="{BAF6789F-EC4A-EE49-B06E-3EE0EF26A0CF}"/>
              </a:ext>
            </a:extLst>
          </p:cNvPr>
          <p:cNvSpPr txBox="1">
            <a:spLocks noChangeArrowheads="1"/>
          </p:cNvSpPr>
          <p:nvPr/>
        </p:nvSpPr>
        <p:spPr bwMode="auto">
          <a:xfrm>
            <a:off x="2136775" y="2743200"/>
            <a:ext cx="10588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Spin-up</a:t>
            </a:r>
          </a:p>
        </p:txBody>
      </p:sp>
      <p:pic>
        <p:nvPicPr>
          <p:cNvPr id="3" name="Picture 2">
            <a:extLst>
              <a:ext uri="{FF2B5EF4-FFF2-40B4-BE49-F238E27FC236}">
                <a16:creationId xmlns:a16="http://schemas.microsoft.com/office/drawing/2014/main" id="{1E181DB7-E4B9-D359-CBAF-68852A273DF6}"/>
              </a:ext>
            </a:extLst>
          </p:cNvPr>
          <p:cNvPicPr>
            <a:picLocks noChangeAspect="1"/>
          </p:cNvPicPr>
          <p:nvPr/>
        </p:nvPicPr>
        <p:blipFill rotWithShape="1">
          <a:blip r:embed="rId4"/>
          <a:srcRect l="23213" t="10191" r="25036" b="54213"/>
          <a:stretch/>
        </p:blipFill>
        <p:spPr>
          <a:xfrm>
            <a:off x="3214911" y="3517472"/>
            <a:ext cx="1799771" cy="1652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P spid="80905" grpId="0"/>
      <p:bldP spid="80906" grpId="0"/>
      <p:bldP spid="80907" grpId="0"/>
      <p:bldP spid="8090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7675D-E172-244D-9FA8-1D9771C34CBD}"/>
              </a:ext>
            </a:extLst>
          </p:cNvPr>
          <p:cNvPicPr>
            <a:picLocks noChangeAspect="1"/>
          </p:cNvPicPr>
          <p:nvPr/>
        </p:nvPicPr>
        <p:blipFill>
          <a:blip r:embed="rId3"/>
          <a:stretch>
            <a:fillRect/>
          </a:stretch>
        </p:blipFill>
        <p:spPr>
          <a:xfrm>
            <a:off x="1333500" y="850900"/>
            <a:ext cx="6477000" cy="5156200"/>
          </a:xfrm>
          <a:prstGeom prst="rect">
            <a:avLst/>
          </a:prstGeom>
        </p:spPr>
      </p:pic>
      <p:sp>
        <p:nvSpPr>
          <p:cNvPr id="5" name="Text Box 5">
            <a:extLst>
              <a:ext uri="{FF2B5EF4-FFF2-40B4-BE49-F238E27FC236}">
                <a16:creationId xmlns:a16="http://schemas.microsoft.com/office/drawing/2014/main" id="{FF9CF282-74CC-5141-A7B9-3CA7E9A8D01E}"/>
              </a:ext>
            </a:extLst>
          </p:cNvPr>
          <p:cNvSpPr txBox="1">
            <a:spLocks noChangeArrowheads="1"/>
          </p:cNvSpPr>
          <p:nvPr/>
        </p:nvSpPr>
        <p:spPr bwMode="auto">
          <a:xfrm>
            <a:off x="2040858" y="134389"/>
            <a:ext cx="506228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FC35"/>
                </a:solidFill>
              </a:rPr>
              <a:t>500 mb Heights &amp; Absolute Vorticity</a:t>
            </a:r>
          </a:p>
        </p:txBody>
      </p:sp>
      <p:grpSp>
        <p:nvGrpSpPr>
          <p:cNvPr id="13" name="Group 12">
            <a:extLst>
              <a:ext uri="{FF2B5EF4-FFF2-40B4-BE49-F238E27FC236}">
                <a16:creationId xmlns:a16="http://schemas.microsoft.com/office/drawing/2014/main" id="{94321CEA-F325-4643-AA56-5234021E5F50}"/>
              </a:ext>
            </a:extLst>
          </p:cNvPr>
          <p:cNvGrpSpPr/>
          <p:nvPr/>
        </p:nvGrpSpPr>
        <p:grpSpPr>
          <a:xfrm>
            <a:off x="1836993" y="978023"/>
            <a:ext cx="6062887" cy="3404952"/>
            <a:chOff x="1836993" y="978023"/>
            <a:chExt cx="6062887" cy="3404952"/>
          </a:xfrm>
        </p:grpSpPr>
        <p:cxnSp>
          <p:nvCxnSpPr>
            <p:cNvPr id="6" name="Straight Connector 5">
              <a:extLst>
                <a:ext uri="{FF2B5EF4-FFF2-40B4-BE49-F238E27FC236}">
                  <a16:creationId xmlns:a16="http://schemas.microsoft.com/office/drawing/2014/main" id="{B11E5650-EA7D-7D4C-9154-EE7F119358A3}"/>
                </a:ext>
              </a:extLst>
            </p:cNvPr>
            <p:cNvCxnSpPr/>
            <p:nvPr/>
          </p:nvCxnSpPr>
          <p:spPr bwMode="auto">
            <a:xfrm flipH="1">
              <a:off x="2023102" y="1136342"/>
              <a:ext cx="116416" cy="2760955"/>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671FF7E5-65B4-6148-AD1D-C918732BEDB6}"/>
                </a:ext>
              </a:extLst>
            </p:cNvPr>
            <p:cNvCxnSpPr>
              <a:cxnSpLocks/>
            </p:cNvCxnSpPr>
            <p:nvPr/>
          </p:nvCxnSpPr>
          <p:spPr bwMode="auto">
            <a:xfrm>
              <a:off x="4571999" y="978023"/>
              <a:ext cx="523784" cy="2919274"/>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623AE1DB-5369-8142-B7E0-D43A5229F205}"/>
                </a:ext>
              </a:extLst>
            </p:cNvPr>
            <p:cNvCxnSpPr>
              <a:cxnSpLocks/>
            </p:cNvCxnSpPr>
            <p:nvPr/>
          </p:nvCxnSpPr>
          <p:spPr bwMode="auto">
            <a:xfrm>
              <a:off x="6462944" y="978023"/>
              <a:ext cx="1154097" cy="2537534"/>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6B5910DA-E947-5244-A59C-38ECB5AD5C9B}"/>
                </a:ext>
              </a:extLst>
            </p:cNvPr>
            <p:cNvSpPr txBox="1"/>
            <p:nvPr/>
          </p:nvSpPr>
          <p:spPr>
            <a:xfrm>
              <a:off x="1836993" y="3897297"/>
              <a:ext cx="372218" cy="461665"/>
            </a:xfrm>
            <a:prstGeom prst="rect">
              <a:avLst/>
            </a:prstGeom>
            <a:noFill/>
          </p:spPr>
          <p:txBody>
            <a:bodyPr wrap="none" rtlCol="0">
              <a:spAutoFit/>
            </a:bodyPr>
            <a:lstStyle/>
            <a:p>
              <a:r>
                <a:rPr lang="en-US" dirty="0"/>
                <a:t>T</a:t>
              </a:r>
            </a:p>
          </p:txBody>
        </p:sp>
        <p:sp>
          <p:nvSpPr>
            <p:cNvPr id="14" name="TextBox 13">
              <a:extLst>
                <a:ext uri="{FF2B5EF4-FFF2-40B4-BE49-F238E27FC236}">
                  <a16:creationId xmlns:a16="http://schemas.microsoft.com/office/drawing/2014/main" id="{397E8882-7D3D-2C43-9B2C-D24DDB94F0C5}"/>
                </a:ext>
              </a:extLst>
            </p:cNvPr>
            <p:cNvSpPr txBox="1"/>
            <p:nvPr/>
          </p:nvSpPr>
          <p:spPr>
            <a:xfrm>
              <a:off x="7527662" y="3515557"/>
              <a:ext cx="372218" cy="461665"/>
            </a:xfrm>
            <a:prstGeom prst="rect">
              <a:avLst/>
            </a:prstGeom>
            <a:noFill/>
          </p:spPr>
          <p:txBody>
            <a:bodyPr wrap="none" rtlCol="0">
              <a:spAutoFit/>
            </a:bodyPr>
            <a:lstStyle/>
            <a:p>
              <a:r>
                <a:rPr lang="en-US" dirty="0"/>
                <a:t>T</a:t>
              </a:r>
            </a:p>
          </p:txBody>
        </p:sp>
        <p:sp>
          <p:nvSpPr>
            <p:cNvPr id="15" name="TextBox 14">
              <a:extLst>
                <a:ext uri="{FF2B5EF4-FFF2-40B4-BE49-F238E27FC236}">
                  <a16:creationId xmlns:a16="http://schemas.microsoft.com/office/drawing/2014/main" id="{6994C954-5C80-7742-9E84-C9346F7C0E7F}"/>
                </a:ext>
              </a:extLst>
            </p:cNvPr>
            <p:cNvSpPr txBox="1"/>
            <p:nvPr/>
          </p:nvSpPr>
          <p:spPr>
            <a:xfrm>
              <a:off x="4909674" y="3921310"/>
              <a:ext cx="407484" cy="461665"/>
            </a:xfrm>
            <a:prstGeom prst="rect">
              <a:avLst/>
            </a:prstGeom>
            <a:noFill/>
          </p:spPr>
          <p:txBody>
            <a:bodyPr wrap="none" rtlCol="0">
              <a:spAutoFit/>
            </a:bodyPr>
            <a:lstStyle/>
            <a:p>
              <a:r>
                <a:rPr lang="en-US" dirty="0"/>
                <a:t>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C8741-8749-7344-8F94-76DD53ED7347}"/>
              </a:ext>
            </a:extLst>
          </p:cNvPr>
          <p:cNvPicPr>
            <a:picLocks noChangeAspect="1"/>
          </p:cNvPicPr>
          <p:nvPr/>
        </p:nvPicPr>
        <p:blipFill>
          <a:blip r:embed="rId2"/>
          <a:stretch>
            <a:fillRect/>
          </a:stretch>
        </p:blipFill>
        <p:spPr>
          <a:xfrm>
            <a:off x="0" y="63499"/>
            <a:ext cx="4623262" cy="3680479"/>
          </a:xfrm>
          <a:prstGeom prst="rect">
            <a:avLst/>
          </a:prstGeom>
        </p:spPr>
      </p:pic>
      <p:pic>
        <p:nvPicPr>
          <p:cNvPr id="4" name="Picture 3">
            <a:extLst>
              <a:ext uri="{FF2B5EF4-FFF2-40B4-BE49-F238E27FC236}">
                <a16:creationId xmlns:a16="http://schemas.microsoft.com/office/drawing/2014/main" id="{A072C30F-27B5-6D48-87AE-4991EC84A847}"/>
              </a:ext>
            </a:extLst>
          </p:cNvPr>
          <p:cNvPicPr>
            <a:picLocks noChangeAspect="1"/>
          </p:cNvPicPr>
          <p:nvPr/>
        </p:nvPicPr>
        <p:blipFill>
          <a:blip r:embed="rId3"/>
          <a:stretch>
            <a:fillRect/>
          </a:stretch>
        </p:blipFill>
        <p:spPr>
          <a:xfrm>
            <a:off x="3495542" y="2500437"/>
            <a:ext cx="5639839" cy="4357563"/>
          </a:xfrm>
          <a:prstGeom prst="rect">
            <a:avLst/>
          </a:prstGeom>
        </p:spPr>
      </p:pic>
      <p:grpSp>
        <p:nvGrpSpPr>
          <p:cNvPr id="5" name="Group 10">
            <a:extLst>
              <a:ext uri="{FF2B5EF4-FFF2-40B4-BE49-F238E27FC236}">
                <a16:creationId xmlns:a16="http://schemas.microsoft.com/office/drawing/2014/main" id="{74C20FE9-DD2F-4545-B175-7C9779044F8E}"/>
              </a:ext>
            </a:extLst>
          </p:cNvPr>
          <p:cNvGrpSpPr>
            <a:grpSpLocks/>
          </p:cNvGrpSpPr>
          <p:nvPr/>
        </p:nvGrpSpPr>
        <p:grpSpPr bwMode="auto">
          <a:xfrm>
            <a:off x="1597025" y="499594"/>
            <a:ext cx="4143375" cy="2808287"/>
            <a:chOff x="822" y="871"/>
            <a:chExt cx="2610" cy="1769"/>
          </a:xfrm>
        </p:grpSpPr>
        <p:sp>
          <p:nvSpPr>
            <p:cNvPr id="6" name="Text Box 4">
              <a:extLst>
                <a:ext uri="{FF2B5EF4-FFF2-40B4-BE49-F238E27FC236}">
                  <a16:creationId xmlns:a16="http://schemas.microsoft.com/office/drawing/2014/main" id="{76B9D270-8A6F-1F4E-B2E8-13764A736A41}"/>
                </a:ext>
              </a:extLst>
            </p:cNvPr>
            <p:cNvSpPr txBox="1">
              <a:spLocks noChangeArrowheads="1"/>
            </p:cNvSpPr>
            <p:nvPr/>
          </p:nvSpPr>
          <p:spPr bwMode="auto">
            <a:xfrm>
              <a:off x="822" y="871"/>
              <a:ext cx="241"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dirty="0">
                  <a:solidFill>
                    <a:srgbClr val="002060"/>
                  </a:solidFill>
                </a:rPr>
                <a:t>L</a:t>
              </a:r>
            </a:p>
          </p:txBody>
        </p:sp>
        <p:sp>
          <p:nvSpPr>
            <p:cNvPr id="7" name="Line 7">
              <a:extLst>
                <a:ext uri="{FF2B5EF4-FFF2-40B4-BE49-F238E27FC236}">
                  <a16:creationId xmlns:a16="http://schemas.microsoft.com/office/drawing/2014/main" id="{33D94104-B0B8-F74A-8142-683E44986FE7}"/>
                </a:ext>
              </a:extLst>
            </p:cNvPr>
            <p:cNvSpPr>
              <a:spLocks noChangeShapeType="1"/>
            </p:cNvSpPr>
            <p:nvPr/>
          </p:nvSpPr>
          <p:spPr bwMode="auto">
            <a:xfrm flipH="1" flipV="1">
              <a:off x="1056" y="1152"/>
              <a:ext cx="2376" cy="1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 name="Group 15">
            <a:extLst>
              <a:ext uri="{FF2B5EF4-FFF2-40B4-BE49-F238E27FC236}">
                <a16:creationId xmlns:a16="http://schemas.microsoft.com/office/drawing/2014/main" id="{443F55A9-E1F2-514A-BCA7-9B9F8B44CFFA}"/>
              </a:ext>
            </a:extLst>
          </p:cNvPr>
          <p:cNvGrpSpPr/>
          <p:nvPr/>
        </p:nvGrpSpPr>
        <p:grpSpPr>
          <a:xfrm>
            <a:off x="3005802" y="1454987"/>
            <a:ext cx="4500591" cy="2943509"/>
            <a:chOff x="3005802" y="1454987"/>
            <a:chExt cx="4500591" cy="2943509"/>
          </a:xfrm>
        </p:grpSpPr>
        <p:sp>
          <p:nvSpPr>
            <p:cNvPr id="9" name="Text Box 5">
              <a:extLst>
                <a:ext uri="{FF2B5EF4-FFF2-40B4-BE49-F238E27FC236}">
                  <a16:creationId xmlns:a16="http://schemas.microsoft.com/office/drawing/2014/main" id="{DF558736-BD71-6746-9F86-A080FE32A455}"/>
                </a:ext>
              </a:extLst>
            </p:cNvPr>
            <p:cNvSpPr txBox="1">
              <a:spLocks noChangeArrowheads="1"/>
            </p:cNvSpPr>
            <p:nvPr/>
          </p:nvSpPr>
          <p:spPr bwMode="auto">
            <a:xfrm>
              <a:off x="3005802" y="1454987"/>
              <a:ext cx="441325"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dirty="0">
                  <a:solidFill>
                    <a:srgbClr val="002060"/>
                  </a:solidFill>
                </a:rPr>
                <a:t>H</a:t>
              </a:r>
            </a:p>
          </p:txBody>
        </p:sp>
        <p:sp>
          <p:nvSpPr>
            <p:cNvPr id="10" name="Line 8">
              <a:extLst>
                <a:ext uri="{FF2B5EF4-FFF2-40B4-BE49-F238E27FC236}">
                  <a16:creationId xmlns:a16="http://schemas.microsoft.com/office/drawing/2014/main" id="{C7A95F27-0CE2-D445-B633-2E73DE766476}"/>
                </a:ext>
              </a:extLst>
            </p:cNvPr>
            <p:cNvSpPr>
              <a:spLocks noChangeShapeType="1"/>
            </p:cNvSpPr>
            <p:nvPr/>
          </p:nvSpPr>
          <p:spPr bwMode="auto">
            <a:xfrm flipH="1" flipV="1">
              <a:off x="3497927" y="1774073"/>
              <a:ext cx="4008466" cy="262442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12">
            <a:extLst>
              <a:ext uri="{FF2B5EF4-FFF2-40B4-BE49-F238E27FC236}">
                <a16:creationId xmlns:a16="http://schemas.microsoft.com/office/drawing/2014/main" id="{23ED9CCD-1185-5445-8187-8FD0752CF14F}"/>
              </a:ext>
            </a:extLst>
          </p:cNvPr>
          <p:cNvGrpSpPr>
            <a:grpSpLocks/>
          </p:cNvGrpSpPr>
          <p:nvPr/>
        </p:nvGrpSpPr>
        <p:grpSpPr bwMode="auto">
          <a:xfrm>
            <a:off x="4214305" y="378944"/>
            <a:ext cx="4457700" cy="2928937"/>
            <a:chOff x="2070" y="751"/>
            <a:chExt cx="2808" cy="1845"/>
          </a:xfrm>
        </p:grpSpPr>
        <p:sp>
          <p:nvSpPr>
            <p:cNvPr id="12" name="Text Box 6">
              <a:extLst>
                <a:ext uri="{FF2B5EF4-FFF2-40B4-BE49-F238E27FC236}">
                  <a16:creationId xmlns:a16="http://schemas.microsoft.com/office/drawing/2014/main" id="{72C633CB-9DF7-004A-B3F6-BBD598A9C218}"/>
                </a:ext>
              </a:extLst>
            </p:cNvPr>
            <p:cNvSpPr txBox="1">
              <a:spLocks noChangeArrowheads="1"/>
            </p:cNvSpPr>
            <p:nvPr/>
          </p:nvSpPr>
          <p:spPr bwMode="auto">
            <a:xfrm>
              <a:off x="2070" y="751"/>
              <a:ext cx="241"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dirty="0">
                  <a:solidFill>
                    <a:srgbClr val="002060"/>
                  </a:solidFill>
                </a:rPr>
                <a:t>L</a:t>
              </a:r>
            </a:p>
          </p:txBody>
        </p:sp>
        <p:sp>
          <p:nvSpPr>
            <p:cNvPr id="13" name="Line 9">
              <a:extLst>
                <a:ext uri="{FF2B5EF4-FFF2-40B4-BE49-F238E27FC236}">
                  <a16:creationId xmlns:a16="http://schemas.microsoft.com/office/drawing/2014/main" id="{6F5D1192-A43D-834A-95F1-A40117A062F5}"/>
                </a:ext>
              </a:extLst>
            </p:cNvPr>
            <p:cNvSpPr>
              <a:spLocks noChangeShapeType="1"/>
            </p:cNvSpPr>
            <p:nvPr/>
          </p:nvSpPr>
          <p:spPr bwMode="auto">
            <a:xfrm flipH="1" flipV="1">
              <a:off x="2240" y="1008"/>
              <a:ext cx="2638" cy="1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7" name="Text Box 5">
            <a:extLst>
              <a:ext uri="{FF2B5EF4-FFF2-40B4-BE49-F238E27FC236}">
                <a16:creationId xmlns:a16="http://schemas.microsoft.com/office/drawing/2014/main" id="{BE65F887-BCAE-4E44-B0C5-F9FC175F45B9}"/>
              </a:ext>
            </a:extLst>
          </p:cNvPr>
          <p:cNvSpPr txBox="1">
            <a:spLocks noChangeArrowheads="1"/>
          </p:cNvSpPr>
          <p:nvPr/>
        </p:nvSpPr>
        <p:spPr bwMode="auto">
          <a:xfrm>
            <a:off x="4623262" y="36351"/>
            <a:ext cx="2717411"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FC35"/>
                </a:solidFill>
              </a:rPr>
              <a:t>500 mb Heights &amp; </a:t>
            </a:r>
          </a:p>
          <a:p>
            <a:pPr algn="ctr"/>
            <a:r>
              <a:rPr lang="en-US" altLang="en-US" dirty="0">
                <a:solidFill>
                  <a:srgbClr val="FFFC35"/>
                </a:solidFill>
              </a:rPr>
              <a:t>Absolute Vorticity</a:t>
            </a:r>
          </a:p>
        </p:txBody>
      </p:sp>
      <p:sp>
        <p:nvSpPr>
          <p:cNvPr id="18" name="Text Box 5">
            <a:extLst>
              <a:ext uri="{FF2B5EF4-FFF2-40B4-BE49-F238E27FC236}">
                <a16:creationId xmlns:a16="http://schemas.microsoft.com/office/drawing/2014/main" id="{05CFE2DE-F658-9547-A568-9CD9459C2CE2}"/>
              </a:ext>
            </a:extLst>
          </p:cNvPr>
          <p:cNvSpPr txBox="1">
            <a:spLocks noChangeArrowheads="1"/>
          </p:cNvSpPr>
          <p:nvPr/>
        </p:nvSpPr>
        <p:spPr bwMode="auto">
          <a:xfrm>
            <a:off x="5345" y="5938744"/>
            <a:ext cx="353577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FC35"/>
                </a:solidFill>
              </a:rPr>
              <a:t>Surface Pressure &amp; </a:t>
            </a:r>
          </a:p>
          <a:p>
            <a:pPr algn="ctr"/>
            <a:r>
              <a:rPr lang="en-US" altLang="en-US" dirty="0">
                <a:solidFill>
                  <a:srgbClr val="FFFC35"/>
                </a:solidFill>
              </a:rPr>
              <a:t>1000–500 mb Thickness</a:t>
            </a:r>
          </a:p>
        </p:txBody>
      </p:sp>
    </p:spTree>
    <p:extLst>
      <p:ext uri="{BB962C8B-B14F-4D97-AF65-F5344CB8AC3E}">
        <p14:creationId xmlns:p14="http://schemas.microsoft.com/office/powerpoint/2010/main" val="28329925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1" descr="1202">
            <a:extLst>
              <a:ext uri="{FF2B5EF4-FFF2-40B4-BE49-F238E27FC236}">
                <a16:creationId xmlns:a16="http://schemas.microsoft.com/office/drawing/2014/main" id="{857A0C85-E962-9346-9355-657C758131F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700"/>
            <a:ext cx="7999413"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5282" name="Rectangle 3" hidden="1">
            <a:extLst>
              <a:ext uri="{FF2B5EF4-FFF2-40B4-BE49-F238E27FC236}">
                <a16:creationId xmlns:a16="http://schemas.microsoft.com/office/drawing/2014/main" id="{C10F03C2-F398-EF47-8890-18460BB6E3BC}"/>
              </a:ext>
            </a:extLst>
          </p:cNvPr>
          <p:cNvSpPr>
            <a:spLocks noGrp="1" noChangeArrowheads="1"/>
          </p:cNvSpPr>
          <p:nvPr>
            <p:ph type="title"/>
          </p:nvPr>
        </p:nvSpPr>
        <p:spPr/>
        <p:txBody>
          <a:bodyPr/>
          <a:lstStyle/>
          <a:p>
            <a:pPr eaLnBrk="1" hangingPunct="1"/>
            <a:endParaRPr lang="en-US" altLang="en-US"/>
          </a:p>
        </p:txBody>
      </p:sp>
      <p:sp>
        <p:nvSpPr>
          <p:cNvPr id="225283" name="Text Box 5">
            <a:extLst>
              <a:ext uri="{FF2B5EF4-FFF2-40B4-BE49-F238E27FC236}">
                <a16:creationId xmlns:a16="http://schemas.microsoft.com/office/drawing/2014/main" id="{8FF9D66E-0DD0-174A-A384-CAF02F5A962C}"/>
              </a:ext>
            </a:extLst>
          </p:cNvPr>
          <p:cNvSpPr txBox="1">
            <a:spLocks noChangeArrowheads="1"/>
          </p:cNvSpPr>
          <p:nvPr/>
        </p:nvSpPr>
        <p:spPr bwMode="auto">
          <a:xfrm>
            <a:off x="1927225" y="161925"/>
            <a:ext cx="2266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Cyclone Family</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1" descr="1203">
            <a:extLst>
              <a:ext uri="{FF2B5EF4-FFF2-40B4-BE49-F238E27FC236}">
                <a16:creationId xmlns:a16="http://schemas.microsoft.com/office/drawing/2014/main" id="{D9925AC3-EF0F-D84A-A39C-D9F45D5CA20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2700"/>
            <a:ext cx="8483600"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7330" name="Rectangle 3" hidden="1">
            <a:extLst>
              <a:ext uri="{FF2B5EF4-FFF2-40B4-BE49-F238E27FC236}">
                <a16:creationId xmlns:a16="http://schemas.microsoft.com/office/drawing/2014/main" id="{4AA7A8F0-7A0B-AF4C-9820-AB09ADD07467}"/>
              </a:ext>
            </a:extLst>
          </p:cNvPr>
          <p:cNvSpPr>
            <a:spLocks noGrp="1" noChangeArrowheads="1"/>
          </p:cNvSpPr>
          <p:nvPr>
            <p:ph type="title"/>
          </p:nvPr>
        </p:nvSpPr>
        <p:spPr/>
        <p:txBody>
          <a:bodyPr/>
          <a:lstStyle/>
          <a:p>
            <a:pPr eaLnBrk="1" hangingPunct="1"/>
            <a:endParaRPr lang="en-US" altLang="en-US"/>
          </a:p>
        </p:txBody>
      </p:sp>
      <p:grpSp>
        <p:nvGrpSpPr>
          <p:cNvPr id="120839" name="Group 7">
            <a:extLst>
              <a:ext uri="{FF2B5EF4-FFF2-40B4-BE49-F238E27FC236}">
                <a16:creationId xmlns:a16="http://schemas.microsoft.com/office/drawing/2014/main" id="{BBE10616-98A8-B04A-9C90-3BDC2AA2EA50}"/>
              </a:ext>
            </a:extLst>
          </p:cNvPr>
          <p:cNvGrpSpPr>
            <a:grpSpLocks/>
          </p:cNvGrpSpPr>
          <p:nvPr/>
        </p:nvGrpSpPr>
        <p:grpSpPr bwMode="auto">
          <a:xfrm>
            <a:off x="2743200" y="1447800"/>
            <a:ext cx="4495800" cy="4724400"/>
            <a:chOff x="1728" y="912"/>
            <a:chExt cx="2832" cy="2976"/>
          </a:xfrm>
        </p:grpSpPr>
        <p:sp>
          <p:nvSpPr>
            <p:cNvPr id="227332" name="AutoShape 5">
              <a:extLst>
                <a:ext uri="{FF2B5EF4-FFF2-40B4-BE49-F238E27FC236}">
                  <a16:creationId xmlns:a16="http://schemas.microsoft.com/office/drawing/2014/main" id="{8B7DC29D-843E-6E4A-82E3-8656930EF76E}"/>
                </a:ext>
              </a:extLst>
            </p:cNvPr>
            <p:cNvSpPr>
              <a:spLocks noChangeArrowheads="1"/>
            </p:cNvSpPr>
            <p:nvPr/>
          </p:nvSpPr>
          <p:spPr bwMode="auto">
            <a:xfrm>
              <a:off x="1728" y="912"/>
              <a:ext cx="624" cy="1920"/>
            </a:xfrm>
            <a:prstGeom prst="downArrow">
              <a:avLst>
                <a:gd name="adj1" fmla="val 50000"/>
                <a:gd name="adj2" fmla="val 7692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7333" name="AutoShape 6">
              <a:extLst>
                <a:ext uri="{FF2B5EF4-FFF2-40B4-BE49-F238E27FC236}">
                  <a16:creationId xmlns:a16="http://schemas.microsoft.com/office/drawing/2014/main" id="{F143A831-5640-F24C-9F8B-39BB5EB81CC8}"/>
                </a:ext>
              </a:extLst>
            </p:cNvPr>
            <p:cNvSpPr>
              <a:spLocks noChangeArrowheads="1"/>
            </p:cNvSpPr>
            <p:nvPr/>
          </p:nvSpPr>
          <p:spPr bwMode="auto">
            <a:xfrm>
              <a:off x="3936" y="1920"/>
              <a:ext cx="624" cy="1968"/>
            </a:xfrm>
            <a:prstGeom prst="upArrow">
              <a:avLst>
                <a:gd name="adj1" fmla="val 50000"/>
                <a:gd name="adj2" fmla="val 78846"/>
              </a:avLst>
            </a:prstGeom>
            <a:solidFill>
              <a:srgbClr val="D91815"/>
            </a:solidFill>
            <a:ln w="9525">
              <a:solidFill>
                <a:srgbClr val="D91815"/>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bc">
            <a:extLst>
              <a:ext uri="{FF2B5EF4-FFF2-40B4-BE49-F238E27FC236}">
                <a16:creationId xmlns:a16="http://schemas.microsoft.com/office/drawing/2014/main" id="{D10F6C1E-C306-3045-9385-65700A434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8013"/>
            <a:ext cx="8458200" cy="56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6" name="Text Box 3">
            <a:extLst>
              <a:ext uri="{FF2B5EF4-FFF2-40B4-BE49-F238E27FC236}">
                <a16:creationId xmlns:a16="http://schemas.microsoft.com/office/drawing/2014/main" id="{185F3484-1E78-854F-83CD-FD9D2C175A0B}"/>
              </a:ext>
            </a:extLst>
          </p:cNvPr>
          <p:cNvSpPr txBox="1">
            <a:spLocks noChangeArrowheads="1"/>
          </p:cNvSpPr>
          <p:nvPr/>
        </p:nvSpPr>
        <p:spPr bwMode="auto">
          <a:xfrm>
            <a:off x="1965325" y="4238625"/>
            <a:ext cx="1573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Barotropic</a:t>
            </a:r>
          </a:p>
        </p:txBody>
      </p:sp>
      <p:sp>
        <p:nvSpPr>
          <p:cNvPr id="282627" name="Text Box 4">
            <a:extLst>
              <a:ext uri="{FF2B5EF4-FFF2-40B4-BE49-F238E27FC236}">
                <a16:creationId xmlns:a16="http://schemas.microsoft.com/office/drawing/2014/main" id="{BD6F4493-ED11-DB4E-B71F-CCAEF3FB68D8}"/>
              </a:ext>
            </a:extLst>
          </p:cNvPr>
          <p:cNvSpPr txBox="1">
            <a:spLocks noChangeArrowheads="1"/>
          </p:cNvSpPr>
          <p:nvPr/>
        </p:nvSpPr>
        <p:spPr bwMode="auto">
          <a:xfrm>
            <a:off x="6003925" y="4772025"/>
            <a:ext cx="1573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Barotropic</a:t>
            </a:r>
          </a:p>
        </p:txBody>
      </p:sp>
      <p:grpSp>
        <p:nvGrpSpPr>
          <p:cNvPr id="214023" name="Group 7">
            <a:extLst>
              <a:ext uri="{FF2B5EF4-FFF2-40B4-BE49-F238E27FC236}">
                <a16:creationId xmlns:a16="http://schemas.microsoft.com/office/drawing/2014/main" id="{C5784FB8-EB4F-DB41-91C5-83EAB8A9CE9A}"/>
              </a:ext>
            </a:extLst>
          </p:cNvPr>
          <p:cNvGrpSpPr>
            <a:grpSpLocks/>
          </p:cNvGrpSpPr>
          <p:nvPr/>
        </p:nvGrpSpPr>
        <p:grpSpPr bwMode="auto">
          <a:xfrm>
            <a:off x="6096000" y="1371600"/>
            <a:ext cx="1962150" cy="1828800"/>
            <a:chOff x="3840" y="864"/>
            <a:chExt cx="1236" cy="1152"/>
          </a:xfrm>
        </p:grpSpPr>
        <p:sp>
          <p:nvSpPr>
            <p:cNvPr id="282630" name="Oval 5">
              <a:extLst>
                <a:ext uri="{FF2B5EF4-FFF2-40B4-BE49-F238E27FC236}">
                  <a16:creationId xmlns:a16="http://schemas.microsoft.com/office/drawing/2014/main" id="{DD7904B2-B9E2-3F44-B6C7-C02879CBDA6B}"/>
                </a:ext>
              </a:extLst>
            </p:cNvPr>
            <p:cNvSpPr>
              <a:spLocks noChangeArrowheads="1"/>
            </p:cNvSpPr>
            <p:nvPr/>
          </p:nvSpPr>
          <p:spPr bwMode="auto">
            <a:xfrm>
              <a:off x="3840" y="1584"/>
              <a:ext cx="432" cy="432"/>
            </a:xfrm>
            <a:prstGeom prst="ellipse">
              <a:avLst/>
            </a:prstGeom>
            <a:solidFill>
              <a:srgbClr val="0A0BFF"/>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2631" name="Text Box 6">
              <a:extLst>
                <a:ext uri="{FF2B5EF4-FFF2-40B4-BE49-F238E27FC236}">
                  <a16:creationId xmlns:a16="http://schemas.microsoft.com/office/drawing/2014/main" id="{35704435-B366-2945-AFA9-07E6DC25B197}"/>
                </a:ext>
              </a:extLst>
            </p:cNvPr>
            <p:cNvSpPr txBox="1">
              <a:spLocks noChangeArrowheads="1"/>
            </p:cNvSpPr>
            <p:nvPr/>
          </p:nvSpPr>
          <p:spPr bwMode="auto">
            <a:xfrm>
              <a:off x="4032" y="864"/>
              <a:ext cx="1044"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0A0BFF"/>
                  </a:solidFill>
                </a:rPr>
                <a:t>Westerly</a:t>
              </a:r>
            </a:p>
            <a:p>
              <a:pPr algn="ctr"/>
              <a:r>
                <a:rPr lang="en-US" altLang="en-US">
                  <a:solidFill>
                    <a:srgbClr val="0A0BFF"/>
                  </a:solidFill>
                </a:rPr>
                <a:t>Jet Stream</a:t>
              </a:r>
            </a:p>
          </p:txBody>
        </p:sp>
      </p:grpSp>
      <p:sp>
        <p:nvSpPr>
          <p:cNvPr id="282629" name="TextBox 1">
            <a:extLst>
              <a:ext uri="{FF2B5EF4-FFF2-40B4-BE49-F238E27FC236}">
                <a16:creationId xmlns:a16="http://schemas.microsoft.com/office/drawing/2014/main" id="{E14682B3-F692-644D-9065-24242C7604FC}"/>
              </a:ext>
            </a:extLst>
          </p:cNvPr>
          <p:cNvSpPr txBox="1">
            <a:spLocks noChangeArrowheads="1"/>
          </p:cNvSpPr>
          <p:nvPr/>
        </p:nvSpPr>
        <p:spPr bwMode="auto">
          <a:xfrm>
            <a:off x="3836988" y="66675"/>
            <a:ext cx="167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Jet Stream</a:t>
            </a:r>
          </a:p>
        </p:txBody>
      </p:sp>
    </p:spTree>
    <p:extLst>
      <p:ext uri="{BB962C8B-B14F-4D97-AF65-F5344CB8AC3E}">
        <p14:creationId xmlns:p14="http://schemas.microsoft.com/office/powerpoint/2010/main" val="2598327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4023"/>
                                        </p:tgtEl>
                                        <p:attrNameLst>
                                          <p:attrName>style.visibility</p:attrName>
                                        </p:attrNameLst>
                                      </p:cBhvr>
                                      <p:to>
                                        <p:strVal val="visible"/>
                                      </p:to>
                                    </p:set>
                                    <p:animEffect transition="in" filter="fade">
                                      <p:cBhvr>
                                        <p:cTn id="7" dur="2000"/>
                                        <p:tgtEl>
                                          <p:spTgt spid="214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bc">
            <a:extLst>
              <a:ext uri="{FF2B5EF4-FFF2-40B4-BE49-F238E27FC236}">
                <a16:creationId xmlns:a16="http://schemas.microsoft.com/office/drawing/2014/main" id="{4C136E8D-4456-7E4C-B5BB-221E5A331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8785"/>
          <a:stretch>
            <a:fillRect/>
          </a:stretch>
        </p:blipFill>
        <p:spPr bwMode="auto">
          <a:xfrm>
            <a:off x="152400" y="1828800"/>
            <a:ext cx="86106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4" name="Text Box 3">
            <a:extLst>
              <a:ext uri="{FF2B5EF4-FFF2-40B4-BE49-F238E27FC236}">
                <a16:creationId xmlns:a16="http://schemas.microsoft.com/office/drawing/2014/main" id="{99DD3043-4A16-A149-B243-EB552A56B473}"/>
              </a:ext>
            </a:extLst>
          </p:cNvPr>
          <p:cNvSpPr txBox="1">
            <a:spLocks noChangeArrowheads="1"/>
          </p:cNvSpPr>
          <p:nvPr/>
        </p:nvSpPr>
        <p:spPr bwMode="auto">
          <a:xfrm>
            <a:off x="3081338" y="225425"/>
            <a:ext cx="29797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Jet Stream Structure</a:t>
            </a:r>
          </a:p>
        </p:txBody>
      </p:sp>
    </p:spTree>
    <p:extLst>
      <p:ext uri="{BB962C8B-B14F-4D97-AF65-F5344CB8AC3E}">
        <p14:creationId xmlns:p14="http://schemas.microsoft.com/office/powerpoint/2010/main" val="13204518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H">
            <a:extLst>
              <a:ext uri="{FF2B5EF4-FFF2-40B4-BE49-F238E27FC236}">
                <a16:creationId xmlns:a16="http://schemas.microsoft.com/office/drawing/2014/main" id="{EFBD43FE-4365-A340-8DAF-995485892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394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22" name="Picture 3" descr="TH">
            <a:extLst>
              <a:ext uri="{FF2B5EF4-FFF2-40B4-BE49-F238E27FC236}">
                <a16:creationId xmlns:a16="http://schemas.microsoft.com/office/drawing/2014/main" id="{2FD740BC-C5F6-C544-8B7B-A20B6D1BC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771">
            <a:off x="4648200" y="1219200"/>
            <a:ext cx="4376738"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3" name="Rectangle 4">
            <a:extLst>
              <a:ext uri="{FF2B5EF4-FFF2-40B4-BE49-F238E27FC236}">
                <a16:creationId xmlns:a16="http://schemas.microsoft.com/office/drawing/2014/main" id="{3ED7ABA5-307B-D547-9868-9E9DDCB4E6B9}"/>
              </a:ext>
            </a:extLst>
          </p:cNvPr>
          <p:cNvSpPr>
            <a:spLocks noChangeArrowheads="1"/>
          </p:cNvSpPr>
          <p:nvPr/>
        </p:nvSpPr>
        <p:spPr bwMode="auto">
          <a:xfrm>
            <a:off x="3429000" y="457200"/>
            <a:ext cx="2200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227"/>
                </a:solidFill>
              </a:rPr>
              <a:t>MEAN 300 MB</a:t>
            </a:r>
          </a:p>
        </p:txBody>
      </p:sp>
      <p:sp>
        <p:nvSpPr>
          <p:cNvPr id="286724" name="Text Box 5">
            <a:extLst>
              <a:ext uri="{FF2B5EF4-FFF2-40B4-BE49-F238E27FC236}">
                <a16:creationId xmlns:a16="http://schemas.microsoft.com/office/drawing/2014/main" id="{608A1667-66F5-C54A-B687-E7A9AEA36253}"/>
              </a:ext>
            </a:extLst>
          </p:cNvPr>
          <p:cNvSpPr txBox="1">
            <a:spLocks noChangeArrowheads="1"/>
          </p:cNvSpPr>
          <p:nvPr/>
        </p:nvSpPr>
        <p:spPr bwMode="auto">
          <a:xfrm>
            <a:off x="1812925" y="6296025"/>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January</a:t>
            </a:r>
            <a:endParaRPr lang="en-US" altLang="en-US"/>
          </a:p>
        </p:txBody>
      </p:sp>
      <p:sp>
        <p:nvSpPr>
          <p:cNvPr id="286725" name="Rectangle 6">
            <a:extLst>
              <a:ext uri="{FF2B5EF4-FFF2-40B4-BE49-F238E27FC236}">
                <a16:creationId xmlns:a16="http://schemas.microsoft.com/office/drawing/2014/main" id="{9836849B-6034-294E-98AC-3BC069788C35}"/>
              </a:ext>
            </a:extLst>
          </p:cNvPr>
          <p:cNvSpPr>
            <a:spLocks noChangeArrowheads="1"/>
          </p:cNvSpPr>
          <p:nvPr/>
        </p:nvSpPr>
        <p:spPr bwMode="auto">
          <a:xfrm>
            <a:off x="6678613" y="6248400"/>
            <a:ext cx="6365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July</a:t>
            </a:r>
          </a:p>
        </p:txBody>
      </p:sp>
    </p:spTree>
    <p:extLst>
      <p:ext uri="{BB962C8B-B14F-4D97-AF65-F5344CB8AC3E}">
        <p14:creationId xmlns:p14="http://schemas.microsoft.com/office/powerpoint/2010/main" val="23834049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1" descr="1008a">
            <a:extLst>
              <a:ext uri="{FF2B5EF4-FFF2-40B4-BE49-F238E27FC236}">
                <a16:creationId xmlns:a16="http://schemas.microsoft.com/office/drawing/2014/main" id="{33DA9E46-9561-0544-9817-DDBEDC9FB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1113"/>
            <a:ext cx="8355013" cy="683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88770" name="Rectangle 3" hidden="1">
            <a:extLst>
              <a:ext uri="{FF2B5EF4-FFF2-40B4-BE49-F238E27FC236}">
                <a16:creationId xmlns:a16="http://schemas.microsoft.com/office/drawing/2014/main" id="{68C25788-CFFE-B440-AB9D-4D275D53F758}"/>
              </a:ext>
            </a:extLst>
          </p:cNvPr>
          <p:cNvSpPr>
            <a:spLocks noGrp="1" noChangeArrowheads="1"/>
          </p:cNvSpPr>
          <p:nvPr>
            <p:ph type="title"/>
          </p:nvPr>
        </p:nvSpPr>
        <p:spPr/>
        <p:txBody>
          <a:bodyPr/>
          <a:lstStyle/>
          <a:p>
            <a:pPr eaLnBrk="1" hangingPunct="1"/>
            <a:endParaRPr lang="en-US" altLang="en-US"/>
          </a:p>
        </p:txBody>
      </p:sp>
      <p:sp>
        <p:nvSpPr>
          <p:cNvPr id="288771" name="Text Box 5">
            <a:extLst>
              <a:ext uri="{FF2B5EF4-FFF2-40B4-BE49-F238E27FC236}">
                <a16:creationId xmlns:a16="http://schemas.microsoft.com/office/drawing/2014/main" id="{1E200081-22AB-DF40-A921-E1C4A1556FBF}"/>
              </a:ext>
            </a:extLst>
          </p:cNvPr>
          <p:cNvSpPr txBox="1">
            <a:spLocks noChangeArrowheads="1"/>
          </p:cNvSpPr>
          <p:nvPr/>
        </p:nvSpPr>
        <p:spPr bwMode="auto">
          <a:xfrm>
            <a:off x="2438400" y="6372225"/>
            <a:ext cx="4267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Average January 500 mb Map</a:t>
            </a:r>
          </a:p>
        </p:txBody>
      </p:sp>
    </p:spTree>
    <p:extLst>
      <p:ext uri="{BB962C8B-B14F-4D97-AF65-F5344CB8AC3E}">
        <p14:creationId xmlns:p14="http://schemas.microsoft.com/office/powerpoint/2010/main" val="41042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09-34">
            <a:extLst>
              <a:ext uri="{FF2B5EF4-FFF2-40B4-BE49-F238E27FC236}">
                <a16:creationId xmlns:a16="http://schemas.microsoft.com/office/drawing/2014/main" id="{BDC26DB6-41E6-F04E-B39C-5BE5B733D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590675"/>
            <a:ext cx="89662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DD793449-C0D8-F14C-A1DD-215B46487E77}"/>
              </a:ext>
            </a:extLst>
          </p:cNvPr>
          <p:cNvSpPr txBox="1">
            <a:spLocks noChangeArrowheads="1"/>
          </p:cNvSpPr>
          <p:nvPr/>
        </p:nvSpPr>
        <p:spPr bwMode="auto">
          <a:xfrm>
            <a:off x="1143000" y="320675"/>
            <a:ext cx="2209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C35"/>
                </a:solidFill>
              </a:rPr>
              <a:t>VALLEY BREEZE</a:t>
            </a:r>
          </a:p>
        </p:txBody>
      </p:sp>
      <p:sp>
        <p:nvSpPr>
          <p:cNvPr id="47107" name="Text Box 4">
            <a:extLst>
              <a:ext uri="{FF2B5EF4-FFF2-40B4-BE49-F238E27FC236}">
                <a16:creationId xmlns:a16="http://schemas.microsoft.com/office/drawing/2014/main" id="{8075DB3C-8A1C-9040-AC91-115F59DCC735}"/>
              </a:ext>
            </a:extLst>
          </p:cNvPr>
          <p:cNvSpPr txBox="1">
            <a:spLocks noChangeArrowheads="1"/>
          </p:cNvSpPr>
          <p:nvPr/>
        </p:nvSpPr>
        <p:spPr bwMode="auto">
          <a:xfrm>
            <a:off x="5638800" y="304800"/>
            <a:ext cx="2209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C35"/>
                </a:solidFill>
              </a:rPr>
              <a:t>MOUNTAIN BREEZE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1" descr="1008b">
            <a:extLst>
              <a:ext uri="{FF2B5EF4-FFF2-40B4-BE49-F238E27FC236}">
                <a16:creationId xmlns:a16="http://schemas.microsoft.com/office/drawing/2014/main" id="{261B7B8E-BDD2-514F-83C2-811E2D2D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12700"/>
            <a:ext cx="8478837"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0818" name="Rectangle 3" hidden="1">
            <a:extLst>
              <a:ext uri="{FF2B5EF4-FFF2-40B4-BE49-F238E27FC236}">
                <a16:creationId xmlns:a16="http://schemas.microsoft.com/office/drawing/2014/main" id="{F30B3EA7-1B10-6A46-ABBE-466F59E8FB69}"/>
              </a:ext>
            </a:extLst>
          </p:cNvPr>
          <p:cNvSpPr>
            <a:spLocks noGrp="1" noChangeArrowheads="1"/>
          </p:cNvSpPr>
          <p:nvPr>
            <p:ph type="title"/>
          </p:nvPr>
        </p:nvSpPr>
        <p:spPr/>
        <p:txBody>
          <a:bodyPr/>
          <a:lstStyle/>
          <a:p>
            <a:pPr eaLnBrk="1" hangingPunct="1"/>
            <a:endParaRPr lang="en-US" altLang="en-US"/>
          </a:p>
        </p:txBody>
      </p:sp>
      <p:sp>
        <p:nvSpPr>
          <p:cNvPr id="290819" name="Text Box 5">
            <a:extLst>
              <a:ext uri="{FF2B5EF4-FFF2-40B4-BE49-F238E27FC236}">
                <a16:creationId xmlns:a16="http://schemas.microsoft.com/office/drawing/2014/main" id="{48ABB49B-2C2C-D849-9669-B63AD6FB84CE}"/>
              </a:ext>
            </a:extLst>
          </p:cNvPr>
          <p:cNvSpPr txBox="1">
            <a:spLocks noChangeArrowheads="1"/>
          </p:cNvSpPr>
          <p:nvPr/>
        </p:nvSpPr>
        <p:spPr bwMode="auto">
          <a:xfrm>
            <a:off x="2674938" y="6400800"/>
            <a:ext cx="37258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Average July 500 mb Map</a:t>
            </a:r>
          </a:p>
        </p:txBody>
      </p:sp>
    </p:spTree>
    <p:extLst>
      <p:ext uri="{BB962C8B-B14F-4D97-AF65-F5344CB8AC3E}">
        <p14:creationId xmlns:p14="http://schemas.microsoft.com/office/powerpoint/2010/main" val="9103226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1" descr="1009">
            <a:extLst>
              <a:ext uri="{FF2B5EF4-FFF2-40B4-BE49-F238E27FC236}">
                <a16:creationId xmlns:a16="http://schemas.microsoft.com/office/drawing/2014/main" id="{4416D24E-4256-6F4C-AA01-2B688DCDA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03263"/>
            <a:ext cx="8964613" cy="5449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2866" name="Rectangle 3" hidden="1">
            <a:extLst>
              <a:ext uri="{FF2B5EF4-FFF2-40B4-BE49-F238E27FC236}">
                <a16:creationId xmlns:a16="http://schemas.microsoft.com/office/drawing/2014/main" id="{953011B3-9912-8144-88F8-96651DB0E956}"/>
              </a:ext>
            </a:extLst>
          </p:cNvPr>
          <p:cNvSpPr>
            <a:spLocks noGrp="1" noChangeArrowheads="1"/>
          </p:cNvSpPr>
          <p:nvPr>
            <p:ph type="title"/>
          </p:nvPr>
        </p:nvSpPr>
        <p:spPr/>
        <p:txBody>
          <a:bodyPr/>
          <a:lstStyle/>
          <a:p>
            <a:pPr eaLnBrk="1" hangingPunct="1"/>
            <a:endParaRPr lang="en-US" altLang="en-US"/>
          </a:p>
        </p:txBody>
      </p:sp>
      <p:sp>
        <p:nvSpPr>
          <p:cNvPr id="292867" name="Text Box 5">
            <a:extLst>
              <a:ext uri="{FF2B5EF4-FFF2-40B4-BE49-F238E27FC236}">
                <a16:creationId xmlns:a16="http://schemas.microsoft.com/office/drawing/2014/main" id="{100319D8-6F95-3740-8BFE-2A4710E9D0A1}"/>
              </a:ext>
            </a:extLst>
          </p:cNvPr>
          <p:cNvSpPr txBox="1">
            <a:spLocks noChangeArrowheads="1"/>
          </p:cNvSpPr>
          <p:nvPr/>
        </p:nvSpPr>
        <p:spPr bwMode="auto">
          <a:xfrm>
            <a:off x="1768475" y="88900"/>
            <a:ext cx="56054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Jet Streams and the General Circulation</a:t>
            </a:r>
          </a:p>
        </p:txBody>
      </p:sp>
    </p:spTree>
    <p:extLst>
      <p:ext uri="{BB962C8B-B14F-4D97-AF65-F5344CB8AC3E}">
        <p14:creationId xmlns:p14="http://schemas.microsoft.com/office/powerpoint/2010/main" val="30149746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1" descr="1010">
            <a:extLst>
              <a:ext uri="{FF2B5EF4-FFF2-40B4-BE49-F238E27FC236}">
                <a16:creationId xmlns:a16="http://schemas.microsoft.com/office/drawing/2014/main" id="{E1586E49-2A07-F745-A305-5536A2AFC7B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0"/>
            <a:ext cx="6962775"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4914" name="Rectangle 3" hidden="1">
            <a:extLst>
              <a:ext uri="{FF2B5EF4-FFF2-40B4-BE49-F238E27FC236}">
                <a16:creationId xmlns:a16="http://schemas.microsoft.com/office/drawing/2014/main" id="{E9F2E675-6C99-894D-85B4-141F7944300E}"/>
              </a:ext>
            </a:extLst>
          </p:cNvPr>
          <p:cNvSpPr>
            <a:spLocks noGrp="1" noChangeArrowheads="1"/>
          </p:cNvSpPr>
          <p:nvPr>
            <p:ph type="title"/>
          </p:nvPr>
        </p:nvSpPr>
        <p:spPr/>
        <p:txBody>
          <a:bodyPr/>
          <a:lstStyle/>
          <a:p>
            <a:pPr eaLnBrk="1" hangingPunct="1"/>
            <a:endParaRPr lang="en-US" altLang="en-US"/>
          </a:p>
        </p:txBody>
      </p:sp>
      <p:sp>
        <p:nvSpPr>
          <p:cNvPr id="294915" name="TextBox 1">
            <a:extLst>
              <a:ext uri="{FF2B5EF4-FFF2-40B4-BE49-F238E27FC236}">
                <a16:creationId xmlns:a16="http://schemas.microsoft.com/office/drawing/2014/main" id="{1EC315CA-D783-AE4F-9629-F1E83B7AA587}"/>
              </a:ext>
            </a:extLst>
          </p:cNvPr>
          <p:cNvSpPr txBox="1">
            <a:spLocks noChangeArrowheads="1"/>
          </p:cNvSpPr>
          <p:nvPr/>
        </p:nvSpPr>
        <p:spPr bwMode="auto">
          <a:xfrm>
            <a:off x="173038" y="241300"/>
            <a:ext cx="18446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Northern</a:t>
            </a:r>
          </a:p>
          <a:p>
            <a:pPr algn="ctr"/>
            <a:r>
              <a:rPr lang="en-US" altLang="en-US">
                <a:solidFill>
                  <a:srgbClr val="FFFF00"/>
                </a:solidFill>
              </a:rPr>
              <a:t>Hemisphere</a:t>
            </a:r>
          </a:p>
          <a:p>
            <a:pPr algn="ctr"/>
            <a:r>
              <a:rPr lang="en-US" altLang="en-US">
                <a:solidFill>
                  <a:srgbClr val="FFFF00"/>
                </a:solidFill>
              </a:rPr>
              <a:t>Jet Streams</a:t>
            </a:r>
          </a:p>
        </p:txBody>
      </p:sp>
    </p:spTree>
    <p:extLst>
      <p:ext uri="{BB962C8B-B14F-4D97-AF65-F5344CB8AC3E}">
        <p14:creationId xmlns:p14="http://schemas.microsoft.com/office/powerpoint/2010/main" val="23943831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bc">
            <a:extLst>
              <a:ext uri="{FF2B5EF4-FFF2-40B4-BE49-F238E27FC236}">
                <a16:creationId xmlns:a16="http://schemas.microsoft.com/office/drawing/2014/main" id="{A7241405-A176-5243-BD9A-F84B6A8E1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6425"/>
            <a:ext cx="89154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3">
            <a:extLst>
              <a:ext uri="{FF2B5EF4-FFF2-40B4-BE49-F238E27FC236}">
                <a16:creationId xmlns:a16="http://schemas.microsoft.com/office/drawing/2014/main" id="{C8A323B8-14D5-944F-A3A7-DF9EBFE6BDE0}"/>
              </a:ext>
            </a:extLst>
          </p:cNvPr>
          <p:cNvSpPr>
            <a:spLocks noChangeArrowheads="1"/>
          </p:cNvSpPr>
          <p:nvPr/>
        </p:nvSpPr>
        <p:spPr bwMode="auto">
          <a:xfrm>
            <a:off x="8534400" y="52847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6963" name="Text Box 4">
            <a:extLst>
              <a:ext uri="{FF2B5EF4-FFF2-40B4-BE49-F238E27FC236}">
                <a16:creationId xmlns:a16="http://schemas.microsoft.com/office/drawing/2014/main" id="{E1221A0B-9E19-7A4F-A5E7-B413B278D6AB}"/>
              </a:ext>
            </a:extLst>
          </p:cNvPr>
          <p:cNvSpPr txBox="1">
            <a:spLocks noChangeArrowheads="1"/>
          </p:cNvSpPr>
          <p:nvPr/>
        </p:nvSpPr>
        <p:spPr bwMode="auto">
          <a:xfrm>
            <a:off x="3028950" y="5741988"/>
            <a:ext cx="30861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Note:  key differs between maps</a:t>
            </a:r>
            <a:endParaRPr lang="en-US" altLang="en-US"/>
          </a:p>
        </p:txBody>
      </p:sp>
      <p:sp>
        <p:nvSpPr>
          <p:cNvPr id="296964" name="Text Box 5">
            <a:extLst>
              <a:ext uri="{FF2B5EF4-FFF2-40B4-BE49-F238E27FC236}">
                <a16:creationId xmlns:a16="http://schemas.microsoft.com/office/drawing/2014/main" id="{A876F3DE-F7FA-6D43-9397-B5FC06370F25}"/>
              </a:ext>
            </a:extLst>
          </p:cNvPr>
          <p:cNvSpPr txBox="1">
            <a:spLocks noChangeArrowheads="1"/>
          </p:cNvSpPr>
          <p:nvPr/>
        </p:nvSpPr>
        <p:spPr bwMode="auto">
          <a:xfrm>
            <a:off x="3048000" y="26988"/>
            <a:ext cx="3046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227"/>
                </a:solidFill>
              </a:rPr>
              <a:t>JET STREAM CORE</a:t>
            </a:r>
            <a:endParaRPr lang="en-US" altLang="en-US"/>
          </a:p>
        </p:txBody>
      </p:sp>
      <p:sp>
        <p:nvSpPr>
          <p:cNvPr id="296965" name="TextBox 1">
            <a:extLst>
              <a:ext uri="{FF2B5EF4-FFF2-40B4-BE49-F238E27FC236}">
                <a16:creationId xmlns:a16="http://schemas.microsoft.com/office/drawing/2014/main" id="{037E36AB-2CA9-1E4D-B963-19BAA3F83A31}"/>
              </a:ext>
            </a:extLst>
          </p:cNvPr>
          <p:cNvSpPr txBox="1">
            <a:spLocks noChangeArrowheads="1"/>
          </p:cNvSpPr>
          <p:nvPr/>
        </p:nvSpPr>
        <p:spPr bwMode="auto">
          <a:xfrm>
            <a:off x="7405688" y="6291263"/>
            <a:ext cx="158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rPr>
              <a:t>(A:  320–345)</a:t>
            </a:r>
          </a:p>
        </p:txBody>
      </p:sp>
      <p:pic>
        <p:nvPicPr>
          <p:cNvPr id="8" name="Picture 7">
            <a:extLst>
              <a:ext uri="{FF2B5EF4-FFF2-40B4-BE49-F238E27FC236}">
                <a16:creationId xmlns:a16="http://schemas.microsoft.com/office/drawing/2014/main" id="{D3423953-445F-4443-9A42-A0F61A0527ED}"/>
              </a:ext>
            </a:extLst>
          </p:cNvPr>
          <p:cNvPicPr>
            <a:picLocks noChangeAspect="1"/>
          </p:cNvPicPr>
          <p:nvPr/>
        </p:nvPicPr>
        <p:blipFill>
          <a:blip r:embed="rId4"/>
          <a:stretch>
            <a:fillRect/>
          </a:stretch>
        </p:blipFill>
        <p:spPr>
          <a:xfrm>
            <a:off x="152400" y="5476741"/>
            <a:ext cx="1555123" cy="1358141"/>
          </a:xfrm>
          <a:prstGeom prst="rect">
            <a:avLst/>
          </a:prstGeom>
        </p:spPr>
      </p:pic>
    </p:spTree>
    <p:extLst>
      <p:ext uri="{BB962C8B-B14F-4D97-AF65-F5344CB8AC3E}">
        <p14:creationId xmlns:p14="http://schemas.microsoft.com/office/powerpoint/2010/main" val="13054144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3" hidden="1">
            <a:extLst>
              <a:ext uri="{FF2B5EF4-FFF2-40B4-BE49-F238E27FC236}">
                <a16:creationId xmlns:a16="http://schemas.microsoft.com/office/drawing/2014/main" id="{E7A6BA0F-D15E-EB4D-8FFB-0B74B33EBFCB}"/>
              </a:ext>
            </a:extLst>
          </p:cNvPr>
          <p:cNvSpPr>
            <a:spLocks noGrp="1" noChangeArrowheads="1"/>
          </p:cNvSpPr>
          <p:nvPr>
            <p:ph type="title"/>
          </p:nvPr>
        </p:nvSpPr>
        <p:spPr/>
        <p:txBody>
          <a:bodyPr/>
          <a:lstStyle/>
          <a:p>
            <a:pPr eaLnBrk="1" hangingPunct="1"/>
            <a:endParaRPr lang="en-US" altLang="en-US"/>
          </a:p>
        </p:txBody>
      </p:sp>
      <p:sp>
        <p:nvSpPr>
          <p:cNvPr id="229378" name="TextBox 1">
            <a:extLst>
              <a:ext uri="{FF2B5EF4-FFF2-40B4-BE49-F238E27FC236}">
                <a16:creationId xmlns:a16="http://schemas.microsoft.com/office/drawing/2014/main" id="{F26AC90D-CF5C-264B-9637-4DE64A010FBF}"/>
              </a:ext>
            </a:extLst>
          </p:cNvPr>
          <p:cNvSpPr txBox="1">
            <a:spLocks noChangeArrowheads="1"/>
          </p:cNvSpPr>
          <p:nvPr/>
        </p:nvSpPr>
        <p:spPr bwMode="auto">
          <a:xfrm>
            <a:off x="3890963" y="187325"/>
            <a:ext cx="177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Cold Fronts</a:t>
            </a:r>
          </a:p>
        </p:txBody>
      </p:sp>
      <p:pic>
        <p:nvPicPr>
          <p:cNvPr id="229379" name="Picture 2" descr="U.S.fronts.gif">
            <a:extLst>
              <a:ext uri="{FF2B5EF4-FFF2-40B4-BE49-F238E27FC236}">
                <a16:creationId xmlns:a16="http://schemas.microsoft.com/office/drawing/2014/main" id="{853B3E55-63DA-E540-A566-23FD4C2DA7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8038"/>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3" hidden="1">
            <a:extLst>
              <a:ext uri="{FF2B5EF4-FFF2-40B4-BE49-F238E27FC236}">
                <a16:creationId xmlns:a16="http://schemas.microsoft.com/office/drawing/2014/main" id="{352243DD-EE94-DE45-9BC7-4F2C1254B1CF}"/>
              </a:ext>
            </a:extLst>
          </p:cNvPr>
          <p:cNvSpPr>
            <a:spLocks noGrp="1" noChangeArrowheads="1"/>
          </p:cNvSpPr>
          <p:nvPr>
            <p:ph type="title"/>
          </p:nvPr>
        </p:nvSpPr>
        <p:spPr/>
        <p:txBody>
          <a:bodyPr/>
          <a:lstStyle/>
          <a:p>
            <a:pPr eaLnBrk="1" hangingPunct="1"/>
            <a:endParaRPr lang="en-US" altLang="en-US"/>
          </a:p>
        </p:txBody>
      </p:sp>
      <p:sp>
        <p:nvSpPr>
          <p:cNvPr id="231426" name="Text Box 5">
            <a:extLst>
              <a:ext uri="{FF2B5EF4-FFF2-40B4-BE49-F238E27FC236}">
                <a16:creationId xmlns:a16="http://schemas.microsoft.com/office/drawing/2014/main" id="{0A89A4F9-ACEB-7043-B377-2DC5F5DDE140}"/>
              </a:ext>
            </a:extLst>
          </p:cNvPr>
          <p:cNvSpPr txBox="1">
            <a:spLocks noChangeArrowheads="1"/>
          </p:cNvSpPr>
          <p:nvPr/>
        </p:nvSpPr>
        <p:spPr bwMode="auto">
          <a:xfrm>
            <a:off x="654050" y="376238"/>
            <a:ext cx="1689100"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Cold Front </a:t>
            </a:r>
          </a:p>
          <a:p>
            <a:pPr algn="ctr"/>
            <a:r>
              <a:rPr lang="en-US" altLang="en-US">
                <a:solidFill>
                  <a:srgbClr val="FFFF00"/>
                </a:solidFill>
              </a:rPr>
              <a:t>(map view)</a:t>
            </a:r>
          </a:p>
        </p:txBody>
      </p:sp>
      <p:pic>
        <p:nvPicPr>
          <p:cNvPr id="231427" name="Picture 1" descr="cold.front.gif">
            <a:extLst>
              <a:ext uri="{FF2B5EF4-FFF2-40B4-BE49-F238E27FC236}">
                <a16:creationId xmlns:a16="http://schemas.microsoft.com/office/drawing/2014/main" id="{25636845-15C2-D24F-A3AA-2A21C3C96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4813" y="0"/>
            <a:ext cx="6199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3" hidden="1">
            <a:extLst>
              <a:ext uri="{FF2B5EF4-FFF2-40B4-BE49-F238E27FC236}">
                <a16:creationId xmlns:a16="http://schemas.microsoft.com/office/drawing/2014/main" id="{991815C9-D126-0649-A93E-870DAC883FD0}"/>
              </a:ext>
            </a:extLst>
          </p:cNvPr>
          <p:cNvSpPr>
            <a:spLocks noGrp="1" noChangeArrowheads="1"/>
          </p:cNvSpPr>
          <p:nvPr>
            <p:ph type="title"/>
          </p:nvPr>
        </p:nvSpPr>
        <p:spPr/>
        <p:txBody>
          <a:bodyPr/>
          <a:lstStyle/>
          <a:p>
            <a:pPr eaLnBrk="1" hangingPunct="1"/>
            <a:endParaRPr lang="en-US" altLang="en-US"/>
          </a:p>
        </p:txBody>
      </p:sp>
      <p:pic>
        <p:nvPicPr>
          <p:cNvPr id="233474" name="Picture 1" descr="cold.front.satellite.gif">
            <a:extLst>
              <a:ext uri="{FF2B5EF4-FFF2-40B4-BE49-F238E27FC236}">
                <a16:creationId xmlns:a16="http://schemas.microsoft.com/office/drawing/2014/main" id="{C23CC7FB-B1C7-E842-9C85-848440F384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0"/>
            <a:ext cx="8456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1" descr="1115">
            <a:extLst>
              <a:ext uri="{FF2B5EF4-FFF2-40B4-BE49-F238E27FC236}">
                <a16:creationId xmlns:a16="http://schemas.microsoft.com/office/drawing/2014/main" id="{1401ACC9-6D19-F747-977A-C211252FB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43000"/>
            <a:ext cx="8964613"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22" name="Rectangle 3" hidden="1">
            <a:extLst>
              <a:ext uri="{FF2B5EF4-FFF2-40B4-BE49-F238E27FC236}">
                <a16:creationId xmlns:a16="http://schemas.microsoft.com/office/drawing/2014/main" id="{5A2076C1-DEE6-2A4F-89CB-92E0CF6099A3}"/>
              </a:ext>
            </a:extLst>
          </p:cNvPr>
          <p:cNvSpPr>
            <a:spLocks noGrp="1" noChangeArrowheads="1"/>
          </p:cNvSpPr>
          <p:nvPr>
            <p:ph type="title"/>
          </p:nvPr>
        </p:nvSpPr>
        <p:spPr/>
        <p:txBody>
          <a:bodyPr/>
          <a:lstStyle/>
          <a:p>
            <a:pPr eaLnBrk="1" hangingPunct="1"/>
            <a:endParaRPr lang="en-US" altLang="en-US"/>
          </a:p>
        </p:txBody>
      </p:sp>
      <p:sp>
        <p:nvSpPr>
          <p:cNvPr id="235523" name="Text Box 5">
            <a:extLst>
              <a:ext uri="{FF2B5EF4-FFF2-40B4-BE49-F238E27FC236}">
                <a16:creationId xmlns:a16="http://schemas.microsoft.com/office/drawing/2014/main" id="{73A0D087-39B7-DE42-8478-572A626F42B4}"/>
              </a:ext>
            </a:extLst>
          </p:cNvPr>
          <p:cNvSpPr txBox="1">
            <a:spLocks noChangeArrowheads="1"/>
          </p:cNvSpPr>
          <p:nvPr/>
        </p:nvSpPr>
        <p:spPr bwMode="auto">
          <a:xfrm>
            <a:off x="2257425" y="200025"/>
            <a:ext cx="4740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Cold Front (vertical cross-section)</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backdoor.gif">
            <a:extLst>
              <a:ext uri="{FF2B5EF4-FFF2-40B4-BE49-F238E27FC236}">
                <a16:creationId xmlns:a16="http://schemas.microsoft.com/office/drawing/2014/main" id="{0FAB8EA9-C943-D645-A640-25B6E11983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0" y="0"/>
            <a:ext cx="734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0" name="Rectangle 3" hidden="1">
            <a:extLst>
              <a:ext uri="{FF2B5EF4-FFF2-40B4-BE49-F238E27FC236}">
                <a16:creationId xmlns:a16="http://schemas.microsoft.com/office/drawing/2014/main" id="{71C1C52F-45B2-3749-99C6-342786AA11CD}"/>
              </a:ext>
            </a:extLst>
          </p:cNvPr>
          <p:cNvSpPr>
            <a:spLocks noGrp="1" noChangeArrowheads="1"/>
          </p:cNvSpPr>
          <p:nvPr>
            <p:ph type="title"/>
          </p:nvPr>
        </p:nvSpPr>
        <p:spPr/>
        <p:txBody>
          <a:bodyPr/>
          <a:lstStyle/>
          <a:p>
            <a:pPr eaLnBrk="1" hangingPunct="1"/>
            <a:endParaRPr lang="en-US" altLang="en-US"/>
          </a:p>
        </p:txBody>
      </p:sp>
      <p:sp>
        <p:nvSpPr>
          <p:cNvPr id="237571" name="Text Box 5">
            <a:extLst>
              <a:ext uri="{FF2B5EF4-FFF2-40B4-BE49-F238E27FC236}">
                <a16:creationId xmlns:a16="http://schemas.microsoft.com/office/drawing/2014/main" id="{D08394B4-A300-1042-8BFC-BB17BC2CB239}"/>
              </a:ext>
            </a:extLst>
          </p:cNvPr>
          <p:cNvSpPr txBox="1">
            <a:spLocks noChangeArrowheads="1"/>
          </p:cNvSpPr>
          <p:nvPr/>
        </p:nvSpPr>
        <p:spPr bwMode="auto">
          <a:xfrm>
            <a:off x="892175" y="85725"/>
            <a:ext cx="34544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a:t>“</a:t>
            </a:r>
            <a:r>
              <a:rPr lang="en-US" altLang="ja-JP"/>
              <a:t>Back Door</a:t>
            </a:r>
            <a:r>
              <a:rPr lang="ja-JP" altLang="en-US"/>
              <a:t>”</a:t>
            </a:r>
            <a:r>
              <a:rPr lang="en-US" altLang="ja-JP"/>
              <a:t> Cold Front</a:t>
            </a:r>
            <a:endParaRPr lang="en-US" alt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27" hidden="1">
            <a:extLst>
              <a:ext uri="{FF2B5EF4-FFF2-40B4-BE49-F238E27FC236}">
                <a16:creationId xmlns:a16="http://schemas.microsoft.com/office/drawing/2014/main" id="{94267A95-51E9-1B44-A71B-D2980830A705}"/>
              </a:ext>
            </a:extLst>
          </p:cNvPr>
          <p:cNvSpPr>
            <a:spLocks noGrp="1" noChangeArrowheads="1"/>
          </p:cNvSpPr>
          <p:nvPr>
            <p:ph type="title"/>
          </p:nvPr>
        </p:nvSpPr>
        <p:spPr/>
        <p:txBody>
          <a:bodyPr/>
          <a:lstStyle/>
          <a:p>
            <a:pPr eaLnBrk="1" hangingPunct="1"/>
            <a:endParaRPr lang="en-US" altLang="en-US"/>
          </a:p>
        </p:txBody>
      </p:sp>
      <p:pic>
        <p:nvPicPr>
          <p:cNvPr id="239618" name="Picture 1" descr="coldfront.table.gif">
            <a:extLst>
              <a:ext uri="{FF2B5EF4-FFF2-40B4-BE49-F238E27FC236}">
                <a16:creationId xmlns:a16="http://schemas.microsoft.com/office/drawing/2014/main" id="{FBCF1D1D-AC0E-6E40-BD15-6DD5020A26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4" descr="cold.front.gif">
            <a:extLst>
              <a:ext uri="{FF2B5EF4-FFF2-40B4-BE49-F238E27FC236}">
                <a16:creationId xmlns:a16="http://schemas.microsoft.com/office/drawing/2014/main" id="{ABB27925-1234-684C-9866-5F6E330EC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3854450"/>
            <a:ext cx="25939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115">
            <a:extLst>
              <a:ext uri="{FF2B5EF4-FFF2-40B4-BE49-F238E27FC236}">
                <a16:creationId xmlns:a16="http://schemas.microsoft.com/office/drawing/2014/main" id="{38836E98-F050-2547-8537-3590C2A25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4103688"/>
            <a:ext cx="4602163" cy="234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a:extLst>
              <a:ext uri="{FF2B5EF4-FFF2-40B4-BE49-F238E27FC236}">
                <a16:creationId xmlns:a16="http://schemas.microsoft.com/office/drawing/2014/main" id="{8BE5F204-BD8B-51FE-2AD5-B6ADAE9B90BA}"/>
              </a:ext>
            </a:extLst>
          </p:cNvPr>
          <p:cNvPicPr>
            <a:picLocks noChangeAspect="1"/>
          </p:cNvPicPr>
          <p:nvPr/>
        </p:nvPicPr>
        <p:blipFill rotWithShape="1">
          <a:blip r:embed="rId6"/>
          <a:srcRect l="12222" r="47619" b="68254"/>
          <a:stretch/>
        </p:blipFill>
        <p:spPr>
          <a:xfrm>
            <a:off x="10886" y="3854450"/>
            <a:ext cx="1199121" cy="9479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a:extLst>
              <a:ext uri="{FF2B5EF4-FFF2-40B4-BE49-F238E27FC236}">
                <a16:creationId xmlns:a16="http://schemas.microsoft.com/office/drawing/2014/main" id="{8E3194FF-4F54-7746-91DF-3883FEAEE82D}"/>
              </a:ext>
            </a:extLst>
          </p:cNvPr>
          <p:cNvSpPr txBox="1">
            <a:spLocks noChangeArrowheads="1"/>
          </p:cNvSpPr>
          <p:nvPr/>
        </p:nvSpPr>
        <p:spPr bwMode="auto">
          <a:xfrm>
            <a:off x="2651125" y="2816225"/>
            <a:ext cx="1455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figure 7.8</a:t>
            </a:r>
          </a:p>
        </p:txBody>
      </p:sp>
      <p:pic>
        <p:nvPicPr>
          <p:cNvPr id="49154" name="Picture 3" descr="Neiburger">
            <a:extLst>
              <a:ext uri="{FF2B5EF4-FFF2-40B4-BE49-F238E27FC236}">
                <a16:creationId xmlns:a16="http://schemas.microsoft.com/office/drawing/2014/main" id="{41BCDAFE-4F8F-6D46-BE38-A6EB8EE9D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80494" y="18256"/>
            <a:ext cx="3870325"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4">
            <a:extLst>
              <a:ext uri="{FF2B5EF4-FFF2-40B4-BE49-F238E27FC236}">
                <a16:creationId xmlns:a16="http://schemas.microsoft.com/office/drawing/2014/main" id="{9764D1EB-CDA1-634F-AE66-EB373D584132}"/>
              </a:ext>
            </a:extLst>
          </p:cNvPr>
          <p:cNvSpPr txBox="1">
            <a:spLocks noChangeArrowheads="1"/>
          </p:cNvSpPr>
          <p:nvPr/>
        </p:nvSpPr>
        <p:spPr bwMode="auto">
          <a:xfrm>
            <a:off x="1812925" y="1368425"/>
            <a:ext cx="1506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Afternoon</a:t>
            </a:r>
          </a:p>
        </p:txBody>
      </p:sp>
      <p:sp>
        <p:nvSpPr>
          <p:cNvPr id="49156" name="Text Box 5">
            <a:extLst>
              <a:ext uri="{FF2B5EF4-FFF2-40B4-BE49-F238E27FC236}">
                <a16:creationId xmlns:a16="http://schemas.microsoft.com/office/drawing/2014/main" id="{AA2DA418-E126-6646-8B1A-472D08C1C611}"/>
              </a:ext>
            </a:extLst>
          </p:cNvPr>
          <p:cNvSpPr txBox="1">
            <a:spLocks noChangeArrowheads="1"/>
          </p:cNvSpPr>
          <p:nvPr/>
        </p:nvSpPr>
        <p:spPr bwMode="auto">
          <a:xfrm>
            <a:off x="5876925" y="1393825"/>
            <a:ext cx="1336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Midnight</a:t>
            </a:r>
          </a:p>
        </p:txBody>
      </p:sp>
      <p:sp>
        <p:nvSpPr>
          <p:cNvPr id="49157" name="Text Box 6">
            <a:extLst>
              <a:ext uri="{FF2B5EF4-FFF2-40B4-BE49-F238E27FC236}">
                <a16:creationId xmlns:a16="http://schemas.microsoft.com/office/drawing/2014/main" id="{C6CED011-5157-DD40-9EF4-77BB176DCBE2}"/>
              </a:ext>
            </a:extLst>
          </p:cNvPr>
          <p:cNvSpPr txBox="1">
            <a:spLocks noChangeArrowheads="1"/>
          </p:cNvSpPr>
          <p:nvPr/>
        </p:nvSpPr>
        <p:spPr bwMode="auto">
          <a:xfrm>
            <a:off x="2727325" y="252413"/>
            <a:ext cx="3563938"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Diurnal Terrain Flows</a:t>
            </a:r>
          </a:p>
        </p:txBody>
      </p:sp>
      <p:sp>
        <p:nvSpPr>
          <p:cNvPr id="49158" name="Text Box 7">
            <a:extLst>
              <a:ext uri="{FF2B5EF4-FFF2-40B4-BE49-F238E27FC236}">
                <a16:creationId xmlns:a16="http://schemas.microsoft.com/office/drawing/2014/main" id="{F2508EDD-E8BE-C94D-84CE-D34356B8951C}"/>
              </a:ext>
            </a:extLst>
          </p:cNvPr>
          <p:cNvSpPr txBox="1">
            <a:spLocks noChangeArrowheads="1"/>
          </p:cNvSpPr>
          <p:nvPr/>
        </p:nvSpPr>
        <p:spPr bwMode="auto">
          <a:xfrm>
            <a:off x="1825625" y="6153150"/>
            <a:ext cx="16668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EDF8FE"/>
                </a:solidFill>
              </a:rPr>
              <a:t>anabatic flow</a:t>
            </a:r>
          </a:p>
        </p:txBody>
      </p:sp>
      <p:sp>
        <p:nvSpPr>
          <p:cNvPr id="49159" name="Text Box 8">
            <a:extLst>
              <a:ext uri="{FF2B5EF4-FFF2-40B4-BE49-F238E27FC236}">
                <a16:creationId xmlns:a16="http://schemas.microsoft.com/office/drawing/2014/main" id="{53EDB561-DD77-A94A-9D67-4355F4748025}"/>
              </a:ext>
            </a:extLst>
          </p:cNvPr>
          <p:cNvSpPr txBox="1">
            <a:spLocks noChangeArrowheads="1"/>
          </p:cNvSpPr>
          <p:nvPr/>
        </p:nvSpPr>
        <p:spPr bwMode="auto">
          <a:xfrm>
            <a:off x="5876925" y="6178550"/>
            <a:ext cx="1722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EDF8FE"/>
                </a:solidFill>
              </a:rPr>
              <a:t>katabatic flow</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7" hidden="1">
            <a:extLst>
              <a:ext uri="{FF2B5EF4-FFF2-40B4-BE49-F238E27FC236}">
                <a16:creationId xmlns:a16="http://schemas.microsoft.com/office/drawing/2014/main" id="{00F295ED-4275-9A4A-AC70-EA77E0863063}"/>
              </a:ext>
            </a:extLst>
          </p:cNvPr>
          <p:cNvSpPr>
            <a:spLocks noGrp="1" noChangeArrowheads="1"/>
          </p:cNvSpPr>
          <p:nvPr>
            <p:ph type="title"/>
          </p:nvPr>
        </p:nvSpPr>
        <p:spPr/>
        <p:txBody>
          <a:bodyPr/>
          <a:lstStyle/>
          <a:p>
            <a:pPr eaLnBrk="1" hangingPunct="1"/>
            <a:endParaRPr lang="en-US" altLang="en-US"/>
          </a:p>
        </p:txBody>
      </p:sp>
      <p:sp>
        <p:nvSpPr>
          <p:cNvPr id="241666" name="Text Box 1029">
            <a:extLst>
              <a:ext uri="{FF2B5EF4-FFF2-40B4-BE49-F238E27FC236}">
                <a16:creationId xmlns:a16="http://schemas.microsoft.com/office/drawing/2014/main" id="{E63EC278-590A-5345-89DB-A1727308AEAB}"/>
              </a:ext>
            </a:extLst>
          </p:cNvPr>
          <p:cNvSpPr txBox="1">
            <a:spLocks noChangeArrowheads="1"/>
          </p:cNvSpPr>
          <p:nvPr/>
        </p:nvSpPr>
        <p:spPr bwMode="auto">
          <a:xfrm>
            <a:off x="288925" y="228600"/>
            <a:ext cx="3368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Warm Front (map view)</a:t>
            </a:r>
          </a:p>
        </p:txBody>
      </p:sp>
      <p:pic>
        <p:nvPicPr>
          <p:cNvPr id="241667" name="Picture 1" descr="warm.front.mapview.gif">
            <a:extLst>
              <a:ext uri="{FF2B5EF4-FFF2-40B4-BE49-F238E27FC236}">
                <a16:creationId xmlns:a16="http://schemas.microsoft.com/office/drawing/2014/main" id="{2269A2BD-15D8-3A41-A7B1-93DDEA69EA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9850" y="0"/>
            <a:ext cx="5167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1" descr="1119a">
            <a:extLst>
              <a:ext uri="{FF2B5EF4-FFF2-40B4-BE49-F238E27FC236}">
                <a16:creationId xmlns:a16="http://schemas.microsoft.com/office/drawing/2014/main" id="{4B3DC8AE-1445-C445-B54B-172E52854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61988"/>
            <a:ext cx="8964613"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3714" name="Rectangle 1027" hidden="1">
            <a:extLst>
              <a:ext uri="{FF2B5EF4-FFF2-40B4-BE49-F238E27FC236}">
                <a16:creationId xmlns:a16="http://schemas.microsoft.com/office/drawing/2014/main" id="{4F971489-A15C-9146-B37F-F78984AD7F27}"/>
              </a:ext>
            </a:extLst>
          </p:cNvPr>
          <p:cNvSpPr>
            <a:spLocks noGrp="1" noChangeArrowheads="1"/>
          </p:cNvSpPr>
          <p:nvPr>
            <p:ph type="title"/>
          </p:nvPr>
        </p:nvSpPr>
        <p:spPr/>
        <p:txBody>
          <a:bodyPr/>
          <a:lstStyle/>
          <a:p>
            <a:pPr eaLnBrk="1" hangingPunct="1"/>
            <a:endParaRPr lang="en-US" altLang="en-US"/>
          </a:p>
        </p:txBody>
      </p:sp>
      <p:sp>
        <p:nvSpPr>
          <p:cNvPr id="243715" name="Text Box 1029">
            <a:extLst>
              <a:ext uri="{FF2B5EF4-FFF2-40B4-BE49-F238E27FC236}">
                <a16:creationId xmlns:a16="http://schemas.microsoft.com/office/drawing/2014/main" id="{C788075D-9B6B-A049-A0B9-A4144DA05FD4}"/>
              </a:ext>
            </a:extLst>
          </p:cNvPr>
          <p:cNvSpPr txBox="1">
            <a:spLocks noChangeArrowheads="1"/>
          </p:cNvSpPr>
          <p:nvPr/>
        </p:nvSpPr>
        <p:spPr bwMode="auto">
          <a:xfrm>
            <a:off x="2117725" y="90488"/>
            <a:ext cx="4926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Warm Front (vertical cross-section)</a:t>
            </a:r>
          </a:p>
        </p:txBody>
      </p:sp>
      <p:pic>
        <p:nvPicPr>
          <p:cNvPr id="243716" name="Picture 4" descr="warm.front.mapview.gif">
            <a:extLst>
              <a:ext uri="{FF2B5EF4-FFF2-40B4-BE49-F238E27FC236}">
                <a16:creationId xmlns:a16="http://schemas.microsoft.com/office/drawing/2014/main" id="{33A23F9C-9ABD-1F4D-B673-78377447D4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4130675"/>
            <a:ext cx="20542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19C101B-D664-E37D-27F1-07B080A521A0}"/>
              </a:ext>
            </a:extLst>
          </p:cNvPr>
          <p:cNvPicPr>
            <a:picLocks noChangeAspect="1"/>
          </p:cNvPicPr>
          <p:nvPr/>
        </p:nvPicPr>
        <p:blipFill rotWithShape="1">
          <a:blip r:embed="rId5"/>
          <a:srcRect l="12222" r="47619" b="68254"/>
          <a:stretch/>
        </p:blipFill>
        <p:spPr>
          <a:xfrm>
            <a:off x="446315" y="5494337"/>
            <a:ext cx="1199121" cy="947922"/>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1" descr="1119b">
            <a:extLst>
              <a:ext uri="{FF2B5EF4-FFF2-40B4-BE49-F238E27FC236}">
                <a16:creationId xmlns:a16="http://schemas.microsoft.com/office/drawing/2014/main" id="{29698E2B-555A-BE44-B330-635BAD4BE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250950"/>
            <a:ext cx="8964613" cy="435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5762" name="Rectangle 1027" hidden="1">
            <a:extLst>
              <a:ext uri="{FF2B5EF4-FFF2-40B4-BE49-F238E27FC236}">
                <a16:creationId xmlns:a16="http://schemas.microsoft.com/office/drawing/2014/main" id="{74E7C724-3B30-7241-879E-F0B84562BF87}"/>
              </a:ext>
            </a:extLst>
          </p:cNvPr>
          <p:cNvSpPr>
            <a:spLocks noGrp="1" noChangeArrowheads="1"/>
          </p:cNvSpPr>
          <p:nvPr>
            <p:ph type="title"/>
          </p:nvPr>
        </p:nvSpPr>
        <p:spPr/>
        <p:txBody>
          <a:bodyPr/>
          <a:lstStyle/>
          <a:p>
            <a:pPr eaLnBrk="1" hangingPunct="1"/>
            <a:endParaRPr lang="en-US" altLang="en-US"/>
          </a:p>
        </p:txBody>
      </p:sp>
      <p:sp>
        <p:nvSpPr>
          <p:cNvPr id="245763" name="Text Box 1029">
            <a:extLst>
              <a:ext uri="{FF2B5EF4-FFF2-40B4-BE49-F238E27FC236}">
                <a16:creationId xmlns:a16="http://schemas.microsoft.com/office/drawing/2014/main" id="{8A988B1F-B366-A144-A1D6-00FEB393A269}"/>
              </a:ext>
            </a:extLst>
          </p:cNvPr>
          <p:cNvSpPr txBox="1">
            <a:spLocks noChangeArrowheads="1"/>
          </p:cNvSpPr>
          <p:nvPr/>
        </p:nvSpPr>
        <p:spPr bwMode="auto">
          <a:xfrm>
            <a:off x="2117725" y="250825"/>
            <a:ext cx="4926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Warm Front (vertical cross-section)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3" hidden="1">
            <a:extLst>
              <a:ext uri="{FF2B5EF4-FFF2-40B4-BE49-F238E27FC236}">
                <a16:creationId xmlns:a16="http://schemas.microsoft.com/office/drawing/2014/main" id="{9C329E74-0F1E-D647-AA77-633D5715C322}"/>
              </a:ext>
            </a:extLst>
          </p:cNvPr>
          <p:cNvSpPr>
            <a:spLocks noGrp="1" noChangeArrowheads="1"/>
          </p:cNvSpPr>
          <p:nvPr>
            <p:ph type="title"/>
          </p:nvPr>
        </p:nvSpPr>
        <p:spPr/>
        <p:txBody>
          <a:bodyPr/>
          <a:lstStyle/>
          <a:p>
            <a:pPr eaLnBrk="1" hangingPunct="1"/>
            <a:endParaRPr lang="en-US" altLang="en-US"/>
          </a:p>
        </p:txBody>
      </p:sp>
      <p:pic>
        <p:nvPicPr>
          <p:cNvPr id="247810" name="Picture 1" descr="warm.front.table.gif">
            <a:extLst>
              <a:ext uri="{FF2B5EF4-FFF2-40B4-BE49-F238E27FC236}">
                <a16:creationId xmlns:a16="http://schemas.microsoft.com/office/drawing/2014/main" id="{9B4F27A7-31FD-F641-82B3-4AF058726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4" descr="warm.front.mapview.gif">
            <a:extLst>
              <a:ext uri="{FF2B5EF4-FFF2-40B4-BE49-F238E27FC236}">
                <a16:creationId xmlns:a16="http://schemas.microsoft.com/office/drawing/2014/main" id="{90745D65-994A-EE4C-A397-D17A63C305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3538538"/>
            <a:ext cx="2268538"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119a">
            <a:extLst>
              <a:ext uri="{FF2B5EF4-FFF2-40B4-BE49-F238E27FC236}">
                <a16:creationId xmlns:a16="http://schemas.microsoft.com/office/drawing/2014/main" id="{F105660B-5615-4A4A-9921-90EC1BDCB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25" y="3767138"/>
            <a:ext cx="5203825" cy="2482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a:extLst>
              <a:ext uri="{FF2B5EF4-FFF2-40B4-BE49-F238E27FC236}">
                <a16:creationId xmlns:a16="http://schemas.microsoft.com/office/drawing/2014/main" id="{CD536D14-5CF5-4B92-0201-38DCC8AEB650}"/>
              </a:ext>
            </a:extLst>
          </p:cNvPr>
          <p:cNvPicPr>
            <a:picLocks noChangeAspect="1"/>
          </p:cNvPicPr>
          <p:nvPr/>
        </p:nvPicPr>
        <p:blipFill rotWithShape="1">
          <a:blip r:embed="rId6"/>
          <a:srcRect l="12222" r="47619" b="68254"/>
          <a:stretch/>
        </p:blipFill>
        <p:spPr>
          <a:xfrm>
            <a:off x="0" y="5910078"/>
            <a:ext cx="1199121" cy="947922"/>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1" descr="dryline.gif">
            <a:extLst>
              <a:ext uri="{FF2B5EF4-FFF2-40B4-BE49-F238E27FC236}">
                <a16:creationId xmlns:a16="http://schemas.microsoft.com/office/drawing/2014/main" id="{8D8FC61B-5F24-1844-B5D9-52DC93489A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0"/>
            <a:ext cx="8878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Rectangle 3" hidden="1">
            <a:extLst>
              <a:ext uri="{FF2B5EF4-FFF2-40B4-BE49-F238E27FC236}">
                <a16:creationId xmlns:a16="http://schemas.microsoft.com/office/drawing/2014/main" id="{072F447C-0A2A-AB42-8FF2-B66249001EC7}"/>
              </a:ext>
            </a:extLst>
          </p:cNvPr>
          <p:cNvSpPr>
            <a:spLocks noGrp="1" noChangeArrowheads="1"/>
          </p:cNvSpPr>
          <p:nvPr>
            <p:ph type="title"/>
          </p:nvPr>
        </p:nvSpPr>
        <p:spPr/>
        <p:txBody>
          <a:bodyPr/>
          <a:lstStyle/>
          <a:p>
            <a:pPr eaLnBrk="1" hangingPunct="1"/>
            <a:endParaRPr lang="en-US" altLang="en-US"/>
          </a:p>
        </p:txBody>
      </p:sp>
      <p:sp>
        <p:nvSpPr>
          <p:cNvPr id="249859" name="Text Box 5">
            <a:extLst>
              <a:ext uri="{FF2B5EF4-FFF2-40B4-BE49-F238E27FC236}">
                <a16:creationId xmlns:a16="http://schemas.microsoft.com/office/drawing/2014/main" id="{3F3B3D50-8D67-6E4D-A56D-BDAE86620893}"/>
              </a:ext>
            </a:extLst>
          </p:cNvPr>
          <p:cNvSpPr txBox="1">
            <a:spLocks noChangeArrowheads="1"/>
          </p:cNvSpPr>
          <p:nvPr/>
        </p:nvSpPr>
        <p:spPr bwMode="auto">
          <a:xfrm>
            <a:off x="5470525" y="200025"/>
            <a:ext cx="11318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Dryline</a:t>
            </a:r>
          </a:p>
        </p:txBody>
      </p:sp>
      <p:sp>
        <p:nvSpPr>
          <p:cNvPr id="249860" name="Text Box 6">
            <a:extLst>
              <a:ext uri="{FF2B5EF4-FFF2-40B4-BE49-F238E27FC236}">
                <a16:creationId xmlns:a16="http://schemas.microsoft.com/office/drawing/2014/main" id="{21973D6E-3026-5841-BFA9-EC2884CB9381}"/>
              </a:ext>
            </a:extLst>
          </p:cNvPr>
          <p:cNvSpPr txBox="1">
            <a:spLocks noChangeArrowheads="1"/>
          </p:cNvSpPr>
          <p:nvPr/>
        </p:nvSpPr>
        <p:spPr bwMode="auto">
          <a:xfrm>
            <a:off x="2946400" y="1630363"/>
            <a:ext cx="635000" cy="57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a:solidFill>
                  <a:srgbClr val="FF7811"/>
                </a:solidFill>
              </a:rPr>
              <a:t>cT</a:t>
            </a:r>
            <a:endParaRPr lang="en-US" altLang="en-US"/>
          </a:p>
        </p:txBody>
      </p:sp>
      <p:sp>
        <p:nvSpPr>
          <p:cNvPr id="249861" name="Rectangle 7">
            <a:extLst>
              <a:ext uri="{FF2B5EF4-FFF2-40B4-BE49-F238E27FC236}">
                <a16:creationId xmlns:a16="http://schemas.microsoft.com/office/drawing/2014/main" id="{82482B29-A1FB-FE45-9B4F-3F522C874177}"/>
              </a:ext>
            </a:extLst>
          </p:cNvPr>
          <p:cNvSpPr>
            <a:spLocks noChangeArrowheads="1"/>
          </p:cNvSpPr>
          <p:nvPr/>
        </p:nvSpPr>
        <p:spPr bwMode="auto">
          <a:xfrm>
            <a:off x="6858000" y="2209800"/>
            <a:ext cx="771525"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a:solidFill>
                  <a:srgbClr val="D91815"/>
                </a:solidFill>
              </a:rPr>
              <a:t>mT</a:t>
            </a:r>
            <a:endParaRPr lang="en-US" altLang="en-US" sz="32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1" descr="1120a">
            <a:extLst>
              <a:ext uri="{FF2B5EF4-FFF2-40B4-BE49-F238E27FC236}">
                <a16:creationId xmlns:a16="http://schemas.microsoft.com/office/drawing/2014/main" id="{C5B2CC27-0664-EE42-9A36-E055E9004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23913"/>
            <a:ext cx="8964613" cy="5208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1906" name="Rectangle 3" hidden="1">
            <a:extLst>
              <a:ext uri="{FF2B5EF4-FFF2-40B4-BE49-F238E27FC236}">
                <a16:creationId xmlns:a16="http://schemas.microsoft.com/office/drawing/2014/main" id="{59745757-9D40-E140-AD5F-BBCE1DA56BC4}"/>
              </a:ext>
            </a:extLst>
          </p:cNvPr>
          <p:cNvSpPr>
            <a:spLocks noGrp="1" noChangeArrowheads="1"/>
          </p:cNvSpPr>
          <p:nvPr>
            <p:ph type="title"/>
          </p:nvPr>
        </p:nvSpPr>
        <p:spPr/>
        <p:txBody>
          <a:bodyPr/>
          <a:lstStyle/>
          <a:p>
            <a:pPr eaLnBrk="1" hangingPunct="1"/>
            <a:endParaRPr lang="en-US" altLang="en-US"/>
          </a:p>
        </p:txBody>
      </p:sp>
      <p:sp>
        <p:nvSpPr>
          <p:cNvPr id="251907" name="Text Box 1029">
            <a:extLst>
              <a:ext uri="{FF2B5EF4-FFF2-40B4-BE49-F238E27FC236}">
                <a16:creationId xmlns:a16="http://schemas.microsoft.com/office/drawing/2014/main" id="{BD3E72CA-8D58-F242-B20D-D75DAB86644B}"/>
              </a:ext>
            </a:extLst>
          </p:cNvPr>
          <p:cNvSpPr txBox="1">
            <a:spLocks noChangeArrowheads="1"/>
          </p:cNvSpPr>
          <p:nvPr/>
        </p:nvSpPr>
        <p:spPr bwMode="auto">
          <a:xfrm>
            <a:off x="1343025" y="157163"/>
            <a:ext cx="6923088"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Occluded Front Formation (vertical cross-section)</a:t>
            </a:r>
          </a:p>
        </p:txBody>
      </p:sp>
      <p:sp>
        <p:nvSpPr>
          <p:cNvPr id="251908" name="TextBox 1">
            <a:extLst>
              <a:ext uri="{FF2B5EF4-FFF2-40B4-BE49-F238E27FC236}">
                <a16:creationId xmlns:a16="http://schemas.microsoft.com/office/drawing/2014/main" id="{E22CC305-658A-E043-87BF-CC519D0F3B62}"/>
              </a:ext>
            </a:extLst>
          </p:cNvPr>
          <p:cNvSpPr txBox="1">
            <a:spLocks noChangeArrowheads="1"/>
          </p:cNvSpPr>
          <p:nvPr/>
        </p:nvSpPr>
        <p:spPr bwMode="auto">
          <a:xfrm>
            <a:off x="1497013" y="6216650"/>
            <a:ext cx="2152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Prior to occlusion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1" descr="1120b">
            <a:extLst>
              <a:ext uri="{FF2B5EF4-FFF2-40B4-BE49-F238E27FC236}">
                <a16:creationId xmlns:a16="http://schemas.microsoft.com/office/drawing/2014/main" id="{D88EABCB-C2EC-3848-BD78-BB3BABD36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39775"/>
            <a:ext cx="8964613" cy="537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3954" name="Rectangle 3" hidden="1">
            <a:extLst>
              <a:ext uri="{FF2B5EF4-FFF2-40B4-BE49-F238E27FC236}">
                <a16:creationId xmlns:a16="http://schemas.microsoft.com/office/drawing/2014/main" id="{71254BFC-AFC1-4148-9D37-14A72C92D4C6}"/>
              </a:ext>
            </a:extLst>
          </p:cNvPr>
          <p:cNvSpPr>
            <a:spLocks noGrp="1" noChangeArrowheads="1"/>
          </p:cNvSpPr>
          <p:nvPr>
            <p:ph type="title"/>
          </p:nvPr>
        </p:nvSpPr>
        <p:spPr/>
        <p:txBody>
          <a:bodyPr/>
          <a:lstStyle/>
          <a:p>
            <a:pPr eaLnBrk="1" hangingPunct="1"/>
            <a:endParaRPr lang="en-US" altLang="en-US"/>
          </a:p>
        </p:txBody>
      </p:sp>
      <p:sp>
        <p:nvSpPr>
          <p:cNvPr id="253955" name="Text Box 1029">
            <a:extLst>
              <a:ext uri="{FF2B5EF4-FFF2-40B4-BE49-F238E27FC236}">
                <a16:creationId xmlns:a16="http://schemas.microsoft.com/office/drawing/2014/main" id="{00231CF0-13C2-2642-AD1C-E92BAB82245A}"/>
              </a:ext>
            </a:extLst>
          </p:cNvPr>
          <p:cNvSpPr txBox="1">
            <a:spLocks noChangeArrowheads="1"/>
          </p:cNvSpPr>
          <p:nvPr/>
        </p:nvSpPr>
        <p:spPr bwMode="auto">
          <a:xfrm>
            <a:off x="1343025" y="157163"/>
            <a:ext cx="6923088"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Occluded Front Formation (vertical cross-section)</a:t>
            </a:r>
          </a:p>
        </p:txBody>
      </p:sp>
      <p:sp>
        <p:nvSpPr>
          <p:cNvPr id="253956" name="TextBox 4">
            <a:extLst>
              <a:ext uri="{FF2B5EF4-FFF2-40B4-BE49-F238E27FC236}">
                <a16:creationId xmlns:a16="http://schemas.microsoft.com/office/drawing/2014/main" id="{348BC2C5-43EC-FA49-B4AB-11B9A62B444D}"/>
              </a:ext>
            </a:extLst>
          </p:cNvPr>
          <p:cNvSpPr txBox="1">
            <a:spLocks noChangeArrowheads="1"/>
          </p:cNvSpPr>
          <p:nvPr/>
        </p:nvSpPr>
        <p:spPr bwMode="auto">
          <a:xfrm>
            <a:off x="1497013" y="6216650"/>
            <a:ext cx="192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Initial occlusion</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1" descr="1120c">
            <a:extLst>
              <a:ext uri="{FF2B5EF4-FFF2-40B4-BE49-F238E27FC236}">
                <a16:creationId xmlns:a16="http://schemas.microsoft.com/office/drawing/2014/main" id="{2D941CCE-12B2-564D-AF77-278013372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01688"/>
            <a:ext cx="8964613" cy="5253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6002" name="Rectangle 3" hidden="1">
            <a:extLst>
              <a:ext uri="{FF2B5EF4-FFF2-40B4-BE49-F238E27FC236}">
                <a16:creationId xmlns:a16="http://schemas.microsoft.com/office/drawing/2014/main" id="{9A278224-4437-A949-A1AF-682668DDB4E6}"/>
              </a:ext>
            </a:extLst>
          </p:cNvPr>
          <p:cNvSpPr>
            <a:spLocks noGrp="1" noChangeArrowheads="1"/>
          </p:cNvSpPr>
          <p:nvPr>
            <p:ph type="title"/>
          </p:nvPr>
        </p:nvSpPr>
        <p:spPr/>
        <p:txBody>
          <a:bodyPr/>
          <a:lstStyle/>
          <a:p>
            <a:pPr eaLnBrk="1" hangingPunct="1"/>
            <a:endParaRPr lang="en-US" altLang="en-US"/>
          </a:p>
        </p:txBody>
      </p:sp>
      <p:sp>
        <p:nvSpPr>
          <p:cNvPr id="256003" name="Text Box 1029">
            <a:extLst>
              <a:ext uri="{FF2B5EF4-FFF2-40B4-BE49-F238E27FC236}">
                <a16:creationId xmlns:a16="http://schemas.microsoft.com/office/drawing/2014/main" id="{A37B9C54-077F-E44D-892A-4BDF9D870D88}"/>
              </a:ext>
            </a:extLst>
          </p:cNvPr>
          <p:cNvSpPr txBox="1">
            <a:spLocks noChangeArrowheads="1"/>
          </p:cNvSpPr>
          <p:nvPr/>
        </p:nvSpPr>
        <p:spPr bwMode="auto">
          <a:xfrm>
            <a:off x="1343025" y="157163"/>
            <a:ext cx="6923088"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Occluded Front Formation (vertical cross-section)</a:t>
            </a:r>
          </a:p>
        </p:txBody>
      </p:sp>
      <p:sp>
        <p:nvSpPr>
          <p:cNvPr id="256004" name="TextBox 4">
            <a:extLst>
              <a:ext uri="{FF2B5EF4-FFF2-40B4-BE49-F238E27FC236}">
                <a16:creationId xmlns:a16="http://schemas.microsoft.com/office/drawing/2014/main" id="{D90ECA51-6AF9-0C4A-B618-D8140FDBAD1B}"/>
              </a:ext>
            </a:extLst>
          </p:cNvPr>
          <p:cNvSpPr txBox="1">
            <a:spLocks noChangeArrowheads="1"/>
          </p:cNvSpPr>
          <p:nvPr/>
        </p:nvSpPr>
        <p:spPr bwMode="auto">
          <a:xfrm>
            <a:off x="1497013" y="6216650"/>
            <a:ext cx="2651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Established occlusion</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3" hidden="1">
            <a:extLst>
              <a:ext uri="{FF2B5EF4-FFF2-40B4-BE49-F238E27FC236}">
                <a16:creationId xmlns:a16="http://schemas.microsoft.com/office/drawing/2014/main" id="{0E2F6DE2-C478-6A4A-8B41-553E1A795A24}"/>
              </a:ext>
            </a:extLst>
          </p:cNvPr>
          <p:cNvSpPr>
            <a:spLocks noGrp="1" noChangeArrowheads="1"/>
          </p:cNvSpPr>
          <p:nvPr>
            <p:ph type="title"/>
          </p:nvPr>
        </p:nvSpPr>
        <p:spPr/>
        <p:txBody>
          <a:bodyPr/>
          <a:lstStyle/>
          <a:p>
            <a:pPr eaLnBrk="1" hangingPunct="1"/>
            <a:endParaRPr lang="en-US" altLang="en-US"/>
          </a:p>
        </p:txBody>
      </p:sp>
      <p:sp>
        <p:nvSpPr>
          <p:cNvPr id="258050" name="TextBox 1">
            <a:extLst>
              <a:ext uri="{FF2B5EF4-FFF2-40B4-BE49-F238E27FC236}">
                <a16:creationId xmlns:a16="http://schemas.microsoft.com/office/drawing/2014/main" id="{1E5F6D89-E9C3-204C-97D4-37EBF36616EA}"/>
              </a:ext>
            </a:extLst>
          </p:cNvPr>
          <p:cNvSpPr txBox="1">
            <a:spLocks noChangeArrowheads="1"/>
          </p:cNvSpPr>
          <p:nvPr/>
        </p:nvSpPr>
        <p:spPr bwMode="auto">
          <a:xfrm>
            <a:off x="1336675" y="227013"/>
            <a:ext cx="228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Occluded Front</a:t>
            </a:r>
          </a:p>
        </p:txBody>
      </p:sp>
      <p:pic>
        <p:nvPicPr>
          <p:cNvPr id="5" name="Picture1" descr="1120d">
            <a:extLst>
              <a:ext uri="{FF2B5EF4-FFF2-40B4-BE49-F238E27FC236}">
                <a16:creationId xmlns:a16="http://schemas.microsoft.com/office/drawing/2014/main" id="{5B6FAD67-5AD0-7B4A-BB07-E067F42A2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471613"/>
            <a:ext cx="4341813" cy="423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1" descr="1120c">
            <a:extLst>
              <a:ext uri="{FF2B5EF4-FFF2-40B4-BE49-F238E27FC236}">
                <a16:creationId xmlns:a16="http://schemas.microsoft.com/office/drawing/2014/main" id="{6EF255E6-074B-EC42-9B8C-AAAD56046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112713"/>
            <a:ext cx="3640137"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 name="Picture1" descr="1120b">
            <a:extLst>
              <a:ext uri="{FF2B5EF4-FFF2-40B4-BE49-F238E27FC236}">
                <a16:creationId xmlns:a16="http://schemas.microsoft.com/office/drawing/2014/main" id="{3895BDF9-BE6F-4746-B938-722B40CE90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0" y="2327275"/>
            <a:ext cx="3630613" cy="2178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 name="Picture1" descr="1120a">
            <a:extLst>
              <a:ext uri="{FF2B5EF4-FFF2-40B4-BE49-F238E27FC236}">
                <a16:creationId xmlns:a16="http://schemas.microsoft.com/office/drawing/2014/main" id="{F0D8D80C-311C-BD4A-9CFC-B535049FB4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0338" y="4592638"/>
            <a:ext cx="3598862" cy="209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8055" name="TextBox 2">
            <a:extLst>
              <a:ext uri="{FF2B5EF4-FFF2-40B4-BE49-F238E27FC236}">
                <a16:creationId xmlns:a16="http://schemas.microsoft.com/office/drawing/2014/main" id="{4A4DB5C2-6C61-CA47-8296-0DE0FF932A15}"/>
              </a:ext>
            </a:extLst>
          </p:cNvPr>
          <p:cNvSpPr txBox="1">
            <a:spLocks noChangeArrowheads="1"/>
          </p:cNvSpPr>
          <p:nvPr/>
        </p:nvSpPr>
        <p:spPr bwMode="auto">
          <a:xfrm>
            <a:off x="1350963" y="6002338"/>
            <a:ext cx="196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“cold occlusion”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3" hidden="1">
            <a:extLst>
              <a:ext uri="{FF2B5EF4-FFF2-40B4-BE49-F238E27FC236}">
                <a16:creationId xmlns:a16="http://schemas.microsoft.com/office/drawing/2014/main" id="{D3834D48-92D5-734B-829D-1E46410648D9}"/>
              </a:ext>
            </a:extLst>
          </p:cNvPr>
          <p:cNvSpPr>
            <a:spLocks noGrp="1" noChangeArrowheads="1"/>
          </p:cNvSpPr>
          <p:nvPr>
            <p:ph type="title"/>
          </p:nvPr>
        </p:nvSpPr>
        <p:spPr/>
        <p:txBody>
          <a:bodyPr/>
          <a:lstStyle/>
          <a:p>
            <a:pPr eaLnBrk="1" hangingPunct="1"/>
            <a:endParaRPr lang="en-US" altLang="en-US"/>
          </a:p>
        </p:txBody>
      </p:sp>
      <p:pic>
        <p:nvPicPr>
          <p:cNvPr id="4" name="Picture1" descr="1121c">
            <a:extLst>
              <a:ext uri="{FF2B5EF4-FFF2-40B4-BE49-F238E27FC236}">
                <a16:creationId xmlns:a16="http://schemas.microsoft.com/office/drawing/2014/main" id="{32F6CC71-F0BA-0143-AA46-F855A934B0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75" b="7106"/>
          <a:stretch/>
        </p:blipFill>
        <p:spPr bwMode="auto">
          <a:xfrm>
            <a:off x="147638" y="1636713"/>
            <a:ext cx="4641850" cy="3524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 name="Picture1" descr="1121b">
            <a:extLst>
              <a:ext uri="{FF2B5EF4-FFF2-40B4-BE49-F238E27FC236}">
                <a16:creationId xmlns:a16="http://schemas.microsoft.com/office/drawing/2014/main" id="{3884C5D1-14A0-EA40-950F-85ECF802F8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65" b="8705"/>
          <a:stretch/>
        </p:blipFill>
        <p:spPr bwMode="auto">
          <a:xfrm>
            <a:off x="4899025" y="855663"/>
            <a:ext cx="4114800" cy="2513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1" descr="1121a">
            <a:extLst>
              <a:ext uri="{FF2B5EF4-FFF2-40B4-BE49-F238E27FC236}">
                <a16:creationId xmlns:a16="http://schemas.microsoft.com/office/drawing/2014/main" id="{3F93CDA8-9538-A640-AEE5-989E73ED9E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158" b="8237"/>
          <a:stretch/>
        </p:blipFill>
        <p:spPr bwMode="auto">
          <a:xfrm>
            <a:off x="4919663" y="3578225"/>
            <a:ext cx="4094162" cy="25352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0101" name="TextBox 6">
            <a:extLst>
              <a:ext uri="{FF2B5EF4-FFF2-40B4-BE49-F238E27FC236}">
                <a16:creationId xmlns:a16="http://schemas.microsoft.com/office/drawing/2014/main" id="{6299FE4B-58B3-7647-BC9F-8E4D6932FFB0}"/>
              </a:ext>
            </a:extLst>
          </p:cNvPr>
          <p:cNvSpPr txBox="1">
            <a:spLocks noChangeArrowheads="1"/>
          </p:cNvSpPr>
          <p:nvPr/>
        </p:nvSpPr>
        <p:spPr bwMode="auto">
          <a:xfrm>
            <a:off x="1336675" y="227013"/>
            <a:ext cx="228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Occluded Front</a:t>
            </a:r>
          </a:p>
        </p:txBody>
      </p:sp>
      <p:sp>
        <p:nvSpPr>
          <p:cNvPr id="260102" name="TextBox 7">
            <a:extLst>
              <a:ext uri="{FF2B5EF4-FFF2-40B4-BE49-F238E27FC236}">
                <a16:creationId xmlns:a16="http://schemas.microsoft.com/office/drawing/2014/main" id="{054A3169-AF6A-7B46-9A68-27CA5840D13D}"/>
              </a:ext>
            </a:extLst>
          </p:cNvPr>
          <p:cNvSpPr txBox="1">
            <a:spLocks noChangeArrowheads="1"/>
          </p:cNvSpPr>
          <p:nvPr/>
        </p:nvSpPr>
        <p:spPr bwMode="auto">
          <a:xfrm>
            <a:off x="1350963" y="6002338"/>
            <a:ext cx="2122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“warm occlusion”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09-36">
            <a:extLst>
              <a:ext uri="{FF2B5EF4-FFF2-40B4-BE49-F238E27FC236}">
                <a16:creationId xmlns:a16="http://schemas.microsoft.com/office/drawing/2014/main" id="{82A96987-D69E-8F44-8B32-250FEA1A9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630238"/>
            <a:ext cx="74041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 Box 3">
            <a:extLst>
              <a:ext uri="{FF2B5EF4-FFF2-40B4-BE49-F238E27FC236}">
                <a16:creationId xmlns:a16="http://schemas.microsoft.com/office/drawing/2014/main" id="{B39F2E77-06F2-FF43-BC81-B7452F1DD335}"/>
              </a:ext>
            </a:extLst>
          </p:cNvPr>
          <p:cNvSpPr txBox="1">
            <a:spLocks noChangeArrowheads="1"/>
          </p:cNvSpPr>
          <p:nvPr/>
        </p:nvSpPr>
        <p:spPr bwMode="auto">
          <a:xfrm>
            <a:off x="3413125" y="88900"/>
            <a:ext cx="2233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Katabatic Wind</a:t>
            </a:r>
          </a:p>
        </p:txBody>
      </p:sp>
      <p:sp>
        <p:nvSpPr>
          <p:cNvPr id="51203" name="Text Box 4">
            <a:extLst>
              <a:ext uri="{FF2B5EF4-FFF2-40B4-BE49-F238E27FC236}">
                <a16:creationId xmlns:a16="http://schemas.microsoft.com/office/drawing/2014/main" id="{F67EBDAA-7A83-6641-9527-FA6B30DC6E93}"/>
              </a:ext>
            </a:extLst>
          </p:cNvPr>
          <p:cNvSpPr txBox="1">
            <a:spLocks noChangeArrowheads="1"/>
          </p:cNvSpPr>
          <p:nvPr/>
        </p:nvSpPr>
        <p:spPr bwMode="auto">
          <a:xfrm>
            <a:off x="1089025" y="6292850"/>
            <a:ext cx="61706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EDF8FE"/>
                </a:solidFill>
              </a:rPr>
              <a:t>Downslope flow driven by cooling of air along surface</a:t>
            </a:r>
          </a:p>
        </p:txBody>
      </p:sp>
      <p:pic>
        <p:nvPicPr>
          <p:cNvPr id="2" name="Picture 1">
            <a:extLst>
              <a:ext uri="{FF2B5EF4-FFF2-40B4-BE49-F238E27FC236}">
                <a16:creationId xmlns:a16="http://schemas.microsoft.com/office/drawing/2014/main" id="{9E2A8D11-BD3F-5B19-8DEF-6B778E3B47C0}"/>
              </a:ext>
            </a:extLst>
          </p:cNvPr>
          <p:cNvPicPr>
            <a:picLocks noChangeAspect="1"/>
          </p:cNvPicPr>
          <p:nvPr/>
        </p:nvPicPr>
        <p:blipFill rotWithShape="1">
          <a:blip r:embed="rId4"/>
          <a:srcRect l="38010" t="18838" r="35990" b="52687"/>
          <a:stretch/>
        </p:blipFill>
        <p:spPr>
          <a:xfrm>
            <a:off x="3235552" y="10385"/>
            <a:ext cx="719661" cy="619854"/>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hidden="1">
            <a:extLst>
              <a:ext uri="{FF2B5EF4-FFF2-40B4-BE49-F238E27FC236}">
                <a16:creationId xmlns:a16="http://schemas.microsoft.com/office/drawing/2014/main" id="{969914D5-7608-F84B-8FAF-01D4822A124E}"/>
              </a:ext>
            </a:extLst>
          </p:cNvPr>
          <p:cNvSpPr>
            <a:spLocks noGrp="1" noChangeArrowheads="1"/>
          </p:cNvSpPr>
          <p:nvPr>
            <p:ph type="title"/>
          </p:nvPr>
        </p:nvSpPr>
        <p:spPr/>
        <p:txBody>
          <a:bodyPr/>
          <a:lstStyle/>
          <a:p>
            <a:pPr eaLnBrk="1" hangingPunct="1"/>
            <a:endParaRPr lang="en-US" altLang="en-US"/>
          </a:p>
        </p:txBody>
      </p:sp>
      <p:pic>
        <p:nvPicPr>
          <p:cNvPr id="262146" name="Picture 1" descr="Occluded.table.gif">
            <a:extLst>
              <a:ext uri="{FF2B5EF4-FFF2-40B4-BE49-F238E27FC236}">
                <a16:creationId xmlns:a16="http://schemas.microsoft.com/office/drawing/2014/main" id="{EFA57349-4D23-9545-81B1-3BF6E7F65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1" descr="1120d">
            <a:extLst>
              <a:ext uri="{FF2B5EF4-FFF2-40B4-BE49-F238E27FC236}">
                <a16:creationId xmlns:a16="http://schemas.microsoft.com/office/drawing/2014/main" id="{837BCA98-9B27-D646-82B3-E2F6FD7A1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3781425"/>
            <a:ext cx="3111500" cy="303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1" descr="1120b">
            <a:extLst>
              <a:ext uri="{FF2B5EF4-FFF2-40B4-BE49-F238E27FC236}">
                <a16:creationId xmlns:a16="http://schemas.microsoft.com/office/drawing/2014/main" id="{BB7E3C6D-17CC-8D4E-979E-0E727B50C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4184650"/>
            <a:ext cx="3630613" cy="2178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a:extLst>
              <a:ext uri="{FF2B5EF4-FFF2-40B4-BE49-F238E27FC236}">
                <a16:creationId xmlns:a16="http://schemas.microsoft.com/office/drawing/2014/main" id="{78ABD8A3-50FE-6358-AA74-F9548979A345}"/>
              </a:ext>
            </a:extLst>
          </p:cNvPr>
          <p:cNvPicPr>
            <a:picLocks noChangeAspect="1"/>
          </p:cNvPicPr>
          <p:nvPr/>
        </p:nvPicPr>
        <p:blipFill rotWithShape="1">
          <a:blip r:embed="rId6"/>
          <a:srcRect l="12222" r="47619" b="68254"/>
          <a:stretch/>
        </p:blipFill>
        <p:spPr>
          <a:xfrm>
            <a:off x="312737" y="4799714"/>
            <a:ext cx="1199121" cy="947922"/>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1" descr="1122">
            <a:extLst>
              <a:ext uri="{FF2B5EF4-FFF2-40B4-BE49-F238E27FC236}">
                <a16:creationId xmlns:a16="http://schemas.microsoft.com/office/drawing/2014/main" id="{5DF3808B-3FD1-4748-9EBE-5FA598C5F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5775" y="26988"/>
            <a:ext cx="5524500" cy="683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4194" name="Rectangle 3" hidden="1">
            <a:extLst>
              <a:ext uri="{FF2B5EF4-FFF2-40B4-BE49-F238E27FC236}">
                <a16:creationId xmlns:a16="http://schemas.microsoft.com/office/drawing/2014/main" id="{17B19212-CF4C-734D-A117-B39E06600947}"/>
              </a:ext>
            </a:extLst>
          </p:cNvPr>
          <p:cNvSpPr>
            <a:spLocks noGrp="1" noChangeArrowheads="1"/>
          </p:cNvSpPr>
          <p:nvPr>
            <p:ph type="title"/>
          </p:nvPr>
        </p:nvSpPr>
        <p:spPr/>
        <p:txBody>
          <a:bodyPr/>
          <a:lstStyle/>
          <a:p>
            <a:pPr eaLnBrk="1" hangingPunct="1"/>
            <a:endParaRPr lang="en-US" altLang="en-US"/>
          </a:p>
        </p:txBody>
      </p:sp>
      <p:sp>
        <p:nvSpPr>
          <p:cNvPr id="264195" name="TextBox 1">
            <a:extLst>
              <a:ext uri="{FF2B5EF4-FFF2-40B4-BE49-F238E27FC236}">
                <a16:creationId xmlns:a16="http://schemas.microsoft.com/office/drawing/2014/main" id="{180D0BEA-FDAE-684F-B1D2-14AB1C754E35}"/>
              </a:ext>
            </a:extLst>
          </p:cNvPr>
          <p:cNvSpPr txBox="1">
            <a:spLocks noChangeArrowheads="1"/>
          </p:cNvSpPr>
          <p:nvPr/>
        </p:nvSpPr>
        <p:spPr bwMode="auto">
          <a:xfrm>
            <a:off x="855663" y="414338"/>
            <a:ext cx="1363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Clouds</a:t>
            </a:r>
          </a:p>
          <a:p>
            <a:pPr algn="ctr"/>
            <a:r>
              <a:rPr lang="en-US" altLang="en-US">
                <a:solidFill>
                  <a:srgbClr val="FFFF00"/>
                </a:solidFill>
              </a:rPr>
              <a:t>and</a:t>
            </a:r>
          </a:p>
          <a:p>
            <a:pPr algn="ctr"/>
            <a:r>
              <a:rPr lang="en-US" altLang="en-US">
                <a:solidFill>
                  <a:srgbClr val="FFFF00"/>
                </a:solidFill>
              </a:rPr>
              <a:t>Fronts</a:t>
            </a:r>
          </a:p>
        </p:txBody>
      </p:sp>
      <p:sp>
        <p:nvSpPr>
          <p:cNvPr id="264196" name="TextBox 2">
            <a:extLst>
              <a:ext uri="{FF2B5EF4-FFF2-40B4-BE49-F238E27FC236}">
                <a16:creationId xmlns:a16="http://schemas.microsoft.com/office/drawing/2014/main" id="{D545FDD7-E96D-E945-8383-31E103D7AEF8}"/>
              </a:ext>
            </a:extLst>
          </p:cNvPr>
          <p:cNvSpPr txBox="1">
            <a:spLocks noChangeArrowheads="1"/>
          </p:cNvSpPr>
          <p:nvPr/>
        </p:nvSpPr>
        <p:spPr bwMode="auto">
          <a:xfrm>
            <a:off x="604838" y="5764213"/>
            <a:ext cx="1582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solidFill>
                  <a:srgbClr val="FFFFFF"/>
                </a:solidFill>
              </a:rPr>
              <a:t>(N:  249–273;</a:t>
            </a:r>
          </a:p>
          <a:p>
            <a:pPr algn="ctr"/>
            <a:r>
              <a:rPr lang="en-US" altLang="en-US" sz="1800" dirty="0">
                <a:solidFill>
                  <a:srgbClr val="FFFFFF"/>
                </a:solidFill>
              </a:rPr>
              <a:t>A:  305–323)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1" descr="0933">
            <a:extLst>
              <a:ext uri="{FF2B5EF4-FFF2-40B4-BE49-F238E27FC236}">
                <a16:creationId xmlns:a16="http://schemas.microsoft.com/office/drawing/2014/main" id="{008DC882-0282-C64E-977D-7636580E4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62038"/>
            <a:ext cx="8964613" cy="473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3250" name="Rectangle 3" hidden="1">
            <a:extLst>
              <a:ext uri="{FF2B5EF4-FFF2-40B4-BE49-F238E27FC236}">
                <a16:creationId xmlns:a16="http://schemas.microsoft.com/office/drawing/2014/main" id="{E6E9E506-8717-1F42-AD6E-D4601C97CD41}"/>
              </a:ext>
            </a:extLst>
          </p:cNvPr>
          <p:cNvSpPr>
            <a:spLocks noGrp="1" noChangeArrowheads="1"/>
          </p:cNvSpPr>
          <p:nvPr>
            <p:ph type="title"/>
          </p:nvPr>
        </p:nvSpPr>
        <p:spPr/>
        <p:txBody>
          <a:bodyPr/>
          <a:lstStyle/>
          <a:p>
            <a:pPr eaLnBrk="1" hangingPunct="1"/>
            <a:endParaRPr lang="en-US" altLang="en-US"/>
          </a:p>
        </p:txBody>
      </p:sp>
      <p:sp>
        <p:nvSpPr>
          <p:cNvPr id="53251" name="Text Box 3">
            <a:extLst>
              <a:ext uri="{FF2B5EF4-FFF2-40B4-BE49-F238E27FC236}">
                <a16:creationId xmlns:a16="http://schemas.microsoft.com/office/drawing/2014/main" id="{375B8B4A-B07A-2F4E-84AF-890C5C9DED29}"/>
              </a:ext>
            </a:extLst>
          </p:cNvPr>
          <p:cNvSpPr txBox="1">
            <a:spLocks noChangeArrowheads="1"/>
          </p:cNvSpPr>
          <p:nvPr/>
        </p:nvSpPr>
        <p:spPr bwMode="auto">
          <a:xfrm>
            <a:off x="3832225" y="177800"/>
            <a:ext cx="13144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Chinook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026" descr="09-39">
            <a:extLst>
              <a:ext uri="{FF2B5EF4-FFF2-40B4-BE49-F238E27FC236}">
                <a16:creationId xmlns:a16="http://schemas.microsoft.com/office/drawing/2014/main" id="{62501BCA-AA0B-0741-B003-D4E16DE6E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0"/>
            <a:ext cx="679608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 Box 3">
            <a:extLst>
              <a:ext uri="{FF2B5EF4-FFF2-40B4-BE49-F238E27FC236}">
                <a16:creationId xmlns:a16="http://schemas.microsoft.com/office/drawing/2014/main" id="{61553055-B560-604A-910F-BCB7215B80C3}"/>
              </a:ext>
            </a:extLst>
          </p:cNvPr>
          <p:cNvSpPr txBox="1">
            <a:spLocks noChangeArrowheads="1"/>
          </p:cNvSpPr>
          <p:nvPr/>
        </p:nvSpPr>
        <p:spPr bwMode="auto">
          <a:xfrm>
            <a:off x="3413125" y="88900"/>
            <a:ext cx="239236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000FF"/>
                </a:solidFill>
              </a:rPr>
              <a:t>Santa Ana Wind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Santa.Ana.tif">
            <a:extLst>
              <a:ext uri="{FF2B5EF4-FFF2-40B4-BE49-F238E27FC236}">
                <a16:creationId xmlns:a16="http://schemas.microsoft.com/office/drawing/2014/main" id="{71E6405D-9C6D-7143-A4BC-9E7E6DEFAD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01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a:extLst>
              <a:ext uri="{FF2B5EF4-FFF2-40B4-BE49-F238E27FC236}">
                <a16:creationId xmlns:a16="http://schemas.microsoft.com/office/drawing/2014/main" id="{2B8D8D17-FA68-1343-BE85-B3FBE08274A9}"/>
              </a:ext>
            </a:extLst>
          </p:cNvPr>
          <p:cNvSpPr txBox="1">
            <a:spLocks noChangeArrowheads="1"/>
          </p:cNvSpPr>
          <p:nvPr/>
        </p:nvSpPr>
        <p:spPr bwMode="auto">
          <a:xfrm>
            <a:off x="3413125" y="88900"/>
            <a:ext cx="2392363"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Santa Ana Wind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468A57A-5D96-1A46-ACB0-147175491267}"/>
              </a:ext>
            </a:extLst>
          </p:cNvPr>
          <p:cNvSpPr>
            <a:spLocks noChangeArrowheads="1"/>
          </p:cNvSpPr>
          <p:nvPr/>
        </p:nvSpPr>
        <p:spPr bwMode="auto">
          <a:xfrm>
            <a:off x="419100" y="133350"/>
            <a:ext cx="8305800" cy="91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a:solidFill>
                  <a:srgbClr val="FFFC35"/>
                </a:solidFill>
              </a:rPr>
              <a:t>Foehn Winds of the Intermountain West</a:t>
            </a:r>
          </a:p>
          <a:p>
            <a:endParaRPr lang="en-US" altLang="en-US" sz="1800">
              <a:solidFill>
                <a:srgbClr val="FFFC35"/>
              </a:solidFill>
              <a:latin typeface="Helvetica" pitchFamily="2" charset="0"/>
            </a:endParaRPr>
          </a:p>
        </p:txBody>
      </p:sp>
      <p:sp>
        <p:nvSpPr>
          <p:cNvPr id="58370" name="Text Box 3">
            <a:extLst>
              <a:ext uri="{FF2B5EF4-FFF2-40B4-BE49-F238E27FC236}">
                <a16:creationId xmlns:a16="http://schemas.microsoft.com/office/drawing/2014/main" id="{84338A2F-7B5D-FE44-9C9F-DBCCF771A20B}"/>
              </a:ext>
            </a:extLst>
          </p:cNvPr>
          <p:cNvSpPr txBox="1">
            <a:spLocks noChangeArrowheads="1"/>
          </p:cNvSpPr>
          <p:nvPr/>
        </p:nvSpPr>
        <p:spPr bwMode="auto">
          <a:xfrm>
            <a:off x="4648200" y="990600"/>
            <a:ext cx="40386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solidFill>
                  <a:srgbClr val="DD1916"/>
                </a:solidFill>
                <a:latin typeface="Helvetica" pitchFamily="2" charset="0"/>
              </a:rPr>
              <a:t>Chinook winds</a:t>
            </a:r>
            <a:r>
              <a:rPr lang="en-US" altLang="en-US" sz="1800" i="1">
                <a:solidFill>
                  <a:srgbClr val="000000"/>
                </a:solidFill>
                <a:latin typeface="Helvetica" pitchFamily="2" charset="0"/>
              </a:rPr>
              <a:t> </a:t>
            </a:r>
            <a:r>
              <a:rPr lang="en-US" altLang="en-US" sz="1800">
                <a:solidFill>
                  <a:schemeClr val="bg1"/>
                </a:solidFill>
                <a:latin typeface="Helvetica" pitchFamily="2" charset="0"/>
              </a:rPr>
              <a:t>usually occur on the east side of N. American mountain ranges since winds aloft are usually westerly. But they can occur on the west sides when upper-level winds are from the east (Ex: Santa Ana and Wasatch winds).</a:t>
            </a:r>
          </a:p>
          <a:p>
            <a:endParaRPr lang="en-US" altLang="en-US" sz="1800">
              <a:solidFill>
                <a:srgbClr val="000000"/>
              </a:solidFill>
              <a:latin typeface="Helvetica" pitchFamily="2" charset="0"/>
            </a:endParaRPr>
          </a:p>
        </p:txBody>
      </p:sp>
      <p:sp>
        <p:nvSpPr>
          <p:cNvPr id="58371" name="Text Box 4">
            <a:extLst>
              <a:ext uri="{FF2B5EF4-FFF2-40B4-BE49-F238E27FC236}">
                <a16:creationId xmlns:a16="http://schemas.microsoft.com/office/drawing/2014/main" id="{580C43A9-8069-8F4D-98B8-A8723E09D5A8}"/>
              </a:ext>
            </a:extLst>
          </p:cNvPr>
          <p:cNvSpPr txBox="1">
            <a:spLocks noChangeArrowheads="1"/>
          </p:cNvSpPr>
          <p:nvPr/>
        </p:nvSpPr>
        <p:spPr bwMode="auto">
          <a:xfrm>
            <a:off x="4708525" y="3352800"/>
            <a:ext cx="374967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solidFill>
                  <a:srgbClr val="DD1916"/>
                </a:solidFill>
                <a:latin typeface="Helvetica" pitchFamily="2" charset="0"/>
              </a:rPr>
              <a:t>Santa Ana</a:t>
            </a:r>
            <a:r>
              <a:rPr lang="en-US" altLang="en-US" sz="1800" i="1">
                <a:solidFill>
                  <a:srgbClr val="000000"/>
                </a:solidFill>
                <a:latin typeface="Helvetica" pitchFamily="2" charset="0"/>
              </a:rPr>
              <a:t> </a:t>
            </a:r>
            <a:r>
              <a:rPr lang="en-US" altLang="en-US" sz="1800" i="1">
                <a:solidFill>
                  <a:srgbClr val="DD1916"/>
                </a:solidFill>
                <a:latin typeface="Helvetica" pitchFamily="2" charset="0"/>
              </a:rPr>
              <a:t>winds</a:t>
            </a:r>
            <a:r>
              <a:rPr lang="en-US" altLang="en-US" sz="1800">
                <a:solidFill>
                  <a:srgbClr val="FFFFFF"/>
                </a:solidFill>
              </a:rPr>
              <a:t>—</a:t>
            </a:r>
            <a:r>
              <a:rPr lang="en-US" altLang="en-US" sz="1800">
                <a:solidFill>
                  <a:srgbClr val="FFFFFF"/>
                </a:solidFill>
                <a:latin typeface="Helvetica" pitchFamily="2" charset="0"/>
              </a:rPr>
              <a:t>late Fall and Winter, cause horrendous wildfires.</a:t>
            </a:r>
          </a:p>
          <a:p>
            <a:endParaRPr lang="en-US" altLang="en-US" sz="1800">
              <a:solidFill>
                <a:srgbClr val="000000"/>
              </a:solidFill>
              <a:latin typeface="Helvetica" pitchFamily="2" charset="0"/>
            </a:endParaRPr>
          </a:p>
        </p:txBody>
      </p:sp>
      <p:sp>
        <p:nvSpPr>
          <p:cNvPr id="58372" name="Text Box 5">
            <a:extLst>
              <a:ext uri="{FF2B5EF4-FFF2-40B4-BE49-F238E27FC236}">
                <a16:creationId xmlns:a16="http://schemas.microsoft.com/office/drawing/2014/main" id="{0C444BCD-E52A-8343-9E71-FC0361DEB35E}"/>
              </a:ext>
            </a:extLst>
          </p:cNvPr>
          <p:cNvSpPr txBox="1">
            <a:spLocks noChangeArrowheads="1"/>
          </p:cNvSpPr>
          <p:nvPr/>
        </p:nvSpPr>
        <p:spPr bwMode="auto">
          <a:xfrm>
            <a:off x="4648200" y="4495800"/>
            <a:ext cx="41910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i="1">
                <a:solidFill>
                  <a:srgbClr val="DD1916"/>
                </a:solidFill>
                <a:latin typeface="Helvetica" pitchFamily="2" charset="0"/>
              </a:rPr>
              <a:t>Wasatch or canyon winds</a:t>
            </a:r>
            <a:r>
              <a:rPr lang="en-US" altLang="en-US" sz="1800">
                <a:solidFill>
                  <a:srgbClr val="000000"/>
                </a:solidFill>
                <a:latin typeface="Helvetica" pitchFamily="2" charset="0"/>
              </a:rPr>
              <a:t> </a:t>
            </a:r>
            <a:r>
              <a:rPr lang="en-US" altLang="en-US" sz="1800">
                <a:solidFill>
                  <a:srgbClr val="FFFFFF"/>
                </a:solidFill>
                <a:latin typeface="Helvetica" pitchFamily="2" charset="0"/>
              </a:rPr>
              <a:t>are of two types. Some come through gaps in the Wasatch ridgeline, affecting primarily the canyon exits. Others (less common) affect a more or less contiguous zone along the foothills. These are probably produced by strong mountain waves.</a:t>
            </a:r>
          </a:p>
        </p:txBody>
      </p:sp>
      <p:pic>
        <p:nvPicPr>
          <p:cNvPr id="58373" name="Picture 6" descr="mt">
            <a:extLst>
              <a:ext uri="{FF2B5EF4-FFF2-40B4-BE49-F238E27FC236}">
                <a16:creationId xmlns:a16="http://schemas.microsoft.com/office/drawing/2014/main" id="{DAC9AE52-EBF6-F644-8553-88BD94D62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1017588"/>
            <a:ext cx="3871912"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09-30">
            <a:extLst>
              <a:ext uri="{FF2B5EF4-FFF2-40B4-BE49-F238E27FC236}">
                <a16:creationId xmlns:a16="http://schemas.microsoft.com/office/drawing/2014/main" id="{551A4C1A-6C84-0446-86AE-66E3DA4EB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487488"/>
            <a:ext cx="89662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343F026F-47C8-D548-93E0-18EA9E1DC178}"/>
              </a:ext>
            </a:extLst>
          </p:cNvPr>
          <p:cNvSpPr txBox="1">
            <a:spLocks noChangeArrowheads="1"/>
          </p:cNvSpPr>
          <p:nvPr/>
        </p:nvSpPr>
        <p:spPr bwMode="auto">
          <a:xfrm>
            <a:off x="2828925" y="141288"/>
            <a:ext cx="3425825"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Monsoon Circulation</a:t>
            </a:r>
          </a:p>
        </p:txBody>
      </p:sp>
      <p:sp>
        <p:nvSpPr>
          <p:cNvPr id="60419" name="Text Box 4">
            <a:extLst>
              <a:ext uri="{FF2B5EF4-FFF2-40B4-BE49-F238E27FC236}">
                <a16:creationId xmlns:a16="http://schemas.microsoft.com/office/drawing/2014/main" id="{5B135245-F5BC-A841-B7BD-239203B75C52}"/>
              </a:ext>
            </a:extLst>
          </p:cNvPr>
          <p:cNvSpPr txBox="1">
            <a:spLocks noChangeArrowheads="1"/>
          </p:cNvSpPr>
          <p:nvPr/>
        </p:nvSpPr>
        <p:spPr bwMode="auto">
          <a:xfrm>
            <a:off x="1889125" y="885825"/>
            <a:ext cx="106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Winter</a:t>
            </a:r>
          </a:p>
        </p:txBody>
      </p:sp>
      <p:sp>
        <p:nvSpPr>
          <p:cNvPr id="60420" name="Text Box 5">
            <a:extLst>
              <a:ext uri="{FF2B5EF4-FFF2-40B4-BE49-F238E27FC236}">
                <a16:creationId xmlns:a16="http://schemas.microsoft.com/office/drawing/2014/main" id="{785CA0D3-B957-0E40-B0A5-93D45584BD53}"/>
              </a:ext>
            </a:extLst>
          </p:cNvPr>
          <p:cNvSpPr txBox="1">
            <a:spLocks noChangeArrowheads="1"/>
          </p:cNvSpPr>
          <p:nvPr/>
        </p:nvSpPr>
        <p:spPr bwMode="auto">
          <a:xfrm>
            <a:off x="6232525" y="911225"/>
            <a:ext cx="1335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Summer</a:t>
            </a:r>
          </a:p>
        </p:txBody>
      </p:sp>
      <p:sp>
        <p:nvSpPr>
          <p:cNvPr id="60421" name="Text Box 6">
            <a:extLst>
              <a:ext uri="{FF2B5EF4-FFF2-40B4-BE49-F238E27FC236}">
                <a16:creationId xmlns:a16="http://schemas.microsoft.com/office/drawing/2014/main" id="{DE780E02-2001-834F-8CAB-9E8827937D76}"/>
              </a:ext>
            </a:extLst>
          </p:cNvPr>
          <p:cNvSpPr txBox="1">
            <a:spLocks noChangeArrowheads="1"/>
          </p:cNvSpPr>
          <p:nvPr/>
        </p:nvSpPr>
        <p:spPr bwMode="auto">
          <a:xfrm>
            <a:off x="5711825" y="4832350"/>
            <a:ext cx="3232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sz="2000">
                <a:solidFill>
                  <a:srgbClr val="EDF8FE"/>
                </a:solidFill>
              </a:rPr>
              <a:t>“</a:t>
            </a:r>
            <a:r>
              <a:rPr lang="en-US" altLang="ja-JP" sz="2000">
                <a:solidFill>
                  <a:srgbClr val="EDF8FE"/>
                </a:solidFill>
              </a:rPr>
              <a:t>mausim</a:t>
            </a:r>
            <a:r>
              <a:rPr lang="ja-JP" altLang="en-US" sz="2000">
                <a:solidFill>
                  <a:srgbClr val="EDF8FE"/>
                </a:solidFill>
              </a:rPr>
              <a:t>”</a:t>
            </a:r>
            <a:r>
              <a:rPr lang="en-US" altLang="ja-JP" sz="2000">
                <a:solidFill>
                  <a:srgbClr val="EDF8FE"/>
                </a:solidFill>
              </a:rPr>
              <a:t> (Arabic):  season</a:t>
            </a:r>
            <a:endParaRPr lang="en-US" altLang="en-US" sz="2000">
              <a:solidFill>
                <a:srgbClr val="EDF8FE"/>
              </a:solidFill>
            </a:endParaRPr>
          </a:p>
        </p:txBody>
      </p:sp>
      <p:pic>
        <p:nvPicPr>
          <p:cNvPr id="5" name="Picture 4">
            <a:extLst>
              <a:ext uri="{FF2B5EF4-FFF2-40B4-BE49-F238E27FC236}">
                <a16:creationId xmlns:a16="http://schemas.microsoft.com/office/drawing/2014/main" id="{6D836710-C638-844F-AD9E-24AABCE46D4E}"/>
              </a:ext>
            </a:extLst>
          </p:cNvPr>
          <p:cNvPicPr>
            <a:picLocks noChangeAspect="1"/>
          </p:cNvPicPr>
          <p:nvPr/>
        </p:nvPicPr>
        <p:blipFill rotWithShape="1">
          <a:blip r:embed="rId4"/>
          <a:srcRect l="4687" t="19479" r="3281" b="17109"/>
          <a:stretch/>
        </p:blipFill>
        <p:spPr>
          <a:xfrm>
            <a:off x="174267" y="4511322"/>
            <a:ext cx="4292600" cy="22182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a:extLst>
              <a:ext uri="{FF2B5EF4-FFF2-40B4-BE49-F238E27FC236}">
                <a16:creationId xmlns:a16="http://schemas.microsoft.com/office/drawing/2014/main" id="{86244689-8A81-FF4B-896F-10263633DDB3}"/>
              </a:ext>
            </a:extLst>
          </p:cNvPr>
          <p:cNvSpPr>
            <a:spLocks noChangeArrowheads="1"/>
          </p:cNvSpPr>
          <p:nvPr/>
        </p:nvSpPr>
        <p:spPr bwMode="auto">
          <a:xfrm>
            <a:off x="152400" y="228600"/>
            <a:ext cx="8839200" cy="6400800"/>
          </a:xfrm>
          <a:prstGeom prst="rect">
            <a:avLst/>
          </a:prstGeom>
          <a:solidFill>
            <a:srgbClr val="FFFC35"/>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182274" name="Picture 2">
            <a:extLst>
              <a:ext uri="{FF2B5EF4-FFF2-40B4-BE49-F238E27FC236}">
                <a16:creationId xmlns:a16="http://schemas.microsoft.com/office/drawing/2014/main" id="{A0452A9F-8317-5947-ABEF-942A4490D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839788"/>
            <a:ext cx="86233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2275" name="Line 3">
            <a:extLst>
              <a:ext uri="{FF2B5EF4-FFF2-40B4-BE49-F238E27FC236}">
                <a16:creationId xmlns:a16="http://schemas.microsoft.com/office/drawing/2014/main" id="{982A54F1-0D18-104C-B287-EEE4CFB2CF88}"/>
              </a:ext>
            </a:extLst>
          </p:cNvPr>
          <p:cNvSpPr>
            <a:spLocks noChangeShapeType="1"/>
          </p:cNvSpPr>
          <p:nvPr/>
        </p:nvSpPr>
        <p:spPr bwMode="auto">
          <a:xfrm>
            <a:off x="6019800" y="685800"/>
            <a:ext cx="0" cy="5257800"/>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09-31">
            <a:extLst>
              <a:ext uri="{FF2B5EF4-FFF2-40B4-BE49-F238E27FC236}">
                <a16:creationId xmlns:a16="http://schemas.microsoft.com/office/drawing/2014/main" id="{879F9BA6-DD4A-F245-9BB3-A157B25B3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0"/>
            <a:ext cx="538003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 Box 3">
            <a:extLst>
              <a:ext uri="{FF2B5EF4-FFF2-40B4-BE49-F238E27FC236}">
                <a16:creationId xmlns:a16="http://schemas.microsoft.com/office/drawing/2014/main" id="{95867187-F4CA-4848-BF87-4F39C47776BD}"/>
              </a:ext>
            </a:extLst>
          </p:cNvPr>
          <p:cNvSpPr txBox="1">
            <a:spLocks noChangeArrowheads="1"/>
          </p:cNvSpPr>
          <p:nvPr/>
        </p:nvSpPr>
        <p:spPr bwMode="auto">
          <a:xfrm>
            <a:off x="381000" y="179388"/>
            <a:ext cx="2016125"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C35"/>
                </a:solidFill>
              </a:rPr>
              <a:t>Cherrapunji,</a:t>
            </a:r>
          </a:p>
          <a:p>
            <a:pPr algn="ctr"/>
            <a:r>
              <a:rPr lang="en-US" altLang="en-US">
                <a:solidFill>
                  <a:srgbClr val="FFFC35"/>
                </a:solidFill>
              </a:rPr>
              <a:t>India Monthly</a:t>
            </a:r>
          </a:p>
          <a:p>
            <a:pPr algn="ctr"/>
            <a:r>
              <a:rPr lang="en-US" altLang="en-US">
                <a:solidFill>
                  <a:srgbClr val="FFFC35"/>
                </a:solidFill>
              </a:rPr>
              <a:t>Rainfall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Mangalore">
            <a:extLst>
              <a:ext uri="{FF2B5EF4-FFF2-40B4-BE49-F238E27FC236}">
                <a16:creationId xmlns:a16="http://schemas.microsoft.com/office/drawing/2014/main" id="{35927C65-9CA6-7344-8286-7E31BD6B7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123950"/>
            <a:ext cx="5713413"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7901AED0-67DB-A146-843D-36A0C33B73D0}"/>
              </a:ext>
            </a:extLst>
          </p:cNvPr>
          <p:cNvSpPr txBox="1">
            <a:spLocks noChangeArrowheads="1"/>
          </p:cNvSpPr>
          <p:nvPr/>
        </p:nvSpPr>
        <p:spPr bwMode="auto">
          <a:xfrm>
            <a:off x="3057525" y="5711825"/>
            <a:ext cx="3198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EDF8FE"/>
                </a:solidFill>
              </a:rPr>
              <a:t>dry      hot  wet    dry   </a:t>
            </a:r>
          </a:p>
        </p:txBody>
      </p:sp>
      <p:sp>
        <p:nvSpPr>
          <p:cNvPr id="64515" name="Text Box 3">
            <a:extLst>
              <a:ext uri="{FF2B5EF4-FFF2-40B4-BE49-F238E27FC236}">
                <a16:creationId xmlns:a16="http://schemas.microsoft.com/office/drawing/2014/main" id="{251D9406-F072-DB47-8862-8CA51FD59346}"/>
              </a:ext>
            </a:extLst>
          </p:cNvPr>
          <p:cNvSpPr txBox="1">
            <a:spLocks noChangeArrowheads="1"/>
          </p:cNvSpPr>
          <p:nvPr/>
        </p:nvSpPr>
        <p:spPr bwMode="auto">
          <a:xfrm>
            <a:off x="2562225" y="128588"/>
            <a:ext cx="4314825"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a:solidFill>
                  <a:srgbClr val="FFFC35"/>
                </a:solidFill>
              </a:rPr>
              <a:t>Mangalore, India</a:t>
            </a:r>
          </a:p>
          <a:p>
            <a:pPr algn="ctr"/>
            <a:r>
              <a:rPr lang="en-US" altLang="en-US" sz="2000">
                <a:solidFill>
                  <a:srgbClr val="FFFC35"/>
                </a:solidFill>
              </a:rPr>
              <a:t>Monthly Temperature &amp; Precipitation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26" descr="monsoon1">
            <a:extLst>
              <a:ext uri="{FF2B5EF4-FFF2-40B4-BE49-F238E27FC236}">
                <a16:creationId xmlns:a16="http://schemas.microsoft.com/office/drawing/2014/main" id="{70D24E82-54A3-EE49-B53E-785D5E4E8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8" y="939800"/>
            <a:ext cx="6751637"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 Box 1027">
            <a:extLst>
              <a:ext uri="{FF2B5EF4-FFF2-40B4-BE49-F238E27FC236}">
                <a16:creationId xmlns:a16="http://schemas.microsoft.com/office/drawing/2014/main" id="{83EFBD54-F0E8-C548-8F75-67340332DEA5}"/>
              </a:ext>
            </a:extLst>
          </p:cNvPr>
          <p:cNvSpPr txBox="1">
            <a:spLocks noChangeArrowheads="1"/>
          </p:cNvSpPr>
          <p:nvPr/>
        </p:nvSpPr>
        <p:spPr bwMode="auto">
          <a:xfrm>
            <a:off x="441325" y="5705475"/>
            <a:ext cx="80803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Red area indicates the standard tropical monsoon regions.</a:t>
            </a:r>
          </a:p>
        </p:txBody>
      </p:sp>
      <p:sp>
        <p:nvSpPr>
          <p:cNvPr id="66563" name="Text Box 1028">
            <a:extLst>
              <a:ext uri="{FF2B5EF4-FFF2-40B4-BE49-F238E27FC236}">
                <a16:creationId xmlns:a16="http://schemas.microsoft.com/office/drawing/2014/main" id="{A493983B-BFAF-4A4A-9371-FE0E47D1335A}"/>
              </a:ext>
            </a:extLst>
          </p:cNvPr>
          <p:cNvSpPr txBox="1">
            <a:spLocks noChangeArrowheads="1"/>
          </p:cNvSpPr>
          <p:nvPr/>
        </p:nvSpPr>
        <p:spPr bwMode="auto">
          <a:xfrm>
            <a:off x="2714625" y="212725"/>
            <a:ext cx="3606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Global Monsoon Regions</a:t>
            </a:r>
          </a:p>
        </p:txBody>
      </p:sp>
      <p:sp>
        <p:nvSpPr>
          <p:cNvPr id="66564" name="TextBox 4">
            <a:extLst>
              <a:ext uri="{FF2B5EF4-FFF2-40B4-BE49-F238E27FC236}">
                <a16:creationId xmlns:a16="http://schemas.microsoft.com/office/drawing/2014/main" id="{7E362231-8857-9A4F-A73C-502EEF85B4AE}"/>
              </a:ext>
            </a:extLst>
          </p:cNvPr>
          <p:cNvSpPr txBox="1">
            <a:spLocks noChangeArrowheads="1"/>
          </p:cNvSpPr>
          <p:nvPr/>
        </p:nvSpPr>
        <p:spPr bwMode="auto">
          <a:xfrm>
            <a:off x="5245100" y="6230938"/>
            <a:ext cx="3796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rPr>
              <a:t>(N: 178–185; A:  237–251)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1" descr="0820">
            <a:extLst>
              <a:ext uri="{FF2B5EF4-FFF2-40B4-BE49-F238E27FC236}">
                <a16:creationId xmlns:a16="http://schemas.microsoft.com/office/drawing/2014/main" id="{E6BC7F8F-5CCB-3744-9711-62A0E03DF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69988"/>
            <a:ext cx="8964613" cy="451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8610" name="Rectangle 3" hidden="1">
            <a:extLst>
              <a:ext uri="{FF2B5EF4-FFF2-40B4-BE49-F238E27FC236}">
                <a16:creationId xmlns:a16="http://schemas.microsoft.com/office/drawing/2014/main" id="{E109E7B9-BEAC-BC4F-82CC-1D17B9E92D82}"/>
              </a:ext>
            </a:extLst>
          </p:cNvPr>
          <p:cNvSpPr>
            <a:spLocks noGrp="1" noChangeArrowheads="1"/>
          </p:cNvSpPr>
          <p:nvPr>
            <p:ph type="title"/>
          </p:nvPr>
        </p:nvSpPr>
        <p:spPr/>
        <p:txBody>
          <a:bodyPr/>
          <a:lstStyle/>
          <a:p>
            <a:pPr eaLnBrk="1" hangingPunct="1"/>
            <a:endParaRPr lang="en-US" altLang="en-US"/>
          </a:p>
        </p:txBody>
      </p:sp>
      <p:sp>
        <p:nvSpPr>
          <p:cNvPr id="68611" name="Text Box 6">
            <a:extLst>
              <a:ext uri="{FF2B5EF4-FFF2-40B4-BE49-F238E27FC236}">
                <a16:creationId xmlns:a16="http://schemas.microsoft.com/office/drawing/2014/main" id="{22A1FF06-D619-9C42-B7B5-3B5BCFDB6F63}"/>
              </a:ext>
            </a:extLst>
          </p:cNvPr>
          <p:cNvSpPr txBox="1">
            <a:spLocks noChangeArrowheads="1"/>
          </p:cNvSpPr>
          <p:nvPr/>
        </p:nvSpPr>
        <p:spPr bwMode="auto">
          <a:xfrm>
            <a:off x="3657600" y="3683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Coriolis Force</a:t>
            </a:r>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Lutgens">
            <a:extLst>
              <a:ext uri="{FF2B5EF4-FFF2-40B4-BE49-F238E27FC236}">
                <a16:creationId xmlns:a16="http://schemas.microsoft.com/office/drawing/2014/main" id="{A8924951-1334-E543-A827-EEE841BE9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5" y="457200"/>
            <a:ext cx="63531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5">
            <a:extLst>
              <a:ext uri="{FF2B5EF4-FFF2-40B4-BE49-F238E27FC236}">
                <a16:creationId xmlns:a16="http://schemas.microsoft.com/office/drawing/2014/main" id="{91E6A887-7931-7F44-BC18-7EB767736C4B}"/>
              </a:ext>
            </a:extLst>
          </p:cNvPr>
          <p:cNvSpPr txBox="1">
            <a:spLocks noChangeArrowheads="1"/>
          </p:cNvSpPr>
          <p:nvPr/>
        </p:nvSpPr>
        <p:spPr bwMode="auto">
          <a:xfrm>
            <a:off x="2370138" y="0"/>
            <a:ext cx="44021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Equatorward-moving Air Parcel</a:t>
            </a:r>
            <a:endParaRPr lang="en-US" altLang="en-US"/>
          </a:p>
        </p:txBody>
      </p:sp>
      <p:sp>
        <p:nvSpPr>
          <p:cNvPr id="70659" name="Line 7">
            <a:extLst>
              <a:ext uri="{FF2B5EF4-FFF2-40B4-BE49-F238E27FC236}">
                <a16:creationId xmlns:a16="http://schemas.microsoft.com/office/drawing/2014/main" id="{F0779893-2ED8-504C-AF4F-77BC37FD7576}"/>
              </a:ext>
            </a:extLst>
          </p:cNvPr>
          <p:cNvSpPr>
            <a:spLocks noChangeShapeType="1"/>
          </p:cNvSpPr>
          <p:nvPr/>
        </p:nvSpPr>
        <p:spPr bwMode="auto">
          <a:xfrm>
            <a:off x="0" y="3644900"/>
            <a:ext cx="9144000" cy="0"/>
          </a:xfrm>
          <a:prstGeom prst="line">
            <a:avLst/>
          </a:prstGeom>
          <a:noFill/>
          <a:ln w="76200">
            <a:solidFill>
              <a:srgbClr val="D9181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0" name="Text Box 8">
            <a:extLst>
              <a:ext uri="{FF2B5EF4-FFF2-40B4-BE49-F238E27FC236}">
                <a16:creationId xmlns:a16="http://schemas.microsoft.com/office/drawing/2014/main" id="{1F27E8E5-CC36-484F-BC4B-0A28769C5B25}"/>
              </a:ext>
            </a:extLst>
          </p:cNvPr>
          <p:cNvSpPr txBox="1">
            <a:spLocks noChangeArrowheads="1"/>
          </p:cNvSpPr>
          <p:nvPr/>
        </p:nvSpPr>
        <p:spPr bwMode="auto">
          <a:xfrm>
            <a:off x="381000" y="1571625"/>
            <a:ext cx="11303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a:solidFill>
                  <a:schemeClr val="bg1"/>
                </a:solidFill>
              </a:rPr>
              <a:t>Non-</a:t>
            </a:r>
          </a:p>
          <a:p>
            <a:pPr algn="ctr"/>
            <a:r>
              <a:rPr lang="en-US" altLang="en-US" sz="2000">
                <a:solidFill>
                  <a:schemeClr val="bg1"/>
                </a:solidFill>
              </a:rPr>
              <a:t>Rotating</a:t>
            </a:r>
            <a:endParaRPr lang="en-US" altLang="en-US"/>
          </a:p>
        </p:txBody>
      </p:sp>
      <p:sp>
        <p:nvSpPr>
          <p:cNvPr id="70661" name="Rectangle 9">
            <a:extLst>
              <a:ext uri="{FF2B5EF4-FFF2-40B4-BE49-F238E27FC236}">
                <a16:creationId xmlns:a16="http://schemas.microsoft.com/office/drawing/2014/main" id="{46768A76-7687-D54C-B3BE-87F1BB5E08D0}"/>
              </a:ext>
            </a:extLst>
          </p:cNvPr>
          <p:cNvSpPr>
            <a:spLocks noChangeArrowheads="1"/>
          </p:cNvSpPr>
          <p:nvPr/>
        </p:nvSpPr>
        <p:spPr bwMode="auto">
          <a:xfrm>
            <a:off x="533400" y="4648200"/>
            <a:ext cx="11303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Rotating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1" descr="1220">
            <a:extLst>
              <a:ext uri="{FF2B5EF4-FFF2-40B4-BE49-F238E27FC236}">
                <a16:creationId xmlns:a16="http://schemas.microsoft.com/office/drawing/2014/main" id="{FDFC51D6-2100-AA43-A6A6-1E2D43D8F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700"/>
            <a:ext cx="8202613" cy="683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72706" name="Object 5">
            <a:extLst>
              <a:ext uri="{FF2B5EF4-FFF2-40B4-BE49-F238E27FC236}">
                <a16:creationId xmlns:a16="http://schemas.microsoft.com/office/drawing/2014/main" id="{6B9EDC9A-BDCE-604E-BCBE-2AE8CFC563BC}"/>
              </a:ext>
            </a:extLst>
          </p:cNvPr>
          <p:cNvGraphicFramePr>
            <a:graphicFrameLocks noChangeAspect="1"/>
          </p:cNvGraphicFramePr>
          <p:nvPr/>
        </p:nvGraphicFramePr>
        <p:xfrm>
          <a:off x="2228850" y="6096000"/>
          <a:ext cx="4705350" cy="398463"/>
        </p:xfrm>
        <a:graphic>
          <a:graphicData uri="http://schemas.openxmlformats.org/presentationml/2006/ole">
            <mc:AlternateContent xmlns:mc="http://schemas.openxmlformats.org/markup-compatibility/2006">
              <mc:Choice xmlns:v="urn:schemas-microsoft-com:vml" Requires="v">
                <p:oleObj name="Equation" r:id="rId4" imgW="2095500" imgH="177800" progId="Equation.3">
                  <p:embed/>
                </p:oleObj>
              </mc:Choice>
              <mc:Fallback>
                <p:oleObj name="Equation" r:id="rId4" imgW="2095500" imgH="177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850" y="6096000"/>
                        <a:ext cx="4705350" cy="398463"/>
                      </a:xfrm>
                      <a:prstGeom prst="rect">
                        <a:avLst/>
                      </a:prstGeom>
                      <a:solidFill>
                        <a:srgbClr val="E1E3E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1" descr="0821">
            <a:extLst>
              <a:ext uri="{FF2B5EF4-FFF2-40B4-BE49-F238E27FC236}">
                <a16:creationId xmlns:a16="http://schemas.microsoft.com/office/drawing/2014/main" id="{6513A650-EA17-9444-A003-46F16B47F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25400"/>
            <a:ext cx="6076950"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754" name="Rectangle 3" hidden="1">
            <a:extLst>
              <a:ext uri="{FF2B5EF4-FFF2-40B4-BE49-F238E27FC236}">
                <a16:creationId xmlns:a16="http://schemas.microsoft.com/office/drawing/2014/main" id="{0CB3C646-32B8-AA4F-A73D-9D145A8A68CF}"/>
              </a:ext>
            </a:extLst>
          </p:cNvPr>
          <p:cNvSpPr>
            <a:spLocks noGrp="1" noChangeArrowheads="1"/>
          </p:cNvSpPr>
          <p:nvPr>
            <p:ph type="title"/>
          </p:nvPr>
        </p:nvSpPr>
        <p:spPr/>
        <p:txBody>
          <a:bodyPr/>
          <a:lstStyle/>
          <a:p>
            <a:pPr eaLnBrk="1" hangingPunct="1"/>
            <a:endParaRPr lang="en-US" altLang="en-US"/>
          </a:p>
        </p:txBody>
      </p:sp>
      <p:graphicFrame>
        <p:nvGraphicFramePr>
          <p:cNvPr id="74755" name="Object 5">
            <a:extLst>
              <a:ext uri="{FF2B5EF4-FFF2-40B4-BE49-F238E27FC236}">
                <a16:creationId xmlns:a16="http://schemas.microsoft.com/office/drawing/2014/main" id="{EC4A618D-D9DD-714D-ADD9-838A4218FFB2}"/>
              </a:ext>
            </a:extLst>
          </p:cNvPr>
          <p:cNvGraphicFramePr>
            <a:graphicFrameLocks noChangeAspect="1"/>
          </p:cNvGraphicFramePr>
          <p:nvPr/>
        </p:nvGraphicFramePr>
        <p:xfrm>
          <a:off x="0" y="3275013"/>
          <a:ext cx="3054350" cy="611187"/>
        </p:xfrm>
        <a:graphic>
          <a:graphicData uri="http://schemas.openxmlformats.org/presentationml/2006/ole">
            <mc:AlternateContent xmlns:mc="http://schemas.openxmlformats.org/markup-compatibility/2006">
              <mc:Choice xmlns:v="urn:schemas-microsoft-com:vml" Requires="v">
                <p:oleObj name="Equation" r:id="rId4" imgW="1079500" imgH="215900" progId="Equation.3">
                  <p:embed/>
                </p:oleObj>
              </mc:Choice>
              <mc:Fallback>
                <p:oleObj name="Equation" r:id="rId4" imgW="1079500" imgH="2159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5013"/>
                        <a:ext cx="3054350" cy="611187"/>
                      </a:xfrm>
                      <a:prstGeom prst="rect">
                        <a:avLst/>
                      </a:prstGeom>
                      <a:solidFill>
                        <a:srgbClr val="FFFC3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4756" name="Text Box 6">
            <a:extLst>
              <a:ext uri="{FF2B5EF4-FFF2-40B4-BE49-F238E27FC236}">
                <a16:creationId xmlns:a16="http://schemas.microsoft.com/office/drawing/2014/main" id="{EF309309-421C-4E49-86C3-584E4D878897}"/>
              </a:ext>
            </a:extLst>
          </p:cNvPr>
          <p:cNvSpPr txBox="1">
            <a:spLocks noChangeArrowheads="1"/>
          </p:cNvSpPr>
          <p:nvPr/>
        </p:nvSpPr>
        <p:spPr bwMode="auto">
          <a:xfrm>
            <a:off x="533400" y="3048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Coriolis Force</a:t>
            </a:r>
            <a:endParaRPr lang="en-US" altLang="en-US"/>
          </a:p>
        </p:txBody>
      </p:sp>
      <p:pic>
        <p:nvPicPr>
          <p:cNvPr id="4" name="Picture 3">
            <a:extLst>
              <a:ext uri="{FF2B5EF4-FFF2-40B4-BE49-F238E27FC236}">
                <a16:creationId xmlns:a16="http://schemas.microsoft.com/office/drawing/2014/main" id="{036851B1-8E7D-F6BB-726A-4614A6CC0E58}"/>
              </a:ext>
            </a:extLst>
          </p:cNvPr>
          <p:cNvPicPr>
            <a:picLocks noChangeAspect="1"/>
          </p:cNvPicPr>
          <p:nvPr/>
        </p:nvPicPr>
        <p:blipFill rotWithShape="1">
          <a:blip r:embed="rId6"/>
          <a:srcRect l="18254" t="22064" r="29683" b="41270"/>
          <a:stretch/>
        </p:blipFill>
        <p:spPr>
          <a:xfrm>
            <a:off x="193673" y="4114802"/>
            <a:ext cx="2677887" cy="25146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1" descr="0822">
            <a:extLst>
              <a:ext uri="{FF2B5EF4-FFF2-40B4-BE49-F238E27FC236}">
                <a16:creationId xmlns:a16="http://schemas.microsoft.com/office/drawing/2014/main" id="{2E3A1131-2B76-3940-9278-DC844ABF2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693863"/>
            <a:ext cx="8964613" cy="3468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6802" name="Rectangle 3" hidden="1">
            <a:extLst>
              <a:ext uri="{FF2B5EF4-FFF2-40B4-BE49-F238E27FC236}">
                <a16:creationId xmlns:a16="http://schemas.microsoft.com/office/drawing/2014/main" id="{278AAFA8-7602-5147-B3F9-8E359FF15210}"/>
              </a:ext>
            </a:extLst>
          </p:cNvPr>
          <p:cNvSpPr>
            <a:spLocks noGrp="1" noChangeArrowheads="1"/>
          </p:cNvSpPr>
          <p:nvPr>
            <p:ph type="title"/>
          </p:nvPr>
        </p:nvSpPr>
        <p:spPr/>
        <p:txBody>
          <a:bodyPr/>
          <a:lstStyle/>
          <a:p>
            <a:pPr eaLnBrk="1" hangingPunct="1"/>
            <a:endParaRPr lang="en-US" altLang="en-US"/>
          </a:p>
        </p:txBody>
      </p:sp>
      <p:sp>
        <p:nvSpPr>
          <p:cNvPr id="76803" name="Text Box 5">
            <a:extLst>
              <a:ext uri="{FF2B5EF4-FFF2-40B4-BE49-F238E27FC236}">
                <a16:creationId xmlns:a16="http://schemas.microsoft.com/office/drawing/2014/main" id="{E6B708E1-F472-9949-A443-51B6AEFB8BC5}"/>
              </a:ext>
            </a:extLst>
          </p:cNvPr>
          <p:cNvSpPr txBox="1">
            <a:spLocks noChangeArrowheads="1"/>
          </p:cNvSpPr>
          <p:nvPr/>
        </p:nvSpPr>
        <p:spPr bwMode="auto">
          <a:xfrm>
            <a:off x="2598738" y="304800"/>
            <a:ext cx="39449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Eastward-moving Air Parcel</a:t>
            </a:r>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1" descr="0822b">
            <a:extLst>
              <a:ext uri="{FF2B5EF4-FFF2-40B4-BE49-F238E27FC236}">
                <a16:creationId xmlns:a16="http://schemas.microsoft.com/office/drawing/2014/main" id="{44B131E4-5EA9-DE4D-82AC-7DCF14E62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6988"/>
            <a:ext cx="8570913" cy="680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8850" name="Rectangle 3" hidden="1">
            <a:extLst>
              <a:ext uri="{FF2B5EF4-FFF2-40B4-BE49-F238E27FC236}">
                <a16:creationId xmlns:a16="http://schemas.microsoft.com/office/drawing/2014/main" id="{258F3266-2658-6A42-A2B1-241B62E1870A}"/>
              </a:ext>
            </a:extLst>
          </p:cNvPr>
          <p:cNvSpPr>
            <a:spLocks noGrp="1" noChangeArrowheads="1"/>
          </p:cNvSpPr>
          <p:nvPr>
            <p:ph type="title"/>
          </p:nvPr>
        </p:nvSpPr>
        <p:spPr/>
        <p:txBody>
          <a:bodyPr/>
          <a:lstStyle/>
          <a:p>
            <a:pPr eaLnBrk="1" hangingPunct="1"/>
            <a:endParaRPr lang="en-US" altLang="en-US"/>
          </a:p>
        </p:txBody>
      </p:sp>
      <p:sp>
        <p:nvSpPr>
          <p:cNvPr id="78851" name="Text Box 5">
            <a:extLst>
              <a:ext uri="{FF2B5EF4-FFF2-40B4-BE49-F238E27FC236}">
                <a16:creationId xmlns:a16="http://schemas.microsoft.com/office/drawing/2014/main" id="{F1F34556-D9A7-1249-8A5D-29D479C70AD3}"/>
              </a:ext>
            </a:extLst>
          </p:cNvPr>
          <p:cNvSpPr txBox="1">
            <a:spLocks noChangeArrowheads="1"/>
          </p:cNvSpPr>
          <p:nvPr/>
        </p:nvSpPr>
        <p:spPr bwMode="auto">
          <a:xfrm>
            <a:off x="338138" y="50800"/>
            <a:ext cx="39449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Eastward-moving Air Parcel</a:t>
            </a:r>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54E394D-4835-4342-AD15-94294BBC164B}"/>
              </a:ext>
            </a:extLst>
          </p:cNvPr>
          <p:cNvSpPr>
            <a:spLocks noGrp="1" noChangeArrowheads="1"/>
          </p:cNvSpPr>
          <p:nvPr>
            <p:ph type="title"/>
          </p:nvPr>
        </p:nvSpPr>
        <p:spPr>
          <a:xfrm>
            <a:off x="685800" y="12700"/>
            <a:ext cx="7772400" cy="609600"/>
          </a:xfrm>
        </p:spPr>
        <p:txBody>
          <a:bodyPr/>
          <a:lstStyle/>
          <a:p>
            <a:pPr eaLnBrk="1" hangingPunct="1"/>
            <a:r>
              <a:rPr lang="en-US" altLang="en-US" sz="2800">
                <a:solidFill>
                  <a:srgbClr val="FFFC35"/>
                </a:solidFill>
              </a:rPr>
              <a:t>Northward-moving Air Parcel</a:t>
            </a:r>
            <a:endParaRPr lang="en-US" altLang="en-US"/>
          </a:p>
        </p:txBody>
      </p:sp>
      <p:pic>
        <p:nvPicPr>
          <p:cNvPr id="80898" name="Picture 3" descr="Coriolis">
            <a:extLst>
              <a:ext uri="{FF2B5EF4-FFF2-40B4-BE49-F238E27FC236}">
                <a16:creationId xmlns:a16="http://schemas.microsoft.com/office/drawing/2014/main" id="{89B7DD29-4303-874D-AFC7-EA4F0B41E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748"/>
          <a:stretch>
            <a:fillRect/>
          </a:stretch>
        </p:blipFill>
        <p:spPr bwMode="auto">
          <a:xfrm>
            <a:off x="177800" y="654050"/>
            <a:ext cx="6096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1" descr="northsouth.tif">
            <a:extLst>
              <a:ext uri="{FF2B5EF4-FFF2-40B4-BE49-F238E27FC236}">
                <a16:creationId xmlns:a16="http://schemas.microsoft.com/office/drawing/2014/main" id="{ADB7DFF0-0C2E-924A-9E3F-17691CA9FA8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3225800"/>
            <a:ext cx="27940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2">
            <a:extLst>
              <a:ext uri="{FF2B5EF4-FFF2-40B4-BE49-F238E27FC236}">
                <a16:creationId xmlns:a16="http://schemas.microsoft.com/office/drawing/2014/main" id="{5EA6ACFC-730D-E24A-9167-9B66C5DF3444}"/>
              </a:ext>
            </a:extLst>
          </p:cNvPr>
          <p:cNvSpPr txBox="1">
            <a:spLocks noChangeArrowheads="1"/>
          </p:cNvSpPr>
          <p:nvPr/>
        </p:nvSpPr>
        <p:spPr bwMode="auto">
          <a:xfrm>
            <a:off x="6350000" y="2222500"/>
            <a:ext cx="2693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a:solidFill>
                  <a:srgbClr val="FF6E31"/>
                </a:solidFill>
              </a:rPr>
              <a:t>Northward-moving parcel</a:t>
            </a:r>
          </a:p>
          <a:p>
            <a:pPr algn="ctr"/>
            <a:r>
              <a:rPr lang="en-US" altLang="en-US" sz="1600">
                <a:solidFill>
                  <a:srgbClr val="FF6E31"/>
                </a:solidFill>
              </a:rPr>
              <a:t>from equator maintains its</a:t>
            </a:r>
          </a:p>
          <a:p>
            <a:pPr algn="ctr"/>
            <a:r>
              <a:rPr lang="en-US" altLang="en-US" sz="1600">
                <a:solidFill>
                  <a:srgbClr val="FF6E31"/>
                </a:solidFill>
              </a:rPr>
              <a:t>initial equatorial momentum</a:t>
            </a:r>
          </a:p>
        </p:txBody>
      </p:sp>
      <p:sp>
        <p:nvSpPr>
          <p:cNvPr id="80901" name="TextBox 4">
            <a:extLst>
              <a:ext uri="{FF2B5EF4-FFF2-40B4-BE49-F238E27FC236}">
                <a16:creationId xmlns:a16="http://schemas.microsoft.com/office/drawing/2014/main" id="{3E4DC6E9-052F-C04C-B890-253B16DFB9DB}"/>
              </a:ext>
            </a:extLst>
          </p:cNvPr>
          <p:cNvSpPr txBox="1">
            <a:spLocks noChangeArrowheads="1"/>
          </p:cNvSpPr>
          <p:nvPr/>
        </p:nvSpPr>
        <p:spPr bwMode="auto">
          <a:xfrm>
            <a:off x="571500" y="6311900"/>
            <a:ext cx="8224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EDF8FE"/>
                </a:solidFill>
              </a:rPr>
              <a:t>For another explanation:  http://</a:t>
            </a:r>
            <a:r>
              <a:rPr lang="en-US" altLang="en-US" sz="1600" dirty="0" err="1">
                <a:solidFill>
                  <a:srgbClr val="EDF8FE"/>
                </a:solidFill>
              </a:rPr>
              <a:t>stratus.ssec.wisc.edu</a:t>
            </a:r>
            <a:r>
              <a:rPr lang="en-US" altLang="en-US" sz="1600" dirty="0">
                <a:solidFill>
                  <a:srgbClr val="EDF8FE"/>
                </a:solidFill>
              </a:rPr>
              <a:t>/courses/gg101/</a:t>
            </a:r>
            <a:r>
              <a:rPr lang="en-US" altLang="en-US" sz="1600" dirty="0" err="1">
                <a:solidFill>
                  <a:srgbClr val="EDF8FE"/>
                </a:solidFill>
              </a:rPr>
              <a:t>coriolis</a:t>
            </a:r>
            <a:r>
              <a:rPr lang="en-US" altLang="en-US" sz="1600" dirty="0">
                <a:solidFill>
                  <a:srgbClr val="EDF8FE"/>
                </a:solidFill>
              </a:rPr>
              <a:t>/</a:t>
            </a:r>
            <a:r>
              <a:rPr lang="en-US" altLang="en-US" sz="1600" dirty="0" err="1">
                <a:solidFill>
                  <a:srgbClr val="EDF8FE"/>
                </a:solidFill>
              </a:rPr>
              <a:t>coriolis.html</a:t>
            </a:r>
            <a:endParaRPr lang="en-US" altLang="en-US" sz="1600" dirty="0">
              <a:solidFill>
                <a:srgbClr val="EDF8FE"/>
              </a:solidFill>
            </a:endParaRPr>
          </a:p>
        </p:txBody>
      </p:sp>
      <p:sp>
        <p:nvSpPr>
          <p:cNvPr id="80902" name="TextBox 7">
            <a:extLst>
              <a:ext uri="{FF2B5EF4-FFF2-40B4-BE49-F238E27FC236}">
                <a16:creationId xmlns:a16="http://schemas.microsoft.com/office/drawing/2014/main" id="{B22FA3F3-D409-744F-883A-D561A6F3F550}"/>
              </a:ext>
            </a:extLst>
          </p:cNvPr>
          <p:cNvSpPr txBox="1">
            <a:spLocks noChangeArrowheads="1"/>
          </p:cNvSpPr>
          <p:nvPr/>
        </p:nvSpPr>
        <p:spPr bwMode="auto">
          <a:xfrm>
            <a:off x="6738938" y="762000"/>
            <a:ext cx="2014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 186–192;</a:t>
            </a:r>
          </a:p>
          <a:p>
            <a:r>
              <a:rPr lang="en-US" altLang="en-US">
                <a:solidFill>
                  <a:schemeClr val="bg1"/>
                </a:solidFill>
              </a:rPr>
              <a:t> A:  211–214)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1" descr="0816">
            <a:extLst>
              <a:ext uri="{FF2B5EF4-FFF2-40B4-BE49-F238E27FC236}">
                <a16:creationId xmlns:a16="http://schemas.microsoft.com/office/drawing/2014/main" id="{00EFF428-E2C0-7E4D-8D23-64C7F8613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988"/>
            <a:ext cx="7467600" cy="680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722" name="Rectangle 3" hidden="1">
            <a:extLst>
              <a:ext uri="{FF2B5EF4-FFF2-40B4-BE49-F238E27FC236}">
                <a16:creationId xmlns:a16="http://schemas.microsoft.com/office/drawing/2014/main" id="{EE179DA6-F32E-754B-9617-B43254C267DE}"/>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9B27F-DD4F-72C7-42AE-B0E4089757D7}"/>
              </a:ext>
            </a:extLst>
          </p:cNvPr>
          <p:cNvPicPr>
            <a:picLocks noChangeAspect="1"/>
          </p:cNvPicPr>
          <p:nvPr/>
        </p:nvPicPr>
        <p:blipFill>
          <a:blip r:embed="rId2"/>
          <a:stretch>
            <a:fillRect/>
          </a:stretch>
        </p:blipFill>
        <p:spPr>
          <a:xfrm>
            <a:off x="0" y="360612"/>
            <a:ext cx="9144000" cy="6136775"/>
          </a:xfrm>
          <a:prstGeom prst="rect">
            <a:avLst/>
          </a:prstGeom>
        </p:spPr>
      </p:pic>
    </p:spTree>
    <p:extLst>
      <p:ext uri="{BB962C8B-B14F-4D97-AF65-F5344CB8AC3E}">
        <p14:creationId xmlns:p14="http://schemas.microsoft.com/office/powerpoint/2010/main" val="1080580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1" descr="0823">
            <a:extLst>
              <a:ext uri="{FF2B5EF4-FFF2-40B4-BE49-F238E27FC236}">
                <a16:creationId xmlns:a16="http://schemas.microsoft.com/office/drawing/2014/main" id="{355E346F-CF00-984D-B1E5-80079255E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17550"/>
            <a:ext cx="8964613" cy="542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2946" name="Rectangle 3" hidden="1">
            <a:extLst>
              <a:ext uri="{FF2B5EF4-FFF2-40B4-BE49-F238E27FC236}">
                <a16:creationId xmlns:a16="http://schemas.microsoft.com/office/drawing/2014/main" id="{503C90B9-A7AF-B645-A6CD-F054B5C8C5B1}"/>
              </a:ext>
            </a:extLst>
          </p:cNvPr>
          <p:cNvSpPr>
            <a:spLocks noGrp="1" noChangeArrowheads="1"/>
          </p:cNvSpPr>
          <p:nvPr>
            <p:ph type="title"/>
          </p:nvPr>
        </p:nvSpPr>
        <p:spPr/>
        <p:txBody>
          <a:bodyPr/>
          <a:lstStyle/>
          <a:p>
            <a:pPr eaLnBrk="1" hangingPunct="1"/>
            <a:endParaRPr lang="en-US" altLang="en-US"/>
          </a:p>
        </p:txBody>
      </p:sp>
      <p:sp>
        <p:nvSpPr>
          <p:cNvPr id="82947" name="Line 5">
            <a:extLst>
              <a:ext uri="{FF2B5EF4-FFF2-40B4-BE49-F238E27FC236}">
                <a16:creationId xmlns:a16="http://schemas.microsoft.com/office/drawing/2014/main" id="{EB2D1730-A84D-5845-950B-B483C5E73F90}"/>
              </a:ext>
            </a:extLst>
          </p:cNvPr>
          <p:cNvSpPr>
            <a:spLocks noChangeShapeType="1"/>
          </p:cNvSpPr>
          <p:nvPr/>
        </p:nvSpPr>
        <p:spPr bwMode="auto">
          <a:xfrm>
            <a:off x="6553200" y="2438400"/>
            <a:ext cx="1676400" cy="0"/>
          </a:xfrm>
          <a:prstGeom prst="line">
            <a:avLst/>
          </a:prstGeom>
          <a:noFill/>
          <a:ln w="762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48" name="Text Box 6">
            <a:extLst>
              <a:ext uri="{FF2B5EF4-FFF2-40B4-BE49-F238E27FC236}">
                <a16:creationId xmlns:a16="http://schemas.microsoft.com/office/drawing/2014/main" id="{9BA4CBC4-C420-F440-BC38-B20E92D31DB7}"/>
              </a:ext>
            </a:extLst>
          </p:cNvPr>
          <p:cNvSpPr txBox="1">
            <a:spLocks noChangeArrowheads="1"/>
          </p:cNvSpPr>
          <p:nvPr/>
        </p:nvSpPr>
        <p:spPr bwMode="auto">
          <a:xfrm>
            <a:off x="7164388" y="1447800"/>
            <a:ext cx="1827212" cy="822325"/>
          </a:xfrm>
          <a:prstGeom prst="rect">
            <a:avLst/>
          </a:prstGeom>
          <a:solidFill>
            <a:srgbClr val="E1E3E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1F990C"/>
                </a:solidFill>
              </a:rPr>
              <a:t>Geostrophic</a:t>
            </a:r>
          </a:p>
          <a:p>
            <a:pPr algn="ctr"/>
            <a:r>
              <a:rPr lang="en-US" altLang="en-US">
                <a:solidFill>
                  <a:srgbClr val="1F990C"/>
                </a:solidFill>
              </a:rPr>
              <a:t>Wind</a:t>
            </a:r>
            <a:endParaRPr lang="en-US" altLang="en-US"/>
          </a:p>
        </p:txBody>
      </p:sp>
      <p:sp>
        <p:nvSpPr>
          <p:cNvPr id="82949" name="Text Box 7">
            <a:extLst>
              <a:ext uri="{FF2B5EF4-FFF2-40B4-BE49-F238E27FC236}">
                <a16:creationId xmlns:a16="http://schemas.microsoft.com/office/drawing/2014/main" id="{6B597326-8D98-C947-9E84-08408167AEF6}"/>
              </a:ext>
            </a:extLst>
          </p:cNvPr>
          <p:cNvSpPr txBox="1">
            <a:spLocks noChangeArrowheads="1"/>
          </p:cNvSpPr>
          <p:nvPr/>
        </p:nvSpPr>
        <p:spPr bwMode="auto">
          <a:xfrm>
            <a:off x="2870200" y="1524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pic>
        <p:nvPicPr>
          <p:cNvPr id="4" name="Picture 3">
            <a:extLst>
              <a:ext uri="{FF2B5EF4-FFF2-40B4-BE49-F238E27FC236}">
                <a16:creationId xmlns:a16="http://schemas.microsoft.com/office/drawing/2014/main" id="{04D5CD5D-1876-5C4C-6EF8-4A51D1E4989E}"/>
              </a:ext>
            </a:extLst>
          </p:cNvPr>
          <p:cNvPicPr>
            <a:picLocks noChangeAspect="1"/>
          </p:cNvPicPr>
          <p:nvPr/>
        </p:nvPicPr>
        <p:blipFill rotWithShape="1">
          <a:blip r:embed="rId4"/>
          <a:srcRect l="16807" t="10458" b="22689"/>
          <a:stretch/>
        </p:blipFill>
        <p:spPr>
          <a:xfrm>
            <a:off x="5529943" y="4674964"/>
            <a:ext cx="3603171" cy="217160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1" descr="0824">
            <a:extLst>
              <a:ext uri="{FF2B5EF4-FFF2-40B4-BE49-F238E27FC236}">
                <a16:creationId xmlns:a16="http://schemas.microsoft.com/office/drawing/2014/main" id="{F27A7843-21B6-E541-975D-FB8970ECC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662113"/>
            <a:ext cx="8964613" cy="3532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4994" name="Rectangle 3" hidden="1">
            <a:extLst>
              <a:ext uri="{FF2B5EF4-FFF2-40B4-BE49-F238E27FC236}">
                <a16:creationId xmlns:a16="http://schemas.microsoft.com/office/drawing/2014/main" id="{E7B9D996-7C93-BA48-83B4-C47718716A31}"/>
              </a:ext>
            </a:extLst>
          </p:cNvPr>
          <p:cNvSpPr>
            <a:spLocks noGrp="1" noChangeArrowheads="1"/>
          </p:cNvSpPr>
          <p:nvPr>
            <p:ph type="title"/>
          </p:nvPr>
        </p:nvSpPr>
        <p:spPr/>
        <p:txBody>
          <a:bodyPr/>
          <a:lstStyle/>
          <a:p>
            <a:pPr eaLnBrk="1" hangingPunct="1"/>
            <a:endParaRPr lang="en-US" altLang="en-US"/>
          </a:p>
        </p:txBody>
      </p:sp>
      <p:sp>
        <p:nvSpPr>
          <p:cNvPr id="84995" name="Text Box 7">
            <a:extLst>
              <a:ext uri="{FF2B5EF4-FFF2-40B4-BE49-F238E27FC236}">
                <a16:creationId xmlns:a16="http://schemas.microsoft.com/office/drawing/2014/main" id="{9B099AAC-6D9A-0843-A0AD-E719D49A5879}"/>
              </a:ext>
            </a:extLst>
          </p:cNvPr>
          <p:cNvSpPr txBox="1">
            <a:spLocks noChangeArrowheads="1"/>
          </p:cNvSpPr>
          <p:nvPr/>
        </p:nvSpPr>
        <p:spPr bwMode="auto">
          <a:xfrm>
            <a:off x="2870200" y="1524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1" descr="08p208">
            <a:extLst>
              <a:ext uri="{FF2B5EF4-FFF2-40B4-BE49-F238E27FC236}">
                <a16:creationId xmlns:a16="http://schemas.microsoft.com/office/drawing/2014/main" id="{1FB46360-FE10-E14F-831D-E57BD4DA8A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 t="9417" r="139" b="9553"/>
          <a:stretch/>
        </p:blipFill>
        <p:spPr bwMode="auto">
          <a:xfrm>
            <a:off x="12700" y="522288"/>
            <a:ext cx="9118600" cy="5319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7042" name="Rectangle 3" hidden="1">
            <a:extLst>
              <a:ext uri="{FF2B5EF4-FFF2-40B4-BE49-F238E27FC236}">
                <a16:creationId xmlns:a16="http://schemas.microsoft.com/office/drawing/2014/main" id="{7C4FCDE6-229D-8C4B-9CA6-0BE734B9DB92}"/>
              </a:ext>
            </a:extLst>
          </p:cNvPr>
          <p:cNvSpPr>
            <a:spLocks noGrp="1" noChangeArrowheads="1"/>
          </p:cNvSpPr>
          <p:nvPr>
            <p:ph type="title"/>
          </p:nvPr>
        </p:nvSpPr>
        <p:spPr/>
        <p:txBody>
          <a:bodyPr/>
          <a:lstStyle/>
          <a:p>
            <a:pPr eaLnBrk="1" hangingPunct="1"/>
            <a:endParaRPr lang="en-US" altLang="en-US"/>
          </a:p>
        </p:txBody>
      </p:sp>
      <p:sp>
        <p:nvSpPr>
          <p:cNvPr id="87043" name="Line 5">
            <a:extLst>
              <a:ext uri="{FF2B5EF4-FFF2-40B4-BE49-F238E27FC236}">
                <a16:creationId xmlns:a16="http://schemas.microsoft.com/office/drawing/2014/main" id="{9FD967AD-E606-B141-AE7A-C1A55DFB47A4}"/>
              </a:ext>
            </a:extLst>
          </p:cNvPr>
          <p:cNvSpPr>
            <a:spLocks noChangeShapeType="1"/>
          </p:cNvSpPr>
          <p:nvPr/>
        </p:nvSpPr>
        <p:spPr bwMode="auto">
          <a:xfrm flipV="1">
            <a:off x="5334000" y="1055688"/>
            <a:ext cx="0" cy="914400"/>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4" name="Line 6">
            <a:extLst>
              <a:ext uri="{FF2B5EF4-FFF2-40B4-BE49-F238E27FC236}">
                <a16:creationId xmlns:a16="http://schemas.microsoft.com/office/drawing/2014/main" id="{A054EF0D-6A73-8449-981B-D824B6A99414}"/>
              </a:ext>
            </a:extLst>
          </p:cNvPr>
          <p:cNvSpPr>
            <a:spLocks noChangeShapeType="1"/>
          </p:cNvSpPr>
          <p:nvPr/>
        </p:nvSpPr>
        <p:spPr bwMode="auto">
          <a:xfrm>
            <a:off x="5334000" y="1893888"/>
            <a:ext cx="0" cy="914400"/>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7045" name="Text Box 7">
            <a:extLst>
              <a:ext uri="{FF2B5EF4-FFF2-40B4-BE49-F238E27FC236}">
                <a16:creationId xmlns:a16="http://schemas.microsoft.com/office/drawing/2014/main" id="{63CAF63C-AB53-EA47-848B-A97106C6BBEC}"/>
              </a:ext>
            </a:extLst>
          </p:cNvPr>
          <p:cNvSpPr txBox="1">
            <a:spLocks noChangeArrowheads="1"/>
          </p:cNvSpPr>
          <p:nvPr/>
        </p:nvSpPr>
        <p:spPr bwMode="auto">
          <a:xfrm>
            <a:off x="4903788" y="493713"/>
            <a:ext cx="8112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1F990C"/>
                </a:solidFill>
              </a:rPr>
              <a:t>PGF</a:t>
            </a:r>
            <a:endParaRPr lang="en-US" altLang="en-US"/>
          </a:p>
        </p:txBody>
      </p:sp>
      <p:sp>
        <p:nvSpPr>
          <p:cNvPr id="87046" name="Rectangle 8">
            <a:extLst>
              <a:ext uri="{FF2B5EF4-FFF2-40B4-BE49-F238E27FC236}">
                <a16:creationId xmlns:a16="http://schemas.microsoft.com/office/drawing/2014/main" id="{C40B1363-CC56-7147-96AD-57CDF045063D}"/>
              </a:ext>
            </a:extLst>
          </p:cNvPr>
          <p:cNvSpPr>
            <a:spLocks noChangeArrowheads="1"/>
          </p:cNvSpPr>
          <p:nvPr/>
        </p:nvSpPr>
        <p:spPr bwMode="auto">
          <a:xfrm>
            <a:off x="4953000" y="2960688"/>
            <a:ext cx="86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D91815"/>
                </a:solidFill>
              </a:rPr>
              <a:t>COR</a:t>
            </a:r>
          </a:p>
        </p:txBody>
      </p:sp>
      <p:sp>
        <p:nvSpPr>
          <p:cNvPr id="87047" name="Text Box 7">
            <a:extLst>
              <a:ext uri="{FF2B5EF4-FFF2-40B4-BE49-F238E27FC236}">
                <a16:creationId xmlns:a16="http://schemas.microsoft.com/office/drawing/2014/main" id="{D8D675DA-62A7-F94B-9836-5C64E0F3CC02}"/>
              </a:ext>
            </a:extLst>
          </p:cNvPr>
          <p:cNvSpPr txBox="1">
            <a:spLocks noChangeArrowheads="1"/>
          </p:cNvSpPr>
          <p:nvPr/>
        </p:nvSpPr>
        <p:spPr bwMode="auto">
          <a:xfrm>
            <a:off x="2870200" y="46038"/>
            <a:ext cx="3365500" cy="46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WIND</a:t>
            </a:r>
            <a:endParaRPr lang="en-US" altLang="en-US"/>
          </a:p>
        </p:txBody>
      </p:sp>
      <p:sp>
        <p:nvSpPr>
          <p:cNvPr id="87048" name="TextBox 8">
            <a:extLst>
              <a:ext uri="{FF2B5EF4-FFF2-40B4-BE49-F238E27FC236}">
                <a16:creationId xmlns:a16="http://schemas.microsoft.com/office/drawing/2014/main" id="{B9B96EDA-0ACE-9242-A0F6-58F1FDC7E3C9}"/>
              </a:ext>
            </a:extLst>
          </p:cNvPr>
          <p:cNvSpPr txBox="1">
            <a:spLocks noChangeArrowheads="1"/>
          </p:cNvSpPr>
          <p:nvPr/>
        </p:nvSpPr>
        <p:spPr bwMode="auto">
          <a:xfrm>
            <a:off x="5124450" y="6126163"/>
            <a:ext cx="37957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 193–195; A:  214–215)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035" descr="Neiburger">
            <a:extLst>
              <a:ext uri="{FF2B5EF4-FFF2-40B4-BE49-F238E27FC236}">
                <a16:creationId xmlns:a16="http://schemas.microsoft.com/office/drawing/2014/main" id="{AADAF7F9-E6F9-344F-8D5E-4BA73F882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892" t="-27" r="1840" b="70493"/>
          <a:stretch>
            <a:fillRect/>
          </a:stretch>
        </p:blipFill>
        <p:spPr bwMode="auto">
          <a:xfrm rot="-5400000">
            <a:off x="-206375" y="1622425"/>
            <a:ext cx="579755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1028">
            <a:extLst>
              <a:ext uri="{FF2B5EF4-FFF2-40B4-BE49-F238E27FC236}">
                <a16:creationId xmlns:a16="http://schemas.microsoft.com/office/drawing/2014/main" id="{516F3861-5084-BF4A-A8D2-FCF8BE514EC7}"/>
              </a:ext>
            </a:extLst>
          </p:cNvPr>
          <p:cNvSpPr txBox="1">
            <a:spLocks noChangeArrowheads="1"/>
          </p:cNvSpPr>
          <p:nvPr/>
        </p:nvSpPr>
        <p:spPr bwMode="auto">
          <a:xfrm>
            <a:off x="3476625" y="163513"/>
            <a:ext cx="245745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Gradient Wind</a:t>
            </a:r>
          </a:p>
        </p:txBody>
      </p:sp>
      <p:sp>
        <p:nvSpPr>
          <p:cNvPr id="89091" name="Text Box 1029">
            <a:extLst>
              <a:ext uri="{FF2B5EF4-FFF2-40B4-BE49-F238E27FC236}">
                <a16:creationId xmlns:a16="http://schemas.microsoft.com/office/drawing/2014/main" id="{82029B83-E437-2D4F-AE9C-530AFC7AF09C}"/>
              </a:ext>
            </a:extLst>
          </p:cNvPr>
          <p:cNvSpPr txBox="1">
            <a:spLocks noChangeArrowheads="1"/>
          </p:cNvSpPr>
          <p:nvPr/>
        </p:nvSpPr>
        <p:spPr bwMode="auto">
          <a:xfrm>
            <a:off x="3692525" y="13350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89092" name="Text Box 1030">
            <a:extLst>
              <a:ext uri="{FF2B5EF4-FFF2-40B4-BE49-F238E27FC236}">
                <a16:creationId xmlns:a16="http://schemas.microsoft.com/office/drawing/2014/main" id="{0F12325B-0639-DE47-99E3-8680516B81BD}"/>
              </a:ext>
            </a:extLst>
          </p:cNvPr>
          <p:cNvSpPr txBox="1">
            <a:spLocks noChangeArrowheads="1"/>
          </p:cNvSpPr>
          <p:nvPr/>
        </p:nvSpPr>
        <p:spPr bwMode="auto">
          <a:xfrm>
            <a:off x="4276725" y="22875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89093" name="Text Box 1031">
            <a:extLst>
              <a:ext uri="{FF2B5EF4-FFF2-40B4-BE49-F238E27FC236}">
                <a16:creationId xmlns:a16="http://schemas.microsoft.com/office/drawing/2014/main" id="{485C7A6B-213D-7344-AA82-D0563BBCA8F2}"/>
              </a:ext>
            </a:extLst>
          </p:cNvPr>
          <p:cNvSpPr txBox="1">
            <a:spLocks noChangeArrowheads="1"/>
          </p:cNvSpPr>
          <p:nvPr/>
        </p:nvSpPr>
        <p:spPr bwMode="auto">
          <a:xfrm>
            <a:off x="1711325" y="24907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89094" name="Text Box 1032">
            <a:extLst>
              <a:ext uri="{FF2B5EF4-FFF2-40B4-BE49-F238E27FC236}">
                <a16:creationId xmlns:a16="http://schemas.microsoft.com/office/drawing/2014/main" id="{8AC98766-6926-E441-B166-AFB7A52F7F3B}"/>
              </a:ext>
            </a:extLst>
          </p:cNvPr>
          <p:cNvSpPr txBox="1">
            <a:spLocks noChangeArrowheads="1"/>
          </p:cNvSpPr>
          <p:nvPr/>
        </p:nvSpPr>
        <p:spPr bwMode="auto">
          <a:xfrm>
            <a:off x="2257425" y="33543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89095" name="Text Box 1033">
            <a:extLst>
              <a:ext uri="{FF2B5EF4-FFF2-40B4-BE49-F238E27FC236}">
                <a16:creationId xmlns:a16="http://schemas.microsoft.com/office/drawing/2014/main" id="{7BBC638C-B3CD-064E-976E-88EA0CC5BE27}"/>
              </a:ext>
            </a:extLst>
          </p:cNvPr>
          <p:cNvSpPr txBox="1">
            <a:spLocks noChangeArrowheads="1"/>
          </p:cNvSpPr>
          <p:nvPr/>
        </p:nvSpPr>
        <p:spPr bwMode="auto">
          <a:xfrm>
            <a:off x="5394325" y="1152525"/>
            <a:ext cx="30718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@M:  geostrophic</a:t>
            </a:r>
          </a:p>
          <a:p>
            <a:r>
              <a:rPr lang="en-US" altLang="en-US">
                <a:solidFill>
                  <a:srgbClr val="FEEFDC"/>
                </a:solidFill>
              </a:rPr>
              <a:t>balance; PGF = COR</a:t>
            </a:r>
          </a:p>
        </p:txBody>
      </p:sp>
      <p:sp>
        <p:nvSpPr>
          <p:cNvPr id="89096" name="Text Box 1034">
            <a:extLst>
              <a:ext uri="{FF2B5EF4-FFF2-40B4-BE49-F238E27FC236}">
                <a16:creationId xmlns:a16="http://schemas.microsoft.com/office/drawing/2014/main" id="{EAF5B55E-7637-804F-87C6-E483ADF80D0D}"/>
              </a:ext>
            </a:extLst>
          </p:cNvPr>
          <p:cNvSpPr txBox="1">
            <a:spLocks noChangeArrowheads="1"/>
          </p:cNvSpPr>
          <p:nvPr/>
        </p:nvSpPr>
        <p:spPr bwMode="auto">
          <a:xfrm>
            <a:off x="5470525" y="2714625"/>
            <a:ext cx="32004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@N:  ageostrophic</a:t>
            </a:r>
          </a:p>
          <a:p>
            <a:r>
              <a:rPr lang="en-US" altLang="en-US">
                <a:solidFill>
                  <a:srgbClr val="FEEFDC"/>
                </a:solidFill>
              </a:rPr>
              <a:t>same PGF magnitude</a:t>
            </a:r>
          </a:p>
          <a:p>
            <a:r>
              <a:rPr lang="en-US" altLang="en-US">
                <a:solidFill>
                  <a:srgbClr val="FEEFDC"/>
                </a:solidFill>
              </a:rPr>
              <a:t>but COR not opposite</a:t>
            </a:r>
          </a:p>
          <a:p>
            <a:endParaRPr lang="en-US" altLang="en-US">
              <a:solidFill>
                <a:srgbClr val="FEEFDC"/>
              </a:solidFill>
            </a:endParaRPr>
          </a:p>
          <a:p>
            <a:r>
              <a:rPr lang="en-US" altLang="en-US">
                <a:solidFill>
                  <a:srgbClr val="FEEFDC"/>
                </a:solidFill>
              </a:rPr>
              <a:t>Note net forward force</a:t>
            </a:r>
          </a:p>
          <a:p>
            <a:r>
              <a:rPr lang="en-US" altLang="en-US">
                <a:solidFill>
                  <a:srgbClr val="FEEFDC"/>
                </a:solidFill>
              </a:rPr>
              <a:t>@N; i.e., acceleration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3" descr="Neiburger">
            <a:extLst>
              <a:ext uri="{FF2B5EF4-FFF2-40B4-BE49-F238E27FC236}">
                <a16:creationId xmlns:a16="http://schemas.microsoft.com/office/drawing/2014/main" id="{AC1E2EBC-26E3-2749-87EE-CEA35A364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19" t="37396" r="2751" b="35550"/>
          <a:stretch>
            <a:fillRect/>
          </a:stretch>
        </p:blipFill>
        <p:spPr bwMode="auto">
          <a:xfrm rot="-5400000">
            <a:off x="-157956" y="1720056"/>
            <a:ext cx="575468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4">
            <a:extLst>
              <a:ext uri="{FF2B5EF4-FFF2-40B4-BE49-F238E27FC236}">
                <a16:creationId xmlns:a16="http://schemas.microsoft.com/office/drawing/2014/main" id="{F705D3E5-E4E1-314D-9725-CD1F9A63B6E9}"/>
              </a:ext>
            </a:extLst>
          </p:cNvPr>
          <p:cNvSpPr txBox="1">
            <a:spLocks noChangeArrowheads="1"/>
          </p:cNvSpPr>
          <p:nvPr/>
        </p:nvSpPr>
        <p:spPr bwMode="auto">
          <a:xfrm>
            <a:off x="3476625" y="163513"/>
            <a:ext cx="245745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Gradient Wind</a:t>
            </a:r>
          </a:p>
        </p:txBody>
      </p:sp>
      <p:sp>
        <p:nvSpPr>
          <p:cNvPr id="91139" name="Text Box 5">
            <a:extLst>
              <a:ext uri="{FF2B5EF4-FFF2-40B4-BE49-F238E27FC236}">
                <a16:creationId xmlns:a16="http://schemas.microsoft.com/office/drawing/2014/main" id="{FFA8134D-A74A-0245-8BCD-4B08EBF3B3EB}"/>
              </a:ext>
            </a:extLst>
          </p:cNvPr>
          <p:cNvSpPr txBox="1">
            <a:spLocks noChangeArrowheads="1"/>
          </p:cNvSpPr>
          <p:nvPr/>
        </p:nvSpPr>
        <p:spPr bwMode="auto">
          <a:xfrm>
            <a:off x="3819525" y="13350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91140" name="Text Box 6">
            <a:extLst>
              <a:ext uri="{FF2B5EF4-FFF2-40B4-BE49-F238E27FC236}">
                <a16:creationId xmlns:a16="http://schemas.microsoft.com/office/drawing/2014/main" id="{317563C8-30A5-C545-8CEB-B62B0E34611D}"/>
              </a:ext>
            </a:extLst>
          </p:cNvPr>
          <p:cNvSpPr txBox="1">
            <a:spLocks noChangeArrowheads="1"/>
          </p:cNvSpPr>
          <p:nvPr/>
        </p:nvSpPr>
        <p:spPr bwMode="auto">
          <a:xfrm>
            <a:off x="4010025" y="37226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91141" name="Text Box 7">
            <a:extLst>
              <a:ext uri="{FF2B5EF4-FFF2-40B4-BE49-F238E27FC236}">
                <a16:creationId xmlns:a16="http://schemas.microsoft.com/office/drawing/2014/main" id="{D96879AE-17F0-F84E-BF1C-264E161AAF28}"/>
              </a:ext>
            </a:extLst>
          </p:cNvPr>
          <p:cNvSpPr txBox="1">
            <a:spLocks noChangeArrowheads="1"/>
          </p:cNvSpPr>
          <p:nvPr/>
        </p:nvSpPr>
        <p:spPr bwMode="auto">
          <a:xfrm>
            <a:off x="1685925" y="23891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91142" name="Text Box 8">
            <a:extLst>
              <a:ext uri="{FF2B5EF4-FFF2-40B4-BE49-F238E27FC236}">
                <a16:creationId xmlns:a16="http://schemas.microsoft.com/office/drawing/2014/main" id="{F4530AA1-E6AA-6F40-BEE0-ACBB735D7193}"/>
              </a:ext>
            </a:extLst>
          </p:cNvPr>
          <p:cNvSpPr txBox="1">
            <a:spLocks noChangeArrowheads="1"/>
          </p:cNvSpPr>
          <p:nvPr/>
        </p:nvSpPr>
        <p:spPr bwMode="auto">
          <a:xfrm>
            <a:off x="1990725" y="37988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91143" name="Text Box 9">
            <a:extLst>
              <a:ext uri="{FF2B5EF4-FFF2-40B4-BE49-F238E27FC236}">
                <a16:creationId xmlns:a16="http://schemas.microsoft.com/office/drawing/2014/main" id="{5BAFC48B-4EEA-B243-9222-515902BBB44B}"/>
              </a:ext>
            </a:extLst>
          </p:cNvPr>
          <p:cNvSpPr txBox="1">
            <a:spLocks noChangeArrowheads="1"/>
          </p:cNvSpPr>
          <p:nvPr/>
        </p:nvSpPr>
        <p:spPr bwMode="auto">
          <a:xfrm>
            <a:off x="5127625" y="1190625"/>
            <a:ext cx="3894138"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 M:  Assume COR&gt;PGF</a:t>
            </a:r>
          </a:p>
          <a:p>
            <a:r>
              <a:rPr lang="en-US" altLang="en-US">
                <a:solidFill>
                  <a:srgbClr val="FEEFDC"/>
                </a:solidFill>
              </a:rPr>
              <a:t>such that air moves parallel</a:t>
            </a:r>
          </a:p>
          <a:p>
            <a:r>
              <a:rPr lang="en-US" altLang="en-US">
                <a:solidFill>
                  <a:srgbClr val="FEEFDC"/>
                </a:solidFill>
              </a:rPr>
              <a:t>to the curved isobars; i.e., </a:t>
            </a:r>
          </a:p>
          <a:p>
            <a:r>
              <a:rPr lang="en-US" altLang="en-US">
                <a:solidFill>
                  <a:srgbClr val="FEEFDC"/>
                </a:solidFill>
              </a:rPr>
              <a:t>speed is higher than Vgs</a:t>
            </a:r>
          </a:p>
        </p:txBody>
      </p:sp>
      <p:sp>
        <p:nvSpPr>
          <p:cNvPr id="91144" name="Text Box 10">
            <a:extLst>
              <a:ext uri="{FF2B5EF4-FFF2-40B4-BE49-F238E27FC236}">
                <a16:creationId xmlns:a16="http://schemas.microsoft.com/office/drawing/2014/main" id="{F3D2FFEA-D1CF-0A47-A4C0-4BB07DEDD455}"/>
              </a:ext>
            </a:extLst>
          </p:cNvPr>
          <p:cNvSpPr txBox="1">
            <a:spLocks noChangeArrowheads="1"/>
          </p:cNvSpPr>
          <p:nvPr/>
        </p:nvSpPr>
        <p:spPr bwMode="auto">
          <a:xfrm>
            <a:off x="5089525" y="3146425"/>
            <a:ext cx="4081463"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Parcel moves at constant </a:t>
            </a:r>
          </a:p>
          <a:p>
            <a:r>
              <a:rPr lang="en-US" altLang="en-US">
                <a:solidFill>
                  <a:srgbClr val="FEEFDC"/>
                </a:solidFill>
              </a:rPr>
              <a:t>speed but direction changes,</a:t>
            </a:r>
          </a:p>
          <a:p>
            <a:r>
              <a:rPr lang="en-US" altLang="en-US">
                <a:solidFill>
                  <a:srgbClr val="FEEFDC"/>
                </a:solidFill>
              </a:rPr>
              <a:t>i.e, acceleration</a:t>
            </a:r>
          </a:p>
        </p:txBody>
      </p:sp>
      <p:sp>
        <p:nvSpPr>
          <p:cNvPr id="91145" name="Text Box 11">
            <a:extLst>
              <a:ext uri="{FF2B5EF4-FFF2-40B4-BE49-F238E27FC236}">
                <a16:creationId xmlns:a16="http://schemas.microsoft.com/office/drawing/2014/main" id="{1C383838-B187-4C41-9989-FDD06813A1C0}"/>
              </a:ext>
            </a:extLst>
          </p:cNvPr>
          <p:cNvSpPr txBox="1">
            <a:spLocks noChangeArrowheads="1"/>
          </p:cNvSpPr>
          <p:nvPr/>
        </p:nvSpPr>
        <p:spPr bwMode="auto">
          <a:xfrm>
            <a:off x="4797425" y="4772025"/>
            <a:ext cx="41179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centripetal acceleration = v</a:t>
            </a:r>
            <a:r>
              <a:rPr lang="en-US" altLang="en-US" baseline="30000">
                <a:solidFill>
                  <a:srgbClr val="FEEFDC"/>
                </a:solidFill>
              </a:rPr>
              <a:t>2</a:t>
            </a:r>
            <a:r>
              <a:rPr lang="en-US" altLang="en-US">
                <a:solidFill>
                  <a:srgbClr val="FEEFDC"/>
                </a:solidFill>
              </a:rPr>
              <a:t>/r</a:t>
            </a:r>
          </a:p>
        </p:txBody>
      </p:sp>
      <p:sp>
        <p:nvSpPr>
          <p:cNvPr id="91146" name="Text Box 12">
            <a:extLst>
              <a:ext uri="{FF2B5EF4-FFF2-40B4-BE49-F238E27FC236}">
                <a16:creationId xmlns:a16="http://schemas.microsoft.com/office/drawing/2014/main" id="{A39676A1-9B43-FF49-AEB5-4F515360633F}"/>
              </a:ext>
            </a:extLst>
          </p:cNvPr>
          <p:cNvSpPr txBox="1">
            <a:spLocks noChangeArrowheads="1"/>
          </p:cNvSpPr>
          <p:nvPr/>
        </p:nvSpPr>
        <p:spPr bwMode="auto">
          <a:xfrm>
            <a:off x="5089525" y="5508625"/>
            <a:ext cx="2725738"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Wind speed is </a:t>
            </a:r>
          </a:p>
          <a:p>
            <a:r>
              <a:rPr lang="ja-JP" altLang="en-US">
                <a:solidFill>
                  <a:srgbClr val="FEEFDC"/>
                </a:solidFill>
              </a:rPr>
              <a:t>“</a:t>
            </a:r>
            <a:r>
              <a:rPr lang="en-US" altLang="ja-JP">
                <a:solidFill>
                  <a:srgbClr val="FEEFDC"/>
                </a:solidFill>
              </a:rPr>
              <a:t>supergeostrophic</a:t>
            </a:r>
            <a:r>
              <a:rPr lang="ja-JP" altLang="en-US">
                <a:solidFill>
                  <a:srgbClr val="FEEFDC"/>
                </a:solidFill>
              </a:rPr>
              <a:t>”</a:t>
            </a:r>
            <a:endParaRPr lang="en-US" altLang="en-US">
              <a:solidFill>
                <a:srgbClr val="FEEFDC"/>
              </a:solidFill>
            </a:endParaRPr>
          </a:p>
        </p:txBody>
      </p:sp>
      <p:sp>
        <p:nvSpPr>
          <p:cNvPr id="91147" name="Text Box 15">
            <a:extLst>
              <a:ext uri="{FF2B5EF4-FFF2-40B4-BE49-F238E27FC236}">
                <a16:creationId xmlns:a16="http://schemas.microsoft.com/office/drawing/2014/main" id="{A139B3D9-504F-6545-88FB-BC7E7CDE747C}"/>
              </a:ext>
            </a:extLst>
          </p:cNvPr>
          <p:cNvSpPr txBox="1">
            <a:spLocks noChangeArrowheads="1"/>
          </p:cNvSpPr>
          <p:nvPr/>
        </p:nvSpPr>
        <p:spPr bwMode="auto">
          <a:xfrm>
            <a:off x="3057525" y="4090988"/>
            <a:ext cx="7366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1" descr="Neiburger">
            <a:extLst>
              <a:ext uri="{FF2B5EF4-FFF2-40B4-BE49-F238E27FC236}">
                <a16:creationId xmlns:a16="http://schemas.microsoft.com/office/drawing/2014/main" id="{3D5DFAC7-55B1-654F-ADEF-22347B5A3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239" t="72598" r="73" b="37"/>
          <a:stretch>
            <a:fillRect/>
          </a:stretch>
        </p:blipFill>
        <p:spPr bwMode="auto">
          <a:xfrm rot="-5400000">
            <a:off x="180975" y="1603375"/>
            <a:ext cx="57404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4">
            <a:extLst>
              <a:ext uri="{FF2B5EF4-FFF2-40B4-BE49-F238E27FC236}">
                <a16:creationId xmlns:a16="http://schemas.microsoft.com/office/drawing/2014/main" id="{7FE89213-69D8-054A-AF6A-3ACE85CE6C20}"/>
              </a:ext>
            </a:extLst>
          </p:cNvPr>
          <p:cNvSpPr txBox="1">
            <a:spLocks noChangeArrowheads="1"/>
          </p:cNvSpPr>
          <p:nvPr/>
        </p:nvSpPr>
        <p:spPr bwMode="auto">
          <a:xfrm>
            <a:off x="3476625" y="112713"/>
            <a:ext cx="245745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Gradient Wind</a:t>
            </a:r>
          </a:p>
        </p:txBody>
      </p:sp>
      <p:sp>
        <p:nvSpPr>
          <p:cNvPr id="93187" name="Text Box 5">
            <a:extLst>
              <a:ext uri="{FF2B5EF4-FFF2-40B4-BE49-F238E27FC236}">
                <a16:creationId xmlns:a16="http://schemas.microsoft.com/office/drawing/2014/main" id="{9C706CE8-3BAE-5C4C-BDDD-8D55C6A5F5C3}"/>
              </a:ext>
            </a:extLst>
          </p:cNvPr>
          <p:cNvSpPr txBox="1">
            <a:spLocks noChangeArrowheads="1"/>
          </p:cNvSpPr>
          <p:nvPr/>
        </p:nvSpPr>
        <p:spPr bwMode="auto">
          <a:xfrm>
            <a:off x="2397125" y="27701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93188" name="Text Box 6">
            <a:extLst>
              <a:ext uri="{FF2B5EF4-FFF2-40B4-BE49-F238E27FC236}">
                <a16:creationId xmlns:a16="http://schemas.microsoft.com/office/drawing/2014/main" id="{12E048FF-CBFD-D946-A36C-805C205F76D5}"/>
              </a:ext>
            </a:extLst>
          </p:cNvPr>
          <p:cNvSpPr txBox="1">
            <a:spLocks noChangeArrowheads="1"/>
          </p:cNvSpPr>
          <p:nvPr/>
        </p:nvSpPr>
        <p:spPr bwMode="auto">
          <a:xfrm>
            <a:off x="2282825" y="42433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93189" name="Text Box 7">
            <a:extLst>
              <a:ext uri="{FF2B5EF4-FFF2-40B4-BE49-F238E27FC236}">
                <a16:creationId xmlns:a16="http://schemas.microsoft.com/office/drawing/2014/main" id="{41E33B92-95B8-2E49-A704-E0E8CD6AC5E2}"/>
              </a:ext>
            </a:extLst>
          </p:cNvPr>
          <p:cNvSpPr txBox="1">
            <a:spLocks noChangeArrowheads="1"/>
          </p:cNvSpPr>
          <p:nvPr/>
        </p:nvSpPr>
        <p:spPr bwMode="auto">
          <a:xfrm>
            <a:off x="3933825" y="22113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93190" name="Text Box 8">
            <a:extLst>
              <a:ext uri="{FF2B5EF4-FFF2-40B4-BE49-F238E27FC236}">
                <a16:creationId xmlns:a16="http://schemas.microsoft.com/office/drawing/2014/main" id="{958327A7-5DE5-AF41-89F2-7649F5812E0E}"/>
              </a:ext>
            </a:extLst>
          </p:cNvPr>
          <p:cNvSpPr txBox="1">
            <a:spLocks noChangeArrowheads="1"/>
          </p:cNvSpPr>
          <p:nvPr/>
        </p:nvSpPr>
        <p:spPr bwMode="auto">
          <a:xfrm>
            <a:off x="3946525" y="46751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93191" name="Text Box 9">
            <a:extLst>
              <a:ext uri="{FF2B5EF4-FFF2-40B4-BE49-F238E27FC236}">
                <a16:creationId xmlns:a16="http://schemas.microsoft.com/office/drawing/2014/main" id="{74B3BFAB-D698-314D-A4D0-626C53EA545B}"/>
              </a:ext>
            </a:extLst>
          </p:cNvPr>
          <p:cNvSpPr txBox="1">
            <a:spLocks noChangeArrowheads="1"/>
          </p:cNvSpPr>
          <p:nvPr/>
        </p:nvSpPr>
        <p:spPr bwMode="auto">
          <a:xfrm>
            <a:off x="5368925" y="1101725"/>
            <a:ext cx="25209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For cyclonic flow,</a:t>
            </a:r>
          </a:p>
          <a:p>
            <a:r>
              <a:rPr lang="en-US" altLang="en-US">
                <a:solidFill>
                  <a:srgbClr val="FEEFDC"/>
                </a:solidFill>
              </a:rPr>
              <a:t>PGF &gt; COR</a:t>
            </a:r>
          </a:p>
        </p:txBody>
      </p:sp>
      <p:sp>
        <p:nvSpPr>
          <p:cNvPr id="93192" name="Text Box 10">
            <a:extLst>
              <a:ext uri="{FF2B5EF4-FFF2-40B4-BE49-F238E27FC236}">
                <a16:creationId xmlns:a16="http://schemas.microsoft.com/office/drawing/2014/main" id="{B956A8A8-3696-3D41-9C11-094D48BCCA00}"/>
              </a:ext>
            </a:extLst>
          </p:cNvPr>
          <p:cNvSpPr txBox="1">
            <a:spLocks noChangeArrowheads="1"/>
          </p:cNvSpPr>
          <p:nvPr/>
        </p:nvSpPr>
        <p:spPr bwMode="auto">
          <a:xfrm>
            <a:off x="5229225" y="2473325"/>
            <a:ext cx="3538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Wind is </a:t>
            </a:r>
            <a:r>
              <a:rPr lang="ja-JP" altLang="en-US">
                <a:solidFill>
                  <a:srgbClr val="FEEFDC"/>
                </a:solidFill>
              </a:rPr>
              <a:t>“</a:t>
            </a:r>
            <a:r>
              <a:rPr lang="en-US" altLang="ja-JP">
                <a:solidFill>
                  <a:srgbClr val="FEEFDC"/>
                </a:solidFill>
              </a:rPr>
              <a:t>subgeostrophic</a:t>
            </a:r>
            <a:r>
              <a:rPr lang="ja-JP" altLang="en-US">
                <a:solidFill>
                  <a:srgbClr val="FEEFDC"/>
                </a:solidFill>
              </a:rPr>
              <a:t>”</a:t>
            </a:r>
            <a:endParaRPr lang="en-US" altLang="en-US">
              <a:solidFill>
                <a:srgbClr val="FEEFDC"/>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1" descr="0825">
            <a:extLst>
              <a:ext uri="{FF2B5EF4-FFF2-40B4-BE49-F238E27FC236}">
                <a16:creationId xmlns:a16="http://schemas.microsoft.com/office/drawing/2014/main" id="{3C1E326D-43BF-B346-8320-A8571D4C7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50938"/>
            <a:ext cx="8964613" cy="455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5234" name="Rectangle 3" hidden="1">
            <a:extLst>
              <a:ext uri="{FF2B5EF4-FFF2-40B4-BE49-F238E27FC236}">
                <a16:creationId xmlns:a16="http://schemas.microsoft.com/office/drawing/2014/main" id="{C7DA4049-53CF-7240-88D8-BF3ABC2F47AF}"/>
              </a:ext>
            </a:extLst>
          </p:cNvPr>
          <p:cNvSpPr>
            <a:spLocks noGrp="1" noChangeArrowheads="1"/>
          </p:cNvSpPr>
          <p:nvPr>
            <p:ph type="title"/>
          </p:nvPr>
        </p:nvSpPr>
        <p:spPr/>
        <p:txBody>
          <a:bodyPr/>
          <a:lstStyle/>
          <a:p>
            <a:pPr eaLnBrk="1" hangingPunct="1"/>
            <a:endParaRPr lang="en-US" altLang="en-US"/>
          </a:p>
        </p:txBody>
      </p:sp>
      <p:sp>
        <p:nvSpPr>
          <p:cNvPr id="95235" name="Text Box 5">
            <a:extLst>
              <a:ext uri="{FF2B5EF4-FFF2-40B4-BE49-F238E27FC236}">
                <a16:creationId xmlns:a16="http://schemas.microsoft.com/office/drawing/2014/main" id="{57DB9000-B6D5-CE42-8F71-817281E514FC}"/>
              </a:ext>
            </a:extLst>
          </p:cNvPr>
          <p:cNvSpPr txBox="1">
            <a:spLocks noChangeArrowheads="1"/>
          </p:cNvSpPr>
          <p:nvPr/>
        </p:nvSpPr>
        <p:spPr bwMode="auto">
          <a:xfrm>
            <a:off x="3476625" y="112713"/>
            <a:ext cx="245745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Gradient Wind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1" descr="0826a">
            <a:extLst>
              <a:ext uri="{FF2B5EF4-FFF2-40B4-BE49-F238E27FC236}">
                <a16:creationId xmlns:a16="http://schemas.microsoft.com/office/drawing/2014/main" id="{3CE2BDE4-4C06-C348-B2D6-E6B9116AD51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3175"/>
            <a:ext cx="6203950"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7282" name="Rectangle 3" hidden="1">
            <a:extLst>
              <a:ext uri="{FF2B5EF4-FFF2-40B4-BE49-F238E27FC236}">
                <a16:creationId xmlns:a16="http://schemas.microsoft.com/office/drawing/2014/main" id="{A68D2C7E-56D0-AC4B-BB43-5B1CDA4DA0E7}"/>
              </a:ext>
            </a:extLst>
          </p:cNvPr>
          <p:cNvSpPr>
            <a:spLocks noGrp="1" noChangeArrowheads="1"/>
          </p:cNvSpPr>
          <p:nvPr>
            <p:ph type="title"/>
          </p:nvPr>
        </p:nvSpPr>
        <p:spPr/>
        <p:txBody>
          <a:bodyPr/>
          <a:lstStyle/>
          <a:p>
            <a:pPr eaLnBrk="1" hangingPunct="1"/>
            <a:endParaRPr lang="en-US" altLang="en-US"/>
          </a:p>
        </p:txBody>
      </p:sp>
      <p:sp>
        <p:nvSpPr>
          <p:cNvPr id="97283" name="Text Box 5">
            <a:extLst>
              <a:ext uri="{FF2B5EF4-FFF2-40B4-BE49-F238E27FC236}">
                <a16:creationId xmlns:a16="http://schemas.microsoft.com/office/drawing/2014/main" id="{5AFBC3DB-7098-824F-ABF3-2E70F5E64C16}"/>
              </a:ext>
            </a:extLst>
          </p:cNvPr>
          <p:cNvSpPr txBox="1">
            <a:spLocks noChangeArrowheads="1"/>
          </p:cNvSpPr>
          <p:nvPr/>
        </p:nvSpPr>
        <p:spPr bwMode="auto">
          <a:xfrm>
            <a:off x="6740525" y="4886325"/>
            <a:ext cx="2243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Net=centripetal</a:t>
            </a:r>
          </a:p>
        </p:txBody>
      </p:sp>
      <p:sp>
        <p:nvSpPr>
          <p:cNvPr id="97284" name="Line 6">
            <a:extLst>
              <a:ext uri="{FF2B5EF4-FFF2-40B4-BE49-F238E27FC236}">
                <a16:creationId xmlns:a16="http://schemas.microsoft.com/office/drawing/2014/main" id="{A3B790DF-F881-AD49-8E5C-CA85C4CCEE1A}"/>
              </a:ext>
            </a:extLst>
          </p:cNvPr>
          <p:cNvSpPr>
            <a:spLocks noChangeShapeType="1"/>
          </p:cNvSpPr>
          <p:nvPr/>
        </p:nvSpPr>
        <p:spPr bwMode="auto">
          <a:xfrm flipV="1">
            <a:off x="4610100" y="19050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5" name="Text Box 7">
            <a:extLst>
              <a:ext uri="{FF2B5EF4-FFF2-40B4-BE49-F238E27FC236}">
                <a16:creationId xmlns:a16="http://schemas.microsoft.com/office/drawing/2014/main" id="{FE50E5C5-2013-094B-A5C2-F38D223B0656}"/>
              </a:ext>
            </a:extLst>
          </p:cNvPr>
          <p:cNvSpPr txBox="1">
            <a:spLocks noChangeArrowheads="1"/>
          </p:cNvSpPr>
          <p:nvPr/>
        </p:nvSpPr>
        <p:spPr bwMode="auto">
          <a:xfrm>
            <a:off x="4695825" y="1419225"/>
            <a:ext cx="1352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Gradient</a:t>
            </a:r>
          </a:p>
          <a:p>
            <a:r>
              <a:rPr lang="en-US" altLang="en-US"/>
              <a:t>wind</a:t>
            </a:r>
          </a:p>
        </p:txBody>
      </p:sp>
      <p:sp>
        <p:nvSpPr>
          <p:cNvPr id="97286" name="Line 8">
            <a:extLst>
              <a:ext uri="{FF2B5EF4-FFF2-40B4-BE49-F238E27FC236}">
                <a16:creationId xmlns:a16="http://schemas.microsoft.com/office/drawing/2014/main" id="{6A5AB521-CA10-C449-8F47-AFF74E892466}"/>
              </a:ext>
            </a:extLst>
          </p:cNvPr>
          <p:cNvSpPr>
            <a:spLocks noChangeShapeType="1"/>
          </p:cNvSpPr>
          <p:nvPr/>
        </p:nvSpPr>
        <p:spPr bwMode="auto">
          <a:xfrm flipH="1" flipV="1">
            <a:off x="1739900" y="14351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9">
            <a:extLst>
              <a:ext uri="{FF2B5EF4-FFF2-40B4-BE49-F238E27FC236}">
                <a16:creationId xmlns:a16="http://schemas.microsoft.com/office/drawing/2014/main" id="{3495778E-7EF1-6841-91C1-07147199255C}"/>
              </a:ext>
            </a:extLst>
          </p:cNvPr>
          <p:cNvSpPr>
            <a:spLocks noChangeShapeType="1"/>
          </p:cNvSpPr>
          <p:nvPr/>
        </p:nvSpPr>
        <p:spPr bwMode="auto">
          <a:xfrm>
            <a:off x="1358900" y="31877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a:extLst>
              <a:ext uri="{FF2B5EF4-FFF2-40B4-BE49-F238E27FC236}">
                <a16:creationId xmlns:a16="http://schemas.microsoft.com/office/drawing/2014/main" id="{71814D75-B6B1-84CE-039F-ACADC3BD44D0}"/>
              </a:ext>
            </a:extLst>
          </p:cNvPr>
          <p:cNvPicPr>
            <a:picLocks noChangeAspect="1"/>
          </p:cNvPicPr>
          <p:nvPr/>
        </p:nvPicPr>
        <p:blipFill>
          <a:blip r:embed="rId4"/>
          <a:stretch>
            <a:fillRect/>
          </a:stretch>
        </p:blipFill>
        <p:spPr>
          <a:xfrm>
            <a:off x="6449107" y="0"/>
            <a:ext cx="2661555" cy="35487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1" descr="0826b">
            <a:extLst>
              <a:ext uri="{FF2B5EF4-FFF2-40B4-BE49-F238E27FC236}">
                <a16:creationId xmlns:a16="http://schemas.microsoft.com/office/drawing/2014/main" id="{9081DABD-AF2B-E249-9951-907ABD7CF68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0163"/>
            <a:ext cx="6334125" cy="6626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9330" name="Rectangle 3" hidden="1">
            <a:extLst>
              <a:ext uri="{FF2B5EF4-FFF2-40B4-BE49-F238E27FC236}">
                <a16:creationId xmlns:a16="http://schemas.microsoft.com/office/drawing/2014/main" id="{D35E4C75-DC0A-404B-83B7-482B69445775}"/>
              </a:ext>
            </a:extLst>
          </p:cNvPr>
          <p:cNvSpPr>
            <a:spLocks noGrp="1" noChangeArrowheads="1"/>
          </p:cNvSpPr>
          <p:nvPr>
            <p:ph type="title"/>
          </p:nvPr>
        </p:nvSpPr>
        <p:spPr/>
        <p:txBody>
          <a:bodyPr/>
          <a:lstStyle/>
          <a:p>
            <a:pPr eaLnBrk="1" hangingPunct="1"/>
            <a:endParaRPr lang="en-US" altLang="en-US"/>
          </a:p>
        </p:txBody>
      </p:sp>
      <p:sp>
        <p:nvSpPr>
          <p:cNvPr id="99331" name="Text Box 5">
            <a:extLst>
              <a:ext uri="{FF2B5EF4-FFF2-40B4-BE49-F238E27FC236}">
                <a16:creationId xmlns:a16="http://schemas.microsoft.com/office/drawing/2014/main" id="{705B26EA-5706-AD49-AB5E-D24402DFB794}"/>
              </a:ext>
            </a:extLst>
          </p:cNvPr>
          <p:cNvSpPr txBox="1">
            <a:spLocks noChangeArrowheads="1"/>
          </p:cNvSpPr>
          <p:nvPr/>
        </p:nvSpPr>
        <p:spPr bwMode="auto">
          <a:xfrm>
            <a:off x="6740525" y="4886325"/>
            <a:ext cx="2243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Net=centripetal</a:t>
            </a:r>
          </a:p>
        </p:txBody>
      </p:sp>
      <p:sp>
        <p:nvSpPr>
          <p:cNvPr id="99332" name="Line 6">
            <a:extLst>
              <a:ext uri="{FF2B5EF4-FFF2-40B4-BE49-F238E27FC236}">
                <a16:creationId xmlns:a16="http://schemas.microsoft.com/office/drawing/2014/main" id="{A43D632A-5B8B-234F-B2DF-FC85A8631837}"/>
              </a:ext>
            </a:extLst>
          </p:cNvPr>
          <p:cNvSpPr>
            <a:spLocks noChangeShapeType="1"/>
          </p:cNvSpPr>
          <p:nvPr/>
        </p:nvSpPr>
        <p:spPr bwMode="auto">
          <a:xfrm flipV="1">
            <a:off x="1054100" y="18415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7">
            <a:extLst>
              <a:ext uri="{FF2B5EF4-FFF2-40B4-BE49-F238E27FC236}">
                <a16:creationId xmlns:a16="http://schemas.microsoft.com/office/drawing/2014/main" id="{0C4DFB2F-D6A0-C347-879A-01370E7C3B22}"/>
              </a:ext>
            </a:extLst>
          </p:cNvPr>
          <p:cNvSpPr txBox="1">
            <a:spLocks noChangeArrowheads="1"/>
          </p:cNvSpPr>
          <p:nvPr/>
        </p:nvSpPr>
        <p:spPr bwMode="auto">
          <a:xfrm>
            <a:off x="4797425" y="4086225"/>
            <a:ext cx="1352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Gradient</a:t>
            </a:r>
          </a:p>
          <a:p>
            <a:r>
              <a:rPr lang="en-US" altLang="en-US"/>
              <a:t>wind</a:t>
            </a:r>
          </a:p>
        </p:txBody>
      </p:sp>
      <p:sp>
        <p:nvSpPr>
          <p:cNvPr id="99334" name="Line 8">
            <a:extLst>
              <a:ext uri="{FF2B5EF4-FFF2-40B4-BE49-F238E27FC236}">
                <a16:creationId xmlns:a16="http://schemas.microsoft.com/office/drawing/2014/main" id="{0E01EF3B-EABF-864D-92CA-1DF34055FE9D}"/>
              </a:ext>
            </a:extLst>
          </p:cNvPr>
          <p:cNvSpPr>
            <a:spLocks noChangeShapeType="1"/>
          </p:cNvSpPr>
          <p:nvPr/>
        </p:nvSpPr>
        <p:spPr bwMode="auto">
          <a:xfrm flipH="1" flipV="1">
            <a:off x="1346200" y="48006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5" name="Line 9">
            <a:extLst>
              <a:ext uri="{FF2B5EF4-FFF2-40B4-BE49-F238E27FC236}">
                <a16:creationId xmlns:a16="http://schemas.microsoft.com/office/drawing/2014/main" id="{948AC834-8001-5F42-99D7-77D08B5F1E0F}"/>
              </a:ext>
            </a:extLst>
          </p:cNvPr>
          <p:cNvSpPr>
            <a:spLocks noChangeShapeType="1"/>
          </p:cNvSpPr>
          <p:nvPr/>
        </p:nvSpPr>
        <p:spPr bwMode="auto">
          <a:xfrm>
            <a:off x="4305300" y="32258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6" name="Line 10">
            <a:extLst>
              <a:ext uri="{FF2B5EF4-FFF2-40B4-BE49-F238E27FC236}">
                <a16:creationId xmlns:a16="http://schemas.microsoft.com/office/drawing/2014/main" id="{84B6EF9A-D5E7-B84D-9CE7-ED634A4A67FE}"/>
              </a:ext>
            </a:extLst>
          </p:cNvPr>
          <p:cNvSpPr>
            <a:spLocks noChangeShapeType="1"/>
          </p:cNvSpPr>
          <p:nvPr/>
        </p:nvSpPr>
        <p:spPr bwMode="auto">
          <a:xfrm flipV="1">
            <a:off x="2781300" y="15621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a:extLst>
              <a:ext uri="{FF2B5EF4-FFF2-40B4-BE49-F238E27FC236}">
                <a16:creationId xmlns:a16="http://schemas.microsoft.com/office/drawing/2014/main" id="{D40F2580-823A-7219-53AF-F9067767AFB3}"/>
              </a:ext>
            </a:extLst>
          </p:cNvPr>
          <p:cNvPicPr>
            <a:picLocks noChangeAspect="1"/>
          </p:cNvPicPr>
          <p:nvPr/>
        </p:nvPicPr>
        <p:blipFill>
          <a:blip r:embed="rId4"/>
          <a:stretch>
            <a:fillRect/>
          </a:stretch>
        </p:blipFill>
        <p:spPr>
          <a:xfrm>
            <a:off x="6427335" y="0"/>
            <a:ext cx="2661555" cy="35487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1" descr="0817">
            <a:extLst>
              <a:ext uri="{FF2B5EF4-FFF2-40B4-BE49-F238E27FC236}">
                <a16:creationId xmlns:a16="http://schemas.microsoft.com/office/drawing/2014/main" id="{9FF21D94-8611-2C43-B45A-E3D75AAF2F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644525"/>
            <a:ext cx="8970962" cy="556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3" hidden="1">
            <a:extLst>
              <a:ext uri="{FF2B5EF4-FFF2-40B4-BE49-F238E27FC236}">
                <a16:creationId xmlns:a16="http://schemas.microsoft.com/office/drawing/2014/main" id="{5DA52CF6-5B61-EF44-9A94-7F74511905F8}"/>
              </a:ext>
            </a:extLst>
          </p:cNvPr>
          <p:cNvSpPr>
            <a:spLocks noGrp="1" noChangeArrowheads="1"/>
          </p:cNvSpPr>
          <p:nvPr>
            <p:ph type="title"/>
          </p:nvPr>
        </p:nvSpPr>
        <p:spPr/>
        <p:txBody>
          <a:bodyPr/>
          <a:lstStyle/>
          <a:p>
            <a:pPr eaLnBrk="1" hangingPunct="1"/>
            <a:endParaRPr lang="en-US" altLang="en-US"/>
          </a:p>
        </p:txBody>
      </p:sp>
      <p:sp>
        <p:nvSpPr>
          <p:cNvPr id="32771" name="Text Box 5">
            <a:extLst>
              <a:ext uri="{FF2B5EF4-FFF2-40B4-BE49-F238E27FC236}">
                <a16:creationId xmlns:a16="http://schemas.microsoft.com/office/drawing/2014/main" id="{AA4FD9E2-344F-0742-A38B-66DFE6BA391F}"/>
              </a:ext>
            </a:extLst>
          </p:cNvPr>
          <p:cNvSpPr txBox="1">
            <a:spLocks noChangeArrowheads="1"/>
          </p:cNvSpPr>
          <p:nvPr/>
        </p:nvSpPr>
        <p:spPr bwMode="auto">
          <a:xfrm>
            <a:off x="2359025" y="98425"/>
            <a:ext cx="443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Pressure Gradient Force (PGF)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1" descr="0826">
            <a:extLst>
              <a:ext uri="{FF2B5EF4-FFF2-40B4-BE49-F238E27FC236}">
                <a16:creationId xmlns:a16="http://schemas.microsoft.com/office/drawing/2014/main" id="{C506FA0C-C0DF-9A46-8DAD-9F4914DFE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071563"/>
            <a:ext cx="8964613" cy="4714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1378" name="Rectangle 3" hidden="1">
            <a:extLst>
              <a:ext uri="{FF2B5EF4-FFF2-40B4-BE49-F238E27FC236}">
                <a16:creationId xmlns:a16="http://schemas.microsoft.com/office/drawing/2014/main" id="{0181A9A3-3B6A-BC43-B183-E257F5E40177}"/>
              </a:ext>
            </a:extLst>
          </p:cNvPr>
          <p:cNvSpPr>
            <a:spLocks noGrp="1" noChangeArrowheads="1"/>
          </p:cNvSpPr>
          <p:nvPr>
            <p:ph type="title"/>
          </p:nvPr>
        </p:nvSpPr>
        <p:spPr/>
        <p:txBody>
          <a:bodyPr/>
          <a:lstStyle/>
          <a:p>
            <a:pPr eaLnBrk="1" hangingPunct="1"/>
            <a:endParaRPr lang="en-US" altLang="en-US"/>
          </a:p>
        </p:txBody>
      </p:sp>
      <p:sp>
        <p:nvSpPr>
          <p:cNvPr id="101379" name="Text Box 5">
            <a:extLst>
              <a:ext uri="{FF2B5EF4-FFF2-40B4-BE49-F238E27FC236}">
                <a16:creationId xmlns:a16="http://schemas.microsoft.com/office/drawing/2014/main" id="{59861D9B-3E70-F14E-A7E8-93B161194260}"/>
              </a:ext>
            </a:extLst>
          </p:cNvPr>
          <p:cNvSpPr txBox="1">
            <a:spLocks noChangeArrowheads="1"/>
          </p:cNvSpPr>
          <p:nvPr/>
        </p:nvSpPr>
        <p:spPr bwMode="auto">
          <a:xfrm>
            <a:off x="3476625" y="112713"/>
            <a:ext cx="245745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Gradient Wind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1" descr="0827a">
            <a:extLst>
              <a:ext uri="{FF2B5EF4-FFF2-40B4-BE49-F238E27FC236}">
                <a16:creationId xmlns:a16="http://schemas.microsoft.com/office/drawing/2014/main" id="{04894831-1A92-0D45-B9C3-EE0B89661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988"/>
            <a:ext cx="6400800" cy="680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3426" name="Rectangle 3" hidden="1">
            <a:extLst>
              <a:ext uri="{FF2B5EF4-FFF2-40B4-BE49-F238E27FC236}">
                <a16:creationId xmlns:a16="http://schemas.microsoft.com/office/drawing/2014/main" id="{0D33526F-EF2A-1445-B926-CE00F9323CF0}"/>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1" descr="0827b">
            <a:extLst>
              <a:ext uri="{FF2B5EF4-FFF2-40B4-BE49-F238E27FC236}">
                <a16:creationId xmlns:a16="http://schemas.microsoft.com/office/drawing/2014/main" id="{32FB7270-1908-9740-A27A-FBEF99B2E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988"/>
            <a:ext cx="6400800" cy="6804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5474" name="Rectangle 3" hidden="1">
            <a:extLst>
              <a:ext uri="{FF2B5EF4-FFF2-40B4-BE49-F238E27FC236}">
                <a16:creationId xmlns:a16="http://schemas.microsoft.com/office/drawing/2014/main" id="{E9B93DBE-9327-484E-B04C-D70CB3B5B58D}"/>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1" descr="0828">
            <a:extLst>
              <a:ext uri="{FF2B5EF4-FFF2-40B4-BE49-F238E27FC236}">
                <a16:creationId xmlns:a16="http://schemas.microsoft.com/office/drawing/2014/main" id="{DDFF22AC-3DBA-EF4C-8EB4-D476213D5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06488"/>
            <a:ext cx="8964613" cy="4643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7522" name="Rectangle 3" hidden="1">
            <a:extLst>
              <a:ext uri="{FF2B5EF4-FFF2-40B4-BE49-F238E27FC236}">
                <a16:creationId xmlns:a16="http://schemas.microsoft.com/office/drawing/2014/main" id="{BAF6D5CD-FA24-6847-BB93-28226EC1476D}"/>
              </a:ext>
            </a:extLst>
          </p:cNvPr>
          <p:cNvSpPr>
            <a:spLocks noGrp="1" noChangeArrowheads="1"/>
          </p:cNvSpPr>
          <p:nvPr>
            <p:ph type="title"/>
          </p:nvPr>
        </p:nvSpPr>
        <p:spPr/>
        <p:txBody>
          <a:bodyPr/>
          <a:lstStyle/>
          <a:p>
            <a:pPr eaLnBrk="1" hangingPunct="1"/>
            <a:endParaRPr lang="en-US" altLang="en-US"/>
          </a:p>
        </p:txBody>
      </p:sp>
      <p:sp>
        <p:nvSpPr>
          <p:cNvPr id="107523" name="Text Box 5">
            <a:extLst>
              <a:ext uri="{FF2B5EF4-FFF2-40B4-BE49-F238E27FC236}">
                <a16:creationId xmlns:a16="http://schemas.microsoft.com/office/drawing/2014/main" id="{43CA63AC-5B31-5743-8691-BD0407BDB21A}"/>
              </a:ext>
            </a:extLst>
          </p:cNvPr>
          <p:cNvSpPr txBox="1">
            <a:spLocks noChangeArrowheads="1"/>
          </p:cNvSpPr>
          <p:nvPr/>
        </p:nvSpPr>
        <p:spPr bwMode="auto">
          <a:xfrm>
            <a:off x="3971925" y="304800"/>
            <a:ext cx="1200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500 mb</a:t>
            </a:r>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5">
            <a:extLst>
              <a:ext uri="{FF2B5EF4-FFF2-40B4-BE49-F238E27FC236}">
                <a16:creationId xmlns:a16="http://schemas.microsoft.com/office/drawing/2014/main" id="{29F8D28C-6626-4D41-824B-687981C4C698}"/>
              </a:ext>
            </a:extLst>
          </p:cNvPr>
          <p:cNvSpPr txBox="1">
            <a:spLocks noChangeArrowheads="1"/>
          </p:cNvSpPr>
          <p:nvPr/>
        </p:nvSpPr>
        <p:spPr bwMode="auto">
          <a:xfrm>
            <a:off x="3971925" y="20638"/>
            <a:ext cx="1200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500 mb</a:t>
            </a:r>
            <a:endParaRPr lang="en-US" altLang="en-US"/>
          </a:p>
        </p:txBody>
      </p:sp>
      <p:pic>
        <p:nvPicPr>
          <p:cNvPr id="109570" name="Picture 1" descr="500mb.tif">
            <a:extLst>
              <a:ext uri="{FF2B5EF4-FFF2-40B4-BE49-F238E27FC236}">
                <a16:creationId xmlns:a16="http://schemas.microsoft.com/office/drawing/2014/main" id="{190E479B-E9A4-F34E-80DE-6D4982930E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493713"/>
            <a:ext cx="8426450" cy="631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1028">
            <a:extLst>
              <a:ext uri="{FF2B5EF4-FFF2-40B4-BE49-F238E27FC236}">
                <a16:creationId xmlns:a16="http://schemas.microsoft.com/office/drawing/2014/main" id="{3C55B18A-71BF-A749-BA82-6CEECFE28F7C}"/>
              </a:ext>
            </a:extLst>
          </p:cNvPr>
          <p:cNvSpPr txBox="1">
            <a:spLocks noChangeArrowheads="1"/>
          </p:cNvSpPr>
          <p:nvPr/>
        </p:nvSpPr>
        <p:spPr bwMode="auto">
          <a:xfrm>
            <a:off x="3975100" y="0"/>
            <a:ext cx="1200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925 mb</a:t>
            </a:r>
          </a:p>
        </p:txBody>
      </p:sp>
      <p:pic>
        <p:nvPicPr>
          <p:cNvPr id="111618" name="Picture 1" descr="upperair_925_eta_whitebg.jp2">
            <a:extLst>
              <a:ext uri="{FF2B5EF4-FFF2-40B4-BE49-F238E27FC236}">
                <a16:creationId xmlns:a16="http://schemas.microsoft.com/office/drawing/2014/main" id="{E740F5EB-46C3-4A40-9CCD-7A70CDE0CA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431800"/>
            <a:ext cx="8551862"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descr="Holton">
            <a:extLst>
              <a:ext uri="{FF2B5EF4-FFF2-40B4-BE49-F238E27FC236}">
                <a16:creationId xmlns:a16="http://schemas.microsoft.com/office/drawing/2014/main" id="{DE16D539-53D2-D24B-892F-DD7F521E1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22300"/>
            <a:ext cx="73152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Text Box 6">
            <a:extLst>
              <a:ext uri="{FF2B5EF4-FFF2-40B4-BE49-F238E27FC236}">
                <a16:creationId xmlns:a16="http://schemas.microsoft.com/office/drawing/2014/main" id="{D067D19B-CAA6-2246-A460-D23B99FFC756}"/>
              </a:ext>
            </a:extLst>
          </p:cNvPr>
          <p:cNvSpPr txBox="1">
            <a:spLocks noChangeArrowheads="1"/>
          </p:cNvSpPr>
          <p:nvPr/>
        </p:nvSpPr>
        <p:spPr bwMode="auto">
          <a:xfrm>
            <a:off x="3505200" y="76200"/>
            <a:ext cx="213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 Wind</a:t>
            </a:r>
          </a:p>
        </p:txBody>
      </p:sp>
      <p:sp>
        <p:nvSpPr>
          <p:cNvPr id="113667" name="Text Box 7">
            <a:extLst>
              <a:ext uri="{FF2B5EF4-FFF2-40B4-BE49-F238E27FC236}">
                <a16:creationId xmlns:a16="http://schemas.microsoft.com/office/drawing/2014/main" id="{7736918C-D7AD-CF47-9014-474A4B233674}"/>
              </a:ext>
            </a:extLst>
          </p:cNvPr>
          <p:cNvSpPr txBox="1">
            <a:spLocks noChangeArrowheads="1"/>
          </p:cNvSpPr>
          <p:nvPr/>
        </p:nvSpPr>
        <p:spPr bwMode="auto">
          <a:xfrm>
            <a:off x="1676400" y="3124200"/>
            <a:ext cx="1895475" cy="457200"/>
          </a:xfrm>
          <a:prstGeom prst="rect">
            <a:avLst/>
          </a:prstGeom>
          <a:solidFill>
            <a:srgbClr val="FFFC3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Regular Low</a:t>
            </a:r>
          </a:p>
        </p:txBody>
      </p:sp>
      <p:sp>
        <p:nvSpPr>
          <p:cNvPr id="113668" name="Rectangle 8">
            <a:extLst>
              <a:ext uri="{FF2B5EF4-FFF2-40B4-BE49-F238E27FC236}">
                <a16:creationId xmlns:a16="http://schemas.microsoft.com/office/drawing/2014/main" id="{78B8A538-95D3-774F-9B89-2B017EB4180C}"/>
              </a:ext>
            </a:extLst>
          </p:cNvPr>
          <p:cNvSpPr>
            <a:spLocks noChangeArrowheads="1"/>
          </p:cNvSpPr>
          <p:nvPr/>
        </p:nvSpPr>
        <p:spPr bwMode="auto">
          <a:xfrm>
            <a:off x="5029200" y="3124200"/>
            <a:ext cx="1963738" cy="457200"/>
          </a:xfrm>
          <a:prstGeom prst="rect">
            <a:avLst/>
          </a:prstGeom>
          <a:solidFill>
            <a:srgbClr val="FFFC3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Regular High</a:t>
            </a:r>
          </a:p>
        </p:txBody>
      </p:sp>
      <p:sp>
        <p:nvSpPr>
          <p:cNvPr id="113669" name="Rectangle 9">
            <a:extLst>
              <a:ext uri="{FF2B5EF4-FFF2-40B4-BE49-F238E27FC236}">
                <a16:creationId xmlns:a16="http://schemas.microsoft.com/office/drawing/2014/main" id="{92D41FFA-4EDE-E145-9AAF-42D1F64EC817}"/>
              </a:ext>
            </a:extLst>
          </p:cNvPr>
          <p:cNvSpPr>
            <a:spLocks noChangeArrowheads="1"/>
          </p:cNvSpPr>
          <p:nvPr/>
        </p:nvSpPr>
        <p:spPr bwMode="auto">
          <a:xfrm>
            <a:off x="1447800" y="6172200"/>
            <a:ext cx="2014538" cy="457200"/>
          </a:xfrm>
          <a:prstGeom prst="rect">
            <a:avLst/>
          </a:prstGeom>
          <a:solidFill>
            <a:srgbClr val="FFFC3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Antibaric Low</a:t>
            </a:r>
          </a:p>
        </p:txBody>
      </p:sp>
      <p:sp>
        <p:nvSpPr>
          <p:cNvPr id="113670" name="Rectangle 10">
            <a:extLst>
              <a:ext uri="{FF2B5EF4-FFF2-40B4-BE49-F238E27FC236}">
                <a16:creationId xmlns:a16="http://schemas.microsoft.com/office/drawing/2014/main" id="{8742452F-4C00-7A4C-904E-15C5560DE576}"/>
              </a:ext>
            </a:extLst>
          </p:cNvPr>
          <p:cNvSpPr>
            <a:spLocks noChangeArrowheads="1"/>
          </p:cNvSpPr>
          <p:nvPr/>
        </p:nvSpPr>
        <p:spPr bwMode="auto">
          <a:xfrm>
            <a:off x="4572000" y="6248400"/>
            <a:ext cx="2420938" cy="457200"/>
          </a:xfrm>
          <a:prstGeom prst="rect">
            <a:avLst/>
          </a:prstGeom>
          <a:solidFill>
            <a:srgbClr val="FFFC35"/>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Anomalous High</a:t>
            </a:r>
          </a:p>
        </p:txBody>
      </p:sp>
      <p:sp>
        <p:nvSpPr>
          <p:cNvPr id="113671" name="Text Box 11">
            <a:extLst>
              <a:ext uri="{FF2B5EF4-FFF2-40B4-BE49-F238E27FC236}">
                <a16:creationId xmlns:a16="http://schemas.microsoft.com/office/drawing/2014/main" id="{DC1CCB6D-E3C0-5C45-98A7-55AF8A138A9D}"/>
              </a:ext>
            </a:extLst>
          </p:cNvPr>
          <p:cNvSpPr txBox="1">
            <a:spLocks noChangeArrowheads="1"/>
          </p:cNvSpPr>
          <p:nvPr/>
        </p:nvSpPr>
        <p:spPr bwMode="auto">
          <a:xfrm>
            <a:off x="4098925" y="1036638"/>
            <a:ext cx="10048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centrifugal</a:t>
            </a:r>
            <a:endParaRPr lang="en-US" altLang="en-US"/>
          </a:p>
        </p:txBody>
      </p:sp>
      <p:sp>
        <p:nvSpPr>
          <p:cNvPr id="113672" name="Line 13">
            <a:extLst>
              <a:ext uri="{FF2B5EF4-FFF2-40B4-BE49-F238E27FC236}">
                <a16:creationId xmlns:a16="http://schemas.microsoft.com/office/drawing/2014/main" id="{F6117321-EFC6-8047-B978-0E46EC6A43E4}"/>
              </a:ext>
            </a:extLst>
          </p:cNvPr>
          <p:cNvSpPr>
            <a:spLocks noChangeShapeType="1"/>
          </p:cNvSpPr>
          <p:nvPr/>
        </p:nvSpPr>
        <p:spPr bwMode="auto">
          <a:xfrm flipH="1">
            <a:off x="4038600" y="1295400"/>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3" name="Text Box 14">
            <a:extLst>
              <a:ext uri="{FF2B5EF4-FFF2-40B4-BE49-F238E27FC236}">
                <a16:creationId xmlns:a16="http://schemas.microsoft.com/office/drawing/2014/main" id="{E79F244B-CB5C-4E4E-868E-DE70FC422AF1}"/>
              </a:ext>
            </a:extLst>
          </p:cNvPr>
          <p:cNvSpPr txBox="1">
            <a:spLocks noChangeArrowheads="1"/>
          </p:cNvSpPr>
          <p:nvPr/>
        </p:nvSpPr>
        <p:spPr bwMode="auto">
          <a:xfrm>
            <a:off x="3717925" y="2528888"/>
            <a:ext cx="7762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t>Coriolis</a:t>
            </a:r>
            <a:endParaRPr lang="en-US" altLang="en-US"/>
          </a:p>
        </p:txBody>
      </p:sp>
      <p:sp>
        <p:nvSpPr>
          <p:cNvPr id="113674" name="Line 15">
            <a:extLst>
              <a:ext uri="{FF2B5EF4-FFF2-40B4-BE49-F238E27FC236}">
                <a16:creationId xmlns:a16="http://schemas.microsoft.com/office/drawing/2014/main" id="{DE4B5D01-1087-1B42-92EA-E5C95A4FDCE7}"/>
              </a:ext>
            </a:extLst>
          </p:cNvPr>
          <p:cNvSpPr>
            <a:spLocks noChangeShapeType="1"/>
          </p:cNvSpPr>
          <p:nvPr/>
        </p:nvSpPr>
        <p:spPr bwMode="auto">
          <a:xfrm flipH="1" flipV="1">
            <a:off x="3962400" y="2286000"/>
            <a:ext cx="152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5" name="Text Box 11">
            <a:extLst>
              <a:ext uri="{FF2B5EF4-FFF2-40B4-BE49-F238E27FC236}">
                <a16:creationId xmlns:a16="http://schemas.microsoft.com/office/drawing/2014/main" id="{EEB29D1A-E5C8-2C4F-8955-E13856B9B1A6}"/>
              </a:ext>
            </a:extLst>
          </p:cNvPr>
          <p:cNvSpPr txBox="1">
            <a:spLocks noChangeArrowheads="1"/>
          </p:cNvSpPr>
          <p:nvPr/>
        </p:nvSpPr>
        <p:spPr bwMode="auto">
          <a:xfrm>
            <a:off x="2159000" y="2249488"/>
            <a:ext cx="884238"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a:t>pressure</a:t>
            </a:r>
          </a:p>
          <a:p>
            <a:pPr algn="ctr"/>
            <a:r>
              <a:rPr lang="en-US" altLang="en-US" sz="1400"/>
              <a:t>gradient</a:t>
            </a:r>
            <a:endParaRPr lang="en-US" altLang="en-US"/>
          </a:p>
        </p:txBody>
      </p:sp>
      <p:sp>
        <p:nvSpPr>
          <p:cNvPr id="113676" name="Line 13">
            <a:extLst>
              <a:ext uri="{FF2B5EF4-FFF2-40B4-BE49-F238E27FC236}">
                <a16:creationId xmlns:a16="http://schemas.microsoft.com/office/drawing/2014/main" id="{8CED14A0-9504-F74E-B6E4-77BC03A9E30B}"/>
              </a:ext>
            </a:extLst>
          </p:cNvPr>
          <p:cNvSpPr>
            <a:spLocks noChangeShapeType="1"/>
          </p:cNvSpPr>
          <p:nvPr/>
        </p:nvSpPr>
        <p:spPr bwMode="auto">
          <a:xfrm flipH="1">
            <a:off x="2652713" y="1941513"/>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5">
            <a:extLst>
              <a:ext uri="{FF2B5EF4-FFF2-40B4-BE49-F238E27FC236}">
                <a16:creationId xmlns:a16="http://schemas.microsoft.com/office/drawing/2014/main" id="{BC00B65E-DB7B-4041-894B-B1BDF155B763}"/>
              </a:ext>
            </a:extLst>
          </p:cNvPr>
          <p:cNvSpPr txBox="1">
            <a:spLocks noChangeArrowheads="1"/>
          </p:cNvSpPr>
          <p:nvPr/>
        </p:nvSpPr>
        <p:spPr bwMode="auto">
          <a:xfrm>
            <a:off x="3209925" y="76200"/>
            <a:ext cx="272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a:solidFill>
                  <a:srgbClr val="FFFC35"/>
                </a:solidFill>
              </a:rPr>
              <a:t>“</a:t>
            </a:r>
            <a:r>
              <a:rPr lang="en-US" altLang="ja-JP">
                <a:solidFill>
                  <a:srgbClr val="FFFC35"/>
                </a:solidFill>
              </a:rPr>
              <a:t>Anticyclonic Limit</a:t>
            </a:r>
            <a:r>
              <a:rPr lang="ja-JP" altLang="en-US">
                <a:solidFill>
                  <a:srgbClr val="FFFC35"/>
                </a:solidFill>
              </a:rPr>
              <a:t>”</a:t>
            </a:r>
            <a:endParaRPr lang="en-US" altLang="en-US"/>
          </a:p>
        </p:txBody>
      </p:sp>
      <p:pic>
        <p:nvPicPr>
          <p:cNvPr id="115714" name="Picture 1" descr="2012 Sandy Surface Analysis.tif">
            <a:extLst>
              <a:ext uri="{FF2B5EF4-FFF2-40B4-BE49-F238E27FC236}">
                <a16:creationId xmlns:a16="http://schemas.microsoft.com/office/drawing/2014/main" id="{EB4D0D73-6FF3-C94D-9218-E92B3901E7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613" y="614363"/>
            <a:ext cx="8026400"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Holton">
            <a:extLst>
              <a:ext uri="{FF2B5EF4-FFF2-40B4-BE49-F238E27FC236}">
                <a16:creationId xmlns:a16="http://schemas.microsoft.com/office/drawing/2014/main" id="{A6031316-15A3-D442-AB58-D1C257824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279" b="57327"/>
          <a:stretch>
            <a:fillRect/>
          </a:stretch>
        </p:blipFill>
        <p:spPr bwMode="auto">
          <a:xfrm>
            <a:off x="1282700" y="876300"/>
            <a:ext cx="3563938"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5">
            <a:extLst>
              <a:ext uri="{FF2B5EF4-FFF2-40B4-BE49-F238E27FC236}">
                <a16:creationId xmlns:a16="http://schemas.microsoft.com/office/drawing/2014/main" id="{47E8AEA6-2F9B-2D4A-B5BA-60DDD9B709EF}"/>
              </a:ext>
            </a:extLst>
          </p:cNvPr>
          <p:cNvSpPr txBox="1">
            <a:spLocks noChangeArrowheads="1"/>
          </p:cNvSpPr>
          <p:nvPr/>
        </p:nvSpPr>
        <p:spPr bwMode="auto">
          <a:xfrm>
            <a:off x="3209925" y="76200"/>
            <a:ext cx="272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a:solidFill>
                  <a:srgbClr val="FFFC35"/>
                </a:solidFill>
              </a:rPr>
              <a:t>“</a:t>
            </a:r>
            <a:r>
              <a:rPr lang="en-US" altLang="ja-JP">
                <a:solidFill>
                  <a:srgbClr val="FFFC35"/>
                </a:solidFill>
              </a:rPr>
              <a:t>Anticyclonic Limit</a:t>
            </a:r>
            <a:r>
              <a:rPr lang="ja-JP" altLang="en-US">
                <a:solidFill>
                  <a:srgbClr val="FFFC35"/>
                </a:solidFill>
              </a:rPr>
              <a:t>”</a:t>
            </a:r>
            <a:endParaRPr lang="en-US" altLang="en-US"/>
          </a:p>
        </p:txBody>
      </p:sp>
      <p:sp>
        <p:nvSpPr>
          <p:cNvPr id="117763" name="TextBox 4">
            <a:extLst>
              <a:ext uri="{FF2B5EF4-FFF2-40B4-BE49-F238E27FC236}">
                <a16:creationId xmlns:a16="http://schemas.microsoft.com/office/drawing/2014/main" id="{0DC78E3E-2113-8C44-84CD-11722D208AB0}"/>
              </a:ext>
            </a:extLst>
          </p:cNvPr>
          <p:cNvSpPr txBox="1">
            <a:spLocks noChangeArrowheads="1"/>
          </p:cNvSpPr>
          <p:nvPr/>
        </p:nvSpPr>
        <p:spPr bwMode="auto">
          <a:xfrm>
            <a:off x="2339975" y="3797300"/>
            <a:ext cx="4746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fV</a:t>
            </a:r>
          </a:p>
        </p:txBody>
      </p:sp>
      <p:sp>
        <p:nvSpPr>
          <p:cNvPr id="117764" name="TextBox 5">
            <a:extLst>
              <a:ext uri="{FF2B5EF4-FFF2-40B4-BE49-F238E27FC236}">
                <a16:creationId xmlns:a16="http://schemas.microsoft.com/office/drawing/2014/main" id="{F552E49A-102D-9747-B5EE-CD952719FBA6}"/>
              </a:ext>
            </a:extLst>
          </p:cNvPr>
          <p:cNvSpPr txBox="1">
            <a:spLocks noChangeArrowheads="1"/>
          </p:cNvSpPr>
          <p:nvPr/>
        </p:nvSpPr>
        <p:spPr bwMode="auto">
          <a:xfrm>
            <a:off x="5380038" y="2398713"/>
            <a:ext cx="811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V</a:t>
            </a:r>
            <a:r>
              <a:rPr lang="en-US" altLang="en-US" baseline="30000">
                <a:solidFill>
                  <a:srgbClr val="FFFF00"/>
                </a:solidFill>
              </a:rPr>
              <a:t>2</a:t>
            </a:r>
            <a:r>
              <a:rPr lang="en-US" altLang="en-US">
                <a:solidFill>
                  <a:srgbClr val="FFFF00"/>
                </a:solidFill>
              </a:rPr>
              <a:t>/R</a:t>
            </a:r>
          </a:p>
        </p:txBody>
      </p:sp>
      <p:cxnSp>
        <p:nvCxnSpPr>
          <p:cNvPr id="8" name="Straight Arrow Connector 7">
            <a:extLst>
              <a:ext uri="{FF2B5EF4-FFF2-40B4-BE49-F238E27FC236}">
                <a16:creationId xmlns:a16="http://schemas.microsoft.com/office/drawing/2014/main" id="{D5EA3A77-0F3E-8641-816E-9913096A2DEB}"/>
              </a:ext>
            </a:extLst>
          </p:cNvPr>
          <p:cNvCxnSpPr>
            <a:stCxn id="117763" idx="0"/>
          </p:cNvCxnSpPr>
          <p:nvPr/>
        </p:nvCxnSpPr>
        <p:spPr bwMode="auto">
          <a:xfrm flipV="1">
            <a:off x="2576513" y="2352675"/>
            <a:ext cx="552450" cy="1444625"/>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C96305C0-E779-AA47-829F-0648094AC391}"/>
              </a:ext>
            </a:extLst>
          </p:cNvPr>
          <p:cNvCxnSpPr>
            <a:stCxn id="117764" idx="1"/>
          </p:cNvCxnSpPr>
          <p:nvPr/>
        </p:nvCxnSpPr>
        <p:spPr bwMode="auto">
          <a:xfrm flipH="1" flipV="1">
            <a:off x="4197350" y="2500313"/>
            <a:ext cx="1182688" cy="128587"/>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7767" name="TextBox 10">
            <a:extLst>
              <a:ext uri="{FF2B5EF4-FFF2-40B4-BE49-F238E27FC236}">
                <a16:creationId xmlns:a16="http://schemas.microsoft.com/office/drawing/2014/main" id="{35477945-8621-0A41-978E-691DF731D497}"/>
              </a:ext>
            </a:extLst>
          </p:cNvPr>
          <p:cNvSpPr txBox="1">
            <a:spLocks noChangeArrowheads="1"/>
          </p:cNvSpPr>
          <p:nvPr/>
        </p:nvSpPr>
        <p:spPr bwMode="auto">
          <a:xfrm>
            <a:off x="5080000" y="9350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Regular High</a:t>
            </a:r>
          </a:p>
        </p:txBody>
      </p:sp>
      <p:sp>
        <p:nvSpPr>
          <p:cNvPr id="117768" name="TextBox 11">
            <a:extLst>
              <a:ext uri="{FF2B5EF4-FFF2-40B4-BE49-F238E27FC236}">
                <a16:creationId xmlns:a16="http://schemas.microsoft.com/office/drawing/2014/main" id="{726C531C-7482-9645-857A-61E835ABEC4D}"/>
              </a:ext>
            </a:extLst>
          </p:cNvPr>
          <p:cNvSpPr txBox="1">
            <a:spLocks noChangeArrowheads="1"/>
          </p:cNvSpPr>
          <p:nvPr/>
        </p:nvSpPr>
        <p:spPr bwMode="auto">
          <a:xfrm>
            <a:off x="868363" y="4572000"/>
            <a:ext cx="74564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pPr>
            <a:r>
              <a:rPr lang="en-US" altLang="en-US" sz="2000">
                <a:solidFill>
                  <a:srgbClr val="FFFFFF"/>
                </a:solidFill>
              </a:rPr>
              <a:t>if PGF increases, V will increase</a:t>
            </a:r>
          </a:p>
          <a:p>
            <a:pPr>
              <a:buFont typeface="Arial" panose="020B0604020202020204" pitchFamily="34" charset="0"/>
              <a:buChar char="•"/>
            </a:pPr>
            <a:r>
              <a:rPr lang="en-US" altLang="en-US" sz="2000">
                <a:solidFill>
                  <a:srgbClr val="FFFFFF"/>
                </a:solidFill>
              </a:rPr>
              <a:t>as V increases, centrifugal increases more than Coriolis</a:t>
            </a:r>
          </a:p>
          <a:p>
            <a:pPr>
              <a:buFont typeface="Arial" panose="020B0604020202020204" pitchFamily="34" charset="0"/>
              <a:buChar char="•"/>
            </a:pPr>
            <a:r>
              <a:rPr lang="en-US" altLang="en-US" sz="2000">
                <a:solidFill>
                  <a:srgbClr val="FFFFFF"/>
                </a:solidFill>
              </a:rPr>
              <a:t>only way for centrifugal not to overwhelm Coriolis is a large R</a:t>
            </a:r>
          </a:p>
          <a:p>
            <a:pPr>
              <a:buFont typeface="Arial" panose="020B0604020202020204" pitchFamily="34" charset="0"/>
              <a:buChar char="•"/>
            </a:pPr>
            <a:r>
              <a:rPr lang="en-US" altLang="en-US" sz="2000">
                <a:solidFill>
                  <a:srgbClr val="FFFFFF"/>
                </a:solidFill>
              </a:rPr>
              <a:t>Therefore, anticyclones have weak winds!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6" descr="sfc.map.jp2">
            <a:extLst>
              <a:ext uri="{FF2B5EF4-FFF2-40B4-BE49-F238E27FC236}">
                <a16:creationId xmlns:a16="http://schemas.microsoft.com/office/drawing/2014/main" id="{71572849-8960-D24C-9C99-E4E029D52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3">
            <a:extLst>
              <a:ext uri="{FF2B5EF4-FFF2-40B4-BE49-F238E27FC236}">
                <a16:creationId xmlns:a16="http://schemas.microsoft.com/office/drawing/2014/main" id="{02C4C082-26D0-7440-9AD4-C20924CA89FB}"/>
              </a:ext>
            </a:extLst>
          </p:cNvPr>
          <p:cNvSpPr>
            <a:spLocks noChangeArrowheads="1"/>
          </p:cNvSpPr>
          <p:nvPr/>
        </p:nvSpPr>
        <p:spPr bwMode="auto">
          <a:xfrm rot="73936">
            <a:off x="5106988" y="4010025"/>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1" name="Group 10">
            <a:extLst>
              <a:ext uri="{FF2B5EF4-FFF2-40B4-BE49-F238E27FC236}">
                <a16:creationId xmlns:a16="http://schemas.microsoft.com/office/drawing/2014/main" id="{1BEF88FF-253F-24F0-FB25-1BB0836C79EA}"/>
              </a:ext>
            </a:extLst>
          </p:cNvPr>
          <p:cNvGrpSpPr/>
          <p:nvPr/>
        </p:nvGrpSpPr>
        <p:grpSpPr>
          <a:xfrm>
            <a:off x="5337175" y="3498850"/>
            <a:ext cx="1203325" cy="547688"/>
            <a:chOff x="5337175" y="3498850"/>
            <a:chExt cx="1203325" cy="547688"/>
          </a:xfrm>
        </p:grpSpPr>
        <p:sp>
          <p:nvSpPr>
            <p:cNvPr id="118789" name="Line 11">
              <a:extLst>
                <a:ext uri="{FF2B5EF4-FFF2-40B4-BE49-F238E27FC236}">
                  <a16:creationId xmlns:a16="http://schemas.microsoft.com/office/drawing/2014/main" id="{52963A44-6C38-E648-8790-CF888E7C3F70}"/>
                </a:ext>
              </a:extLst>
            </p:cNvPr>
            <p:cNvSpPr>
              <a:spLocks noChangeShapeType="1"/>
            </p:cNvSpPr>
            <p:nvPr/>
          </p:nvSpPr>
          <p:spPr bwMode="auto">
            <a:xfrm rot="667724" flipV="1">
              <a:off x="5337175" y="3498850"/>
              <a:ext cx="276225" cy="5476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0" name="Text Box 12">
              <a:extLst>
                <a:ext uri="{FF2B5EF4-FFF2-40B4-BE49-F238E27FC236}">
                  <a16:creationId xmlns:a16="http://schemas.microsoft.com/office/drawing/2014/main" id="{4F7F08A8-A25C-9D48-B977-52D5B04D47A9}"/>
                </a:ext>
              </a:extLst>
            </p:cNvPr>
            <p:cNvSpPr txBox="1">
              <a:spLocks noChangeArrowheads="1"/>
            </p:cNvSpPr>
            <p:nvPr/>
          </p:nvSpPr>
          <p:spPr bwMode="auto">
            <a:xfrm rot="-6042">
              <a:off x="5549900" y="35655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dirty="0" err="1">
                  <a:solidFill>
                    <a:schemeClr val="bg1"/>
                  </a:solidFill>
                </a:rPr>
                <a:t>V</a:t>
              </a:r>
              <a:r>
                <a:rPr lang="en-US" altLang="en-US" sz="2000" baseline="-25000" dirty="0" err="1">
                  <a:solidFill>
                    <a:schemeClr val="bg1"/>
                  </a:solidFill>
                </a:rPr>
                <a:t>gs</a:t>
              </a:r>
              <a:endParaRPr lang="en-US" altLang="en-US" sz="2000" dirty="0">
                <a:solidFill>
                  <a:schemeClr val="bg1"/>
                </a:solidFill>
              </a:endParaRPr>
            </a:p>
          </p:txBody>
        </p:sp>
      </p:grpSp>
      <p:grpSp>
        <p:nvGrpSpPr>
          <p:cNvPr id="9" name="Group 8">
            <a:extLst>
              <a:ext uri="{FF2B5EF4-FFF2-40B4-BE49-F238E27FC236}">
                <a16:creationId xmlns:a16="http://schemas.microsoft.com/office/drawing/2014/main" id="{AD19363B-BFCB-F63D-3BC1-C9E0A63D2E10}"/>
              </a:ext>
            </a:extLst>
          </p:cNvPr>
          <p:cNvGrpSpPr/>
          <p:nvPr/>
        </p:nvGrpSpPr>
        <p:grpSpPr>
          <a:xfrm>
            <a:off x="4162425" y="3748088"/>
            <a:ext cx="957263" cy="395287"/>
            <a:chOff x="4162425" y="3748088"/>
            <a:chExt cx="957263" cy="395287"/>
          </a:xfrm>
        </p:grpSpPr>
        <p:sp>
          <p:nvSpPr>
            <p:cNvPr id="118787" name="Line 5">
              <a:extLst>
                <a:ext uri="{FF2B5EF4-FFF2-40B4-BE49-F238E27FC236}">
                  <a16:creationId xmlns:a16="http://schemas.microsoft.com/office/drawing/2014/main" id="{1758FA1C-4EA7-3647-9840-6EA59F438A76}"/>
                </a:ext>
              </a:extLst>
            </p:cNvPr>
            <p:cNvSpPr>
              <a:spLocks noChangeShapeType="1"/>
            </p:cNvSpPr>
            <p:nvPr/>
          </p:nvSpPr>
          <p:spPr bwMode="auto">
            <a:xfrm rot="667724" flipH="1" flipV="1">
              <a:off x="4557713" y="3748088"/>
              <a:ext cx="561975" cy="220662"/>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1" name="Text Box 15">
              <a:extLst>
                <a:ext uri="{FF2B5EF4-FFF2-40B4-BE49-F238E27FC236}">
                  <a16:creationId xmlns:a16="http://schemas.microsoft.com/office/drawing/2014/main" id="{4AF4D07C-0907-424C-816F-8C9954F2F120}"/>
                </a:ext>
              </a:extLst>
            </p:cNvPr>
            <p:cNvSpPr txBox="1">
              <a:spLocks noChangeArrowheads="1"/>
            </p:cNvSpPr>
            <p:nvPr/>
          </p:nvSpPr>
          <p:spPr bwMode="auto">
            <a:xfrm>
              <a:off x="4162425" y="37766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1F990C"/>
                  </a:solidFill>
                </a:rPr>
                <a:t>PGF</a:t>
              </a:r>
            </a:p>
          </p:txBody>
        </p:sp>
      </p:grpSp>
      <p:grpSp>
        <p:nvGrpSpPr>
          <p:cNvPr id="10" name="Group 9">
            <a:extLst>
              <a:ext uri="{FF2B5EF4-FFF2-40B4-BE49-F238E27FC236}">
                <a16:creationId xmlns:a16="http://schemas.microsoft.com/office/drawing/2014/main" id="{9C502AE2-1A65-F6DB-E8FC-68A5A0AF2FA7}"/>
              </a:ext>
            </a:extLst>
          </p:cNvPr>
          <p:cNvGrpSpPr/>
          <p:nvPr/>
        </p:nvGrpSpPr>
        <p:grpSpPr>
          <a:xfrm>
            <a:off x="5284788" y="4205288"/>
            <a:ext cx="1300162" cy="454025"/>
            <a:chOff x="5284788" y="4205288"/>
            <a:chExt cx="1300162" cy="454025"/>
          </a:xfrm>
        </p:grpSpPr>
        <p:sp>
          <p:nvSpPr>
            <p:cNvPr id="118788" name="Line 8">
              <a:extLst>
                <a:ext uri="{FF2B5EF4-FFF2-40B4-BE49-F238E27FC236}">
                  <a16:creationId xmlns:a16="http://schemas.microsoft.com/office/drawing/2014/main" id="{8A794C73-7A4D-AC42-90ED-8D4E33A3F117}"/>
                </a:ext>
              </a:extLst>
            </p:cNvPr>
            <p:cNvSpPr>
              <a:spLocks noChangeShapeType="1"/>
            </p:cNvSpPr>
            <p:nvPr/>
          </p:nvSpPr>
          <p:spPr bwMode="auto">
            <a:xfrm rot="667724">
              <a:off x="5284788" y="4205288"/>
              <a:ext cx="600075" cy="247650"/>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2" name="Text Box 16">
              <a:extLst>
                <a:ext uri="{FF2B5EF4-FFF2-40B4-BE49-F238E27FC236}">
                  <a16:creationId xmlns:a16="http://schemas.microsoft.com/office/drawing/2014/main" id="{5A0FD4F5-5622-4C4A-B2F7-4406CEEC0036}"/>
                </a:ext>
              </a:extLst>
            </p:cNvPr>
            <p:cNvSpPr txBox="1">
              <a:spLocks noChangeArrowheads="1"/>
            </p:cNvSpPr>
            <p:nvPr/>
          </p:nvSpPr>
          <p:spPr bwMode="auto">
            <a:xfrm>
              <a:off x="5892800" y="42926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D91815"/>
                  </a:solidFill>
                </a:rPr>
                <a:t>COR</a:t>
              </a:r>
            </a:p>
          </p:txBody>
        </p:sp>
      </p:grpSp>
      <p:sp>
        <p:nvSpPr>
          <p:cNvPr id="329746" name="Rectangle 18">
            <a:extLst>
              <a:ext uri="{FF2B5EF4-FFF2-40B4-BE49-F238E27FC236}">
                <a16:creationId xmlns:a16="http://schemas.microsoft.com/office/drawing/2014/main" id="{D2076233-40AC-0F44-907B-D615A3039499}"/>
              </a:ext>
            </a:extLst>
          </p:cNvPr>
          <p:cNvSpPr>
            <a:spLocks noChangeArrowheads="1"/>
          </p:cNvSpPr>
          <p:nvPr/>
        </p:nvSpPr>
        <p:spPr bwMode="auto">
          <a:xfrm rot="73936">
            <a:off x="4356100" y="2755900"/>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5">
            <a:extLst>
              <a:ext uri="{FF2B5EF4-FFF2-40B4-BE49-F238E27FC236}">
                <a16:creationId xmlns:a16="http://schemas.microsoft.com/office/drawing/2014/main" id="{E601F043-15AF-4C4E-B25E-85C0B00B14DB}"/>
              </a:ext>
            </a:extLst>
          </p:cNvPr>
          <p:cNvGrpSpPr>
            <a:grpSpLocks/>
          </p:cNvGrpSpPr>
          <p:nvPr/>
        </p:nvGrpSpPr>
        <p:grpSpPr bwMode="auto">
          <a:xfrm>
            <a:off x="3479800" y="2824163"/>
            <a:ext cx="990600" cy="833437"/>
            <a:chOff x="3479800" y="2824351"/>
            <a:chExt cx="990600" cy="833249"/>
          </a:xfrm>
        </p:grpSpPr>
        <p:sp>
          <p:nvSpPr>
            <p:cNvPr id="118803" name="Line 21">
              <a:extLst>
                <a:ext uri="{FF2B5EF4-FFF2-40B4-BE49-F238E27FC236}">
                  <a16:creationId xmlns:a16="http://schemas.microsoft.com/office/drawing/2014/main" id="{A1F2A7EF-4B1B-524D-BAA4-C210B8B4E807}"/>
                </a:ext>
              </a:extLst>
            </p:cNvPr>
            <p:cNvSpPr>
              <a:spLocks noChangeShapeType="1"/>
            </p:cNvSpPr>
            <p:nvPr/>
          </p:nvSpPr>
          <p:spPr bwMode="auto">
            <a:xfrm rot="667724" flipH="1">
              <a:off x="4076728" y="2824351"/>
              <a:ext cx="258714" cy="81508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4" name="Text Box 22">
              <a:extLst>
                <a:ext uri="{FF2B5EF4-FFF2-40B4-BE49-F238E27FC236}">
                  <a16:creationId xmlns:a16="http://schemas.microsoft.com/office/drawing/2014/main" id="{5C257E2F-871F-C24E-98E2-82F72958467B}"/>
                </a:ext>
              </a:extLst>
            </p:cNvPr>
            <p:cNvSpPr txBox="1">
              <a:spLocks noChangeArrowheads="1"/>
            </p:cNvSpPr>
            <p:nvPr/>
          </p:nvSpPr>
          <p:spPr bwMode="auto">
            <a:xfrm rot="-6042">
              <a:off x="3479800" y="32607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gs</a:t>
              </a:r>
              <a:endParaRPr lang="en-US" altLang="en-US" sz="2000">
                <a:solidFill>
                  <a:schemeClr val="bg1"/>
                </a:solidFill>
              </a:endParaRPr>
            </a:p>
          </p:txBody>
        </p:sp>
      </p:grpSp>
      <p:grpSp>
        <p:nvGrpSpPr>
          <p:cNvPr id="4" name="Group 3">
            <a:extLst>
              <a:ext uri="{FF2B5EF4-FFF2-40B4-BE49-F238E27FC236}">
                <a16:creationId xmlns:a16="http://schemas.microsoft.com/office/drawing/2014/main" id="{C823DF6B-F28C-5C49-99B7-1A89205C026C}"/>
              </a:ext>
            </a:extLst>
          </p:cNvPr>
          <p:cNvGrpSpPr>
            <a:grpSpLocks/>
          </p:cNvGrpSpPr>
          <p:nvPr/>
        </p:nvGrpSpPr>
        <p:grpSpPr bwMode="auto">
          <a:xfrm>
            <a:off x="4552950" y="2798763"/>
            <a:ext cx="1076325" cy="419100"/>
            <a:chOff x="4553381" y="2798763"/>
            <a:chExt cx="1075894" cy="419435"/>
          </a:xfrm>
        </p:grpSpPr>
        <p:sp>
          <p:nvSpPr>
            <p:cNvPr id="118801" name="Line 19">
              <a:extLst>
                <a:ext uri="{FF2B5EF4-FFF2-40B4-BE49-F238E27FC236}">
                  <a16:creationId xmlns:a16="http://schemas.microsoft.com/office/drawing/2014/main" id="{8C80D244-960D-5745-A339-A8222962B0FF}"/>
                </a:ext>
              </a:extLst>
            </p:cNvPr>
            <p:cNvSpPr>
              <a:spLocks noChangeShapeType="1"/>
            </p:cNvSpPr>
            <p:nvPr/>
          </p:nvSpPr>
          <p:spPr bwMode="auto">
            <a:xfrm rot="-10132276" flipH="1" flipV="1">
              <a:off x="4553381" y="2950883"/>
              <a:ext cx="762787" cy="267315"/>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2" name="Text Box 23">
              <a:extLst>
                <a:ext uri="{FF2B5EF4-FFF2-40B4-BE49-F238E27FC236}">
                  <a16:creationId xmlns:a16="http://schemas.microsoft.com/office/drawing/2014/main" id="{83FA1BBA-D667-2048-9EA2-A24241053AD1}"/>
                </a:ext>
              </a:extLst>
            </p:cNvPr>
            <p:cNvSpPr txBox="1">
              <a:spLocks noChangeArrowheads="1"/>
            </p:cNvSpPr>
            <p:nvPr/>
          </p:nvSpPr>
          <p:spPr bwMode="auto">
            <a:xfrm>
              <a:off x="4975225" y="27987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grpSp>
      <p:grpSp>
        <p:nvGrpSpPr>
          <p:cNvPr id="5" name="Group 4">
            <a:extLst>
              <a:ext uri="{FF2B5EF4-FFF2-40B4-BE49-F238E27FC236}">
                <a16:creationId xmlns:a16="http://schemas.microsoft.com/office/drawing/2014/main" id="{A9E38AE6-4D38-0A47-9D20-36542FDB8A2E}"/>
              </a:ext>
            </a:extLst>
          </p:cNvPr>
          <p:cNvGrpSpPr>
            <a:grpSpLocks/>
          </p:cNvGrpSpPr>
          <p:nvPr/>
        </p:nvGrpSpPr>
        <p:grpSpPr bwMode="auto">
          <a:xfrm>
            <a:off x="3213100" y="2439988"/>
            <a:ext cx="1184275" cy="441325"/>
            <a:chOff x="3213100" y="2439246"/>
            <a:chExt cx="1184543" cy="442067"/>
          </a:xfrm>
        </p:grpSpPr>
        <p:sp>
          <p:nvSpPr>
            <p:cNvPr id="118799" name="Line 20">
              <a:extLst>
                <a:ext uri="{FF2B5EF4-FFF2-40B4-BE49-F238E27FC236}">
                  <a16:creationId xmlns:a16="http://schemas.microsoft.com/office/drawing/2014/main" id="{055E4AE7-EA67-8740-8D5A-FDC18474BEF8}"/>
                </a:ext>
              </a:extLst>
            </p:cNvPr>
            <p:cNvSpPr>
              <a:spLocks noChangeShapeType="1"/>
            </p:cNvSpPr>
            <p:nvPr/>
          </p:nvSpPr>
          <p:spPr bwMode="auto">
            <a:xfrm rot="-10132276">
              <a:off x="3574715" y="2439246"/>
              <a:ext cx="822928" cy="252291"/>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0" name="Text Box 24">
              <a:extLst>
                <a:ext uri="{FF2B5EF4-FFF2-40B4-BE49-F238E27FC236}">
                  <a16:creationId xmlns:a16="http://schemas.microsoft.com/office/drawing/2014/main" id="{310CF526-712E-F748-B851-5238938468DA}"/>
                </a:ext>
              </a:extLst>
            </p:cNvPr>
            <p:cNvSpPr txBox="1">
              <a:spLocks noChangeArrowheads="1"/>
            </p:cNvSpPr>
            <p:nvPr/>
          </p:nvSpPr>
          <p:spPr bwMode="auto">
            <a:xfrm>
              <a:off x="3213100" y="25146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grpSp>
      <p:sp>
        <p:nvSpPr>
          <p:cNvPr id="118797" name="Text Box 7">
            <a:extLst>
              <a:ext uri="{FF2B5EF4-FFF2-40B4-BE49-F238E27FC236}">
                <a16:creationId xmlns:a16="http://schemas.microsoft.com/office/drawing/2014/main" id="{67D71EEF-2EAC-8C42-88CD-5DC0306891B5}"/>
              </a:ext>
            </a:extLst>
          </p:cNvPr>
          <p:cNvSpPr txBox="1">
            <a:spLocks noChangeArrowheads="1"/>
          </p:cNvSpPr>
          <p:nvPr/>
        </p:nvSpPr>
        <p:spPr bwMode="auto">
          <a:xfrm>
            <a:off x="2870200" y="381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pic>
        <p:nvPicPr>
          <p:cNvPr id="8" name="Picture 7">
            <a:extLst>
              <a:ext uri="{FF2B5EF4-FFF2-40B4-BE49-F238E27FC236}">
                <a16:creationId xmlns:a16="http://schemas.microsoft.com/office/drawing/2014/main" id="{161E349D-BB04-C8FA-13CF-B960CC1B6AF2}"/>
              </a:ext>
            </a:extLst>
          </p:cNvPr>
          <p:cNvPicPr>
            <a:picLocks noChangeAspect="1"/>
          </p:cNvPicPr>
          <p:nvPr/>
        </p:nvPicPr>
        <p:blipFill rotWithShape="1">
          <a:blip r:embed="rId4"/>
          <a:srcRect l="28759" t="9506" r="10864" b="29496"/>
          <a:stretch/>
        </p:blipFill>
        <p:spPr>
          <a:xfrm>
            <a:off x="6814379" y="3743626"/>
            <a:ext cx="2306943" cy="3113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7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nimBg="1"/>
      <p:bldP spid="3297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1" descr="0818">
            <a:extLst>
              <a:ext uri="{FF2B5EF4-FFF2-40B4-BE49-F238E27FC236}">
                <a16:creationId xmlns:a16="http://schemas.microsoft.com/office/drawing/2014/main" id="{FCABCE51-2BA0-974B-ADD7-B8A4DE03F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49225"/>
            <a:ext cx="9118600" cy="6557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18" name="Rectangle 3" hidden="1">
            <a:extLst>
              <a:ext uri="{FF2B5EF4-FFF2-40B4-BE49-F238E27FC236}">
                <a16:creationId xmlns:a16="http://schemas.microsoft.com/office/drawing/2014/main" id="{3AD93906-C1A3-0543-8FAA-FE216D5BA16B}"/>
              </a:ext>
            </a:extLst>
          </p:cNvPr>
          <p:cNvSpPr>
            <a:spLocks noGrp="1" noChangeArrowheads="1"/>
          </p:cNvSpPr>
          <p:nvPr>
            <p:ph type="title"/>
          </p:nvPr>
        </p:nvSpPr>
        <p:spPr/>
        <p:txBody>
          <a:bodyPr/>
          <a:lstStyle/>
          <a:p>
            <a:pPr eaLnBrk="1" hangingPunct="1"/>
            <a:endParaRPr lang="en-US" altLang="en-US"/>
          </a:p>
        </p:txBody>
      </p:sp>
      <p:sp>
        <p:nvSpPr>
          <p:cNvPr id="34819" name="Text Box 5">
            <a:extLst>
              <a:ext uri="{FF2B5EF4-FFF2-40B4-BE49-F238E27FC236}">
                <a16:creationId xmlns:a16="http://schemas.microsoft.com/office/drawing/2014/main" id="{2B2DF8B0-33ED-9B41-BFC6-58FF13D0F20F}"/>
              </a:ext>
            </a:extLst>
          </p:cNvPr>
          <p:cNvSpPr txBox="1">
            <a:spLocks noChangeArrowheads="1"/>
          </p:cNvSpPr>
          <p:nvPr/>
        </p:nvSpPr>
        <p:spPr bwMode="auto">
          <a:xfrm>
            <a:off x="136525" y="288925"/>
            <a:ext cx="443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D91815"/>
                </a:solidFill>
              </a:rPr>
              <a:t>Pressure Gradient Force (PGF)</a:t>
            </a:r>
          </a:p>
        </p:txBody>
      </p:sp>
      <p:pic>
        <p:nvPicPr>
          <p:cNvPr id="3" name="Picture 2">
            <a:extLst>
              <a:ext uri="{FF2B5EF4-FFF2-40B4-BE49-F238E27FC236}">
                <a16:creationId xmlns:a16="http://schemas.microsoft.com/office/drawing/2014/main" id="{5D0F4B91-D02E-3E4A-9844-8E24ED0F690A}"/>
              </a:ext>
            </a:extLst>
          </p:cNvPr>
          <p:cNvPicPr>
            <a:picLocks noChangeAspect="1"/>
          </p:cNvPicPr>
          <p:nvPr/>
        </p:nvPicPr>
        <p:blipFill rotWithShape="1">
          <a:blip r:embed="rId4"/>
          <a:srcRect l="19040" t="15694" r="10991" b="19507"/>
          <a:stretch/>
        </p:blipFill>
        <p:spPr>
          <a:xfrm>
            <a:off x="7543800" y="4660915"/>
            <a:ext cx="1600200" cy="2046273"/>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6" descr="sfc.map.jp2">
            <a:extLst>
              <a:ext uri="{FF2B5EF4-FFF2-40B4-BE49-F238E27FC236}">
                <a16:creationId xmlns:a16="http://schemas.microsoft.com/office/drawing/2014/main" id="{26D1960E-CD2B-5848-8CAD-5BF4FCB284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46" name="Rectangle 18">
            <a:extLst>
              <a:ext uri="{FF2B5EF4-FFF2-40B4-BE49-F238E27FC236}">
                <a16:creationId xmlns:a16="http://schemas.microsoft.com/office/drawing/2014/main" id="{BB8E0D9E-F94C-C946-8AF8-AB671921D3B8}"/>
              </a:ext>
            </a:extLst>
          </p:cNvPr>
          <p:cNvSpPr>
            <a:spLocks noChangeArrowheads="1"/>
          </p:cNvSpPr>
          <p:nvPr/>
        </p:nvSpPr>
        <p:spPr bwMode="auto">
          <a:xfrm rot="73936">
            <a:off x="5651500" y="2552700"/>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9" name="Group 8">
            <a:extLst>
              <a:ext uri="{FF2B5EF4-FFF2-40B4-BE49-F238E27FC236}">
                <a16:creationId xmlns:a16="http://schemas.microsoft.com/office/drawing/2014/main" id="{6BF35C27-65B3-2941-A943-F806694E0F5E}"/>
              </a:ext>
            </a:extLst>
          </p:cNvPr>
          <p:cNvGrpSpPr>
            <a:grpSpLocks/>
          </p:cNvGrpSpPr>
          <p:nvPr/>
        </p:nvGrpSpPr>
        <p:grpSpPr bwMode="auto">
          <a:xfrm>
            <a:off x="4559300" y="1863725"/>
            <a:ext cx="1219200" cy="671513"/>
            <a:chOff x="4559300" y="1863725"/>
            <a:chExt cx="1219776" cy="672061"/>
          </a:xfrm>
        </p:grpSpPr>
        <p:sp>
          <p:nvSpPr>
            <p:cNvPr id="120848" name="Line 21">
              <a:extLst>
                <a:ext uri="{FF2B5EF4-FFF2-40B4-BE49-F238E27FC236}">
                  <a16:creationId xmlns:a16="http://schemas.microsoft.com/office/drawing/2014/main" id="{96FFAD15-38B7-3B48-85A4-58AF88E4B963}"/>
                </a:ext>
              </a:extLst>
            </p:cNvPr>
            <p:cNvSpPr>
              <a:spLocks noChangeShapeType="1"/>
            </p:cNvSpPr>
            <p:nvPr/>
          </p:nvSpPr>
          <p:spPr bwMode="auto">
            <a:xfrm rot="667724" flipH="1" flipV="1">
              <a:off x="5173093" y="2111896"/>
              <a:ext cx="605983" cy="42389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9" name="Text Box 22">
              <a:extLst>
                <a:ext uri="{FF2B5EF4-FFF2-40B4-BE49-F238E27FC236}">
                  <a16:creationId xmlns:a16="http://schemas.microsoft.com/office/drawing/2014/main" id="{A97E6F16-FC96-8C49-BDD9-22BD00D38A66}"/>
                </a:ext>
              </a:extLst>
            </p:cNvPr>
            <p:cNvSpPr txBox="1">
              <a:spLocks noChangeArrowheads="1"/>
            </p:cNvSpPr>
            <p:nvPr/>
          </p:nvSpPr>
          <p:spPr bwMode="auto">
            <a:xfrm rot="-6042">
              <a:off x="4559300" y="18637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gr</a:t>
              </a:r>
              <a:endParaRPr lang="en-US" altLang="en-US" sz="2000">
                <a:solidFill>
                  <a:schemeClr val="bg1"/>
                </a:solidFill>
              </a:endParaRPr>
            </a:p>
          </p:txBody>
        </p:sp>
      </p:grpSp>
      <p:grpSp>
        <p:nvGrpSpPr>
          <p:cNvPr id="2" name="Group 1">
            <a:extLst>
              <a:ext uri="{FF2B5EF4-FFF2-40B4-BE49-F238E27FC236}">
                <a16:creationId xmlns:a16="http://schemas.microsoft.com/office/drawing/2014/main" id="{F4304C40-DB3C-CF47-AB60-6E191FB39A7B}"/>
              </a:ext>
            </a:extLst>
          </p:cNvPr>
          <p:cNvGrpSpPr>
            <a:grpSpLocks/>
          </p:cNvGrpSpPr>
          <p:nvPr/>
        </p:nvGrpSpPr>
        <p:grpSpPr bwMode="auto">
          <a:xfrm>
            <a:off x="5080000" y="2633663"/>
            <a:ext cx="688975" cy="836612"/>
            <a:chOff x="5079413" y="2634191"/>
            <a:chExt cx="689562" cy="836084"/>
          </a:xfrm>
        </p:grpSpPr>
        <p:sp>
          <p:nvSpPr>
            <p:cNvPr id="120846" name="Line 19">
              <a:extLst>
                <a:ext uri="{FF2B5EF4-FFF2-40B4-BE49-F238E27FC236}">
                  <a16:creationId xmlns:a16="http://schemas.microsoft.com/office/drawing/2014/main" id="{C992502A-B763-ED49-85C8-FF4EA5ECAE45}"/>
                </a:ext>
              </a:extLst>
            </p:cNvPr>
            <p:cNvSpPr>
              <a:spLocks noChangeShapeType="1"/>
            </p:cNvSpPr>
            <p:nvPr/>
          </p:nvSpPr>
          <p:spPr bwMode="auto">
            <a:xfrm rot="11467724" flipV="1">
              <a:off x="5079413" y="2634191"/>
              <a:ext cx="547274" cy="573618"/>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7" name="Text Box 23">
              <a:extLst>
                <a:ext uri="{FF2B5EF4-FFF2-40B4-BE49-F238E27FC236}">
                  <a16:creationId xmlns:a16="http://schemas.microsoft.com/office/drawing/2014/main" id="{9AC87304-529F-1141-B846-EA392DFB7F12}"/>
                </a:ext>
              </a:extLst>
            </p:cNvPr>
            <p:cNvSpPr txBox="1">
              <a:spLocks noChangeArrowheads="1"/>
            </p:cNvSpPr>
            <p:nvPr/>
          </p:nvSpPr>
          <p:spPr bwMode="auto">
            <a:xfrm>
              <a:off x="5114925" y="31035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grpSp>
      <p:grpSp>
        <p:nvGrpSpPr>
          <p:cNvPr id="3" name="Group 2">
            <a:extLst>
              <a:ext uri="{FF2B5EF4-FFF2-40B4-BE49-F238E27FC236}">
                <a16:creationId xmlns:a16="http://schemas.microsoft.com/office/drawing/2014/main" id="{496D0D0B-9A7C-264A-86C8-C9C07AD733E4}"/>
              </a:ext>
            </a:extLst>
          </p:cNvPr>
          <p:cNvGrpSpPr>
            <a:grpSpLocks/>
          </p:cNvGrpSpPr>
          <p:nvPr/>
        </p:nvGrpSpPr>
        <p:grpSpPr bwMode="auto">
          <a:xfrm>
            <a:off x="5461000" y="1943100"/>
            <a:ext cx="815975" cy="665163"/>
            <a:chOff x="5461000" y="1943100"/>
            <a:chExt cx="815812" cy="664958"/>
          </a:xfrm>
        </p:grpSpPr>
        <p:sp>
          <p:nvSpPr>
            <p:cNvPr id="120844" name="Line 20">
              <a:extLst>
                <a:ext uri="{FF2B5EF4-FFF2-40B4-BE49-F238E27FC236}">
                  <a16:creationId xmlns:a16="http://schemas.microsoft.com/office/drawing/2014/main" id="{2CE24296-EA7B-F648-823D-A81B9F54D0A6}"/>
                </a:ext>
              </a:extLst>
            </p:cNvPr>
            <p:cNvSpPr>
              <a:spLocks noChangeShapeType="1"/>
            </p:cNvSpPr>
            <p:nvPr/>
          </p:nvSpPr>
          <p:spPr bwMode="auto">
            <a:xfrm rot="11467724" flipH="1">
              <a:off x="5873845" y="2205223"/>
              <a:ext cx="402967" cy="402835"/>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5" name="Text Box 24">
              <a:extLst>
                <a:ext uri="{FF2B5EF4-FFF2-40B4-BE49-F238E27FC236}">
                  <a16:creationId xmlns:a16="http://schemas.microsoft.com/office/drawing/2014/main" id="{9E82B611-D154-F948-B1E1-B333AAA7B15D}"/>
                </a:ext>
              </a:extLst>
            </p:cNvPr>
            <p:cNvSpPr txBox="1">
              <a:spLocks noChangeArrowheads="1"/>
            </p:cNvSpPr>
            <p:nvPr/>
          </p:nvSpPr>
          <p:spPr bwMode="auto">
            <a:xfrm>
              <a:off x="5461000" y="19431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grpSp>
      <p:sp>
        <p:nvSpPr>
          <p:cNvPr id="120838" name="Text Box 7">
            <a:extLst>
              <a:ext uri="{FF2B5EF4-FFF2-40B4-BE49-F238E27FC236}">
                <a16:creationId xmlns:a16="http://schemas.microsoft.com/office/drawing/2014/main" id="{193BCD7C-B8D1-6D4C-ADE5-3025DD6E83FA}"/>
              </a:ext>
            </a:extLst>
          </p:cNvPr>
          <p:cNvSpPr txBox="1">
            <a:spLocks noChangeArrowheads="1"/>
          </p:cNvSpPr>
          <p:nvPr/>
        </p:nvSpPr>
        <p:spPr bwMode="auto">
          <a:xfrm>
            <a:off x="3136900" y="38100"/>
            <a:ext cx="27495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 FLOW</a:t>
            </a:r>
            <a:endParaRPr lang="en-US" altLang="en-US"/>
          </a:p>
        </p:txBody>
      </p:sp>
      <p:grpSp>
        <p:nvGrpSpPr>
          <p:cNvPr id="8" name="Group 7">
            <a:extLst>
              <a:ext uri="{FF2B5EF4-FFF2-40B4-BE49-F238E27FC236}">
                <a16:creationId xmlns:a16="http://schemas.microsoft.com/office/drawing/2014/main" id="{8FB0B307-30A0-074C-8BEF-95A7AF3603F6}"/>
              </a:ext>
            </a:extLst>
          </p:cNvPr>
          <p:cNvGrpSpPr>
            <a:grpSpLocks/>
          </p:cNvGrpSpPr>
          <p:nvPr/>
        </p:nvGrpSpPr>
        <p:grpSpPr bwMode="auto">
          <a:xfrm>
            <a:off x="5905500" y="2444750"/>
            <a:ext cx="1830388" cy="465138"/>
            <a:chOff x="5905098" y="2443964"/>
            <a:chExt cx="1830691" cy="465368"/>
          </a:xfrm>
        </p:grpSpPr>
        <p:sp>
          <p:nvSpPr>
            <p:cNvPr id="120842" name="Line 20">
              <a:extLst>
                <a:ext uri="{FF2B5EF4-FFF2-40B4-BE49-F238E27FC236}">
                  <a16:creationId xmlns:a16="http://schemas.microsoft.com/office/drawing/2014/main" id="{4787D36C-D625-C64A-8C67-719D3A1BF218}"/>
                </a:ext>
              </a:extLst>
            </p:cNvPr>
            <p:cNvSpPr>
              <a:spLocks noChangeShapeType="1"/>
            </p:cNvSpPr>
            <p:nvPr/>
          </p:nvSpPr>
          <p:spPr bwMode="auto">
            <a:xfrm rot="11467724" flipH="1">
              <a:off x="5905098" y="2443964"/>
              <a:ext cx="188062" cy="179351"/>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3" name="Text Box 24">
              <a:extLst>
                <a:ext uri="{FF2B5EF4-FFF2-40B4-BE49-F238E27FC236}">
                  <a16:creationId xmlns:a16="http://schemas.microsoft.com/office/drawing/2014/main" id="{BEE3B73C-F269-2149-A56C-F81156815083}"/>
                </a:ext>
              </a:extLst>
            </p:cNvPr>
            <p:cNvSpPr txBox="1">
              <a:spLocks noChangeArrowheads="1"/>
            </p:cNvSpPr>
            <p:nvPr/>
          </p:nvSpPr>
          <p:spPr bwMode="auto">
            <a:xfrm>
              <a:off x="5930900" y="2540000"/>
              <a:ext cx="180488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3366FF"/>
                  </a:solidFill>
                </a:rPr>
                <a:t>CENTRIFUGAL</a:t>
              </a:r>
            </a:p>
          </p:txBody>
        </p:sp>
      </p:grpSp>
      <p:sp>
        <p:nvSpPr>
          <p:cNvPr id="120840" name="TextBox 16">
            <a:extLst>
              <a:ext uri="{FF2B5EF4-FFF2-40B4-BE49-F238E27FC236}">
                <a16:creationId xmlns:a16="http://schemas.microsoft.com/office/drawing/2014/main" id="{2A09E9B6-E701-A14B-B72F-2BCB282CB4C6}"/>
              </a:ext>
            </a:extLst>
          </p:cNvPr>
          <p:cNvSpPr txBox="1">
            <a:spLocks noChangeArrowheads="1"/>
          </p:cNvSpPr>
          <p:nvPr/>
        </p:nvSpPr>
        <p:spPr bwMode="auto">
          <a:xfrm>
            <a:off x="4646613" y="6364288"/>
            <a:ext cx="3979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1"/>
                </a:solidFill>
              </a:rPr>
              <a:t>(N: 195–199; A:  215–220)</a:t>
            </a:r>
          </a:p>
        </p:txBody>
      </p:sp>
      <p:pic>
        <p:nvPicPr>
          <p:cNvPr id="4" name="Picture 3">
            <a:extLst>
              <a:ext uri="{FF2B5EF4-FFF2-40B4-BE49-F238E27FC236}">
                <a16:creationId xmlns:a16="http://schemas.microsoft.com/office/drawing/2014/main" id="{4C25CEDB-036B-75B5-AEC5-C1A929895AE4}"/>
              </a:ext>
            </a:extLst>
          </p:cNvPr>
          <p:cNvPicPr>
            <a:picLocks noChangeAspect="1"/>
          </p:cNvPicPr>
          <p:nvPr/>
        </p:nvPicPr>
        <p:blipFill rotWithShape="1">
          <a:blip r:embed="rId4"/>
          <a:srcRect l="28759" t="9506" r="10864" b="29496"/>
          <a:stretch/>
        </p:blipFill>
        <p:spPr>
          <a:xfrm>
            <a:off x="6814379" y="3264656"/>
            <a:ext cx="2306943" cy="3113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1" descr="1220">
            <a:extLst>
              <a:ext uri="{FF2B5EF4-FFF2-40B4-BE49-F238E27FC236}">
                <a16:creationId xmlns:a16="http://schemas.microsoft.com/office/drawing/2014/main" id="{7F18BB7D-235A-154E-82C7-D83703B8B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2700"/>
            <a:ext cx="8202613" cy="683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2882" name="Rectangle 3" hidden="1">
            <a:extLst>
              <a:ext uri="{FF2B5EF4-FFF2-40B4-BE49-F238E27FC236}">
                <a16:creationId xmlns:a16="http://schemas.microsoft.com/office/drawing/2014/main" id="{ABC2E6D2-96E0-0D40-9C51-0CDCC6AD4D63}"/>
              </a:ext>
            </a:extLst>
          </p:cNvPr>
          <p:cNvSpPr>
            <a:spLocks noGrp="1" noChangeArrowheads="1"/>
          </p:cNvSpPr>
          <p:nvPr>
            <p:ph type="title"/>
          </p:nvPr>
        </p:nvSpPr>
        <p:spPr/>
        <p:txBody>
          <a:bodyPr/>
          <a:lstStyle/>
          <a:p>
            <a:pPr eaLnBrk="1" hangingPunct="1"/>
            <a:endParaRPr lang="en-US" altLang="en-US"/>
          </a:p>
        </p:txBody>
      </p:sp>
      <p:sp>
        <p:nvSpPr>
          <p:cNvPr id="122883" name="Text Box 4">
            <a:extLst>
              <a:ext uri="{FF2B5EF4-FFF2-40B4-BE49-F238E27FC236}">
                <a16:creationId xmlns:a16="http://schemas.microsoft.com/office/drawing/2014/main" id="{B9195FE6-62EF-0141-BC02-ECF5CA00161A}"/>
              </a:ext>
            </a:extLst>
          </p:cNvPr>
          <p:cNvSpPr txBox="1">
            <a:spLocks noChangeArrowheads="1"/>
          </p:cNvSpPr>
          <p:nvPr/>
        </p:nvSpPr>
        <p:spPr bwMode="auto">
          <a:xfrm>
            <a:off x="579438" y="120650"/>
            <a:ext cx="1449387"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a:solidFill>
                  <a:srgbClr val="0A0BFF"/>
                </a:solidFill>
              </a:rPr>
              <a:t>Earth</a:t>
            </a:r>
          </a:p>
          <a:p>
            <a:pPr algn="ctr"/>
            <a:r>
              <a:rPr lang="en-US" altLang="en-US" sz="2800">
                <a:solidFill>
                  <a:srgbClr val="0A0BFF"/>
                </a:solidFill>
              </a:rPr>
              <a:t>Vorticity</a:t>
            </a:r>
            <a:endParaRPr lang="en-US" altLang="en-US" sz="2800"/>
          </a:p>
        </p:txBody>
      </p:sp>
      <p:graphicFrame>
        <p:nvGraphicFramePr>
          <p:cNvPr id="122884" name="Object 5">
            <a:extLst>
              <a:ext uri="{FF2B5EF4-FFF2-40B4-BE49-F238E27FC236}">
                <a16:creationId xmlns:a16="http://schemas.microsoft.com/office/drawing/2014/main" id="{6B1BB693-6C94-2744-8225-F341AD894C5E}"/>
              </a:ext>
            </a:extLst>
          </p:cNvPr>
          <p:cNvGraphicFramePr>
            <a:graphicFrameLocks noChangeAspect="1"/>
          </p:cNvGraphicFramePr>
          <p:nvPr/>
        </p:nvGraphicFramePr>
        <p:xfrm>
          <a:off x="533400" y="6019800"/>
          <a:ext cx="2514600" cy="587375"/>
        </p:xfrm>
        <a:graphic>
          <a:graphicData uri="http://schemas.openxmlformats.org/presentationml/2006/ole">
            <mc:AlternateContent xmlns:mc="http://schemas.openxmlformats.org/markup-compatibility/2006">
              <mc:Choice xmlns:v="urn:schemas-microsoft-com:vml" Requires="v">
                <p:oleObj name="Equation" r:id="rId4" imgW="762000" imgH="177800" progId="Equation.3">
                  <p:embed/>
                </p:oleObj>
              </mc:Choice>
              <mc:Fallback>
                <p:oleObj name="Equation" r:id="rId4" imgW="762000" imgH="177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019800"/>
                        <a:ext cx="2514600" cy="587375"/>
                      </a:xfrm>
                      <a:prstGeom prst="rect">
                        <a:avLst/>
                      </a:prstGeom>
                      <a:solidFill>
                        <a:srgbClr val="FFFC3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descr="nam_500_vorticity.jp2">
            <a:extLst>
              <a:ext uri="{FF2B5EF4-FFF2-40B4-BE49-F238E27FC236}">
                <a16:creationId xmlns:a16="http://schemas.microsoft.com/office/drawing/2014/main" id="{D7B103EE-EC03-7240-9EF7-6715F9AE1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77800"/>
            <a:ext cx="8128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4">
            <a:extLst>
              <a:ext uri="{FF2B5EF4-FFF2-40B4-BE49-F238E27FC236}">
                <a16:creationId xmlns:a16="http://schemas.microsoft.com/office/drawing/2014/main" id="{43E49717-A92E-CE4B-93C8-315AB77A392A}"/>
              </a:ext>
            </a:extLst>
          </p:cNvPr>
          <p:cNvSpPr txBox="1">
            <a:spLocks noChangeArrowheads="1"/>
          </p:cNvSpPr>
          <p:nvPr/>
        </p:nvSpPr>
        <p:spPr bwMode="auto">
          <a:xfrm>
            <a:off x="3946525" y="123825"/>
            <a:ext cx="1200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500 mb</a:t>
            </a:r>
          </a:p>
        </p:txBody>
      </p:sp>
      <p:sp>
        <p:nvSpPr>
          <p:cNvPr id="124931" name="Text Box 5">
            <a:extLst>
              <a:ext uri="{FF2B5EF4-FFF2-40B4-BE49-F238E27FC236}">
                <a16:creationId xmlns:a16="http://schemas.microsoft.com/office/drawing/2014/main" id="{FC3F293E-56FC-3C4F-9032-D7DA96AEF1C5}"/>
              </a:ext>
            </a:extLst>
          </p:cNvPr>
          <p:cNvSpPr txBox="1">
            <a:spLocks noChangeArrowheads="1"/>
          </p:cNvSpPr>
          <p:nvPr/>
        </p:nvSpPr>
        <p:spPr bwMode="auto">
          <a:xfrm>
            <a:off x="5419725" y="6097588"/>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FC35"/>
                </a:solidFill>
              </a:rPr>
              <a:t>absolute</a:t>
            </a:r>
          </a:p>
          <a:p>
            <a:r>
              <a:rPr lang="en-US" altLang="en-US" sz="1600">
                <a:solidFill>
                  <a:srgbClr val="FFFC35"/>
                </a:solidFill>
              </a:rPr>
              <a:t>vorticity</a:t>
            </a:r>
          </a:p>
        </p:txBody>
      </p:sp>
      <p:sp>
        <p:nvSpPr>
          <p:cNvPr id="124932" name="AutoShape 6">
            <a:extLst>
              <a:ext uri="{FF2B5EF4-FFF2-40B4-BE49-F238E27FC236}">
                <a16:creationId xmlns:a16="http://schemas.microsoft.com/office/drawing/2014/main" id="{13E0FE65-AE5B-1E42-9C56-B076FACDA0B6}"/>
              </a:ext>
            </a:extLst>
          </p:cNvPr>
          <p:cNvSpPr>
            <a:spLocks noChangeArrowheads="1"/>
          </p:cNvSpPr>
          <p:nvPr/>
        </p:nvSpPr>
        <p:spPr bwMode="auto">
          <a:xfrm>
            <a:off x="4711700" y="6159500"/>
            <a:ext cx="622300" cy="203200"/>
          </a:xfrm>
          <a:prstGeom prst="leftArrow">
            <a:avLst>
              <a:gd name="adj1" fmla="val 50000"/>
              <a:gd name="adj2" fmla="val 76563"/>
            </a:avLst>
          </a:prstGeom>
          <a:solidFill>
            <a:srgbClr val="FFFC35"/>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63D42-FE98-8079-F25C-5CA3A4BCC372}"/>
              </a:ext>
            </a:extLst>
          </p:cNvPr>
          <p:cNvPicPr>
            <a:picLocks noChangeAspect="1"/>
          </p:cNvPicPr>
          <p:nvPr/>
        </p:nvPicPr>
        <p:blipFill>
          <a:blip r:embed="rId2"/>
          <a:stretch>
            <a:fillRect/>
          </a:stretch>
        </p:blipFill>
        <p:spPr>
          <a:xfrm>
            <a:off x="65316" y="90054"/>
            <a:ext cx="9056914" cy="6635855"/>
          </a:xfrm>
          <a:prstGeom prst="rect">
            <a:avLst/>
          </a:prstGeom>
        </p:spPr>
      </p:pic>
      <p:sp>
        <p:nvSpPr>
          <p:cNvPr id="5" name="TextBox 4">
            <a:extLst>
              <a:ext uri="{FF2B5EF4-FFF2-40B4-BE49-F238E27FC236}">
                <a16:creationId xmlns:a16="http://schemas.microsoft.com/office/drawing/2014/main" id="{D2EBCDBB-55B2-169E-88AD-6D526E3F7824}"/>
              </a:ext>
            </a:extLst>
          </p:cNvPr>
          <p:cNvSpPr txBox="1"/>
          <p:nvPr/>
        </p:nvSpPr>
        <p:spPr>
          <a:xfrm>
            <a:off x="4909457" y="1121226"/>
            <a:ext cx="389850" cy="461665"/>
          </a:xfrm>
          <a:prstGeom prst="rect">
            <a:avLst/>
          </a:prstGeom>
          <a:noFill/>
        </p:spPr>
        <p:txBody>
          <a:bodyPr wrap="none" rtlCol="0">
            <a:spAutoFit/>
          </a:bodyPr>
          <a:lstStyle/>
          <a:p>
            <a:r>
              <a:rPr lang="en-US" dirty="0"/>
              <a:t>A</a:t>
            </a:r>
          </a:p>
        </p:txBody>
      </p:sp>
      <p:sp>
        <p:nvSpPr>
          <p:cNvPr id="6" name="Oval 5">
            <a:extLst>
              <a:ext uri="{FF2B5EF4-FFF2-40B4-BE49-F238E27FC236}">
                <a16:creationId xmlns:a16="http://schemas.microsoft.com/office/drawing/2014/main" id="{80DF6DB6-2421-DB87-411B-F94A9349FAFD}"/>
              </a:ext>
            </a:extLst>
          </p:cNvPr>
          <p:cNvSpPr/>
          <p:nvPr/>
        </p:nvSpPr>
        <p:spPr bwMode="auto">
          <a:xfrm>
            <a:off x="5312234" y="1197425"/>
            <a:ext cx="163286" cy="141514"/>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A520FA60-6F1B-BD5A-61AB-63A44D029189}"/>
              </a:ext>
            </a:extLst>
          </p:cNvPr>
          <p:cNvSpPr txBox="1"/>
          <p:nvPr/>
        </p:nvSpPr>
        <p:spPr>
          <a:xfrm>
            <a:off x="6422577" y="1613039"/>
            <a:ext cx="389850" cy="461665"/>
          </a:xfrm>
          <a:prstGeom prst="rect">
            <a:avLst/>
          </a:prstGeom>
          <a:noFill/>
        </p:spPr>
        <p:txBody>
          <a:bodyPr wrap="none" rtlCol="0">
            <a:spAutoFit/>
          </a:bodyPr>
          <a:lstStyle/>
          <a:p>
            <a:r>
              <a:rPr lang="en-US" dirty="0"/>
              <a:t>E</a:t>
            </a:r>
          </a:p>
        </p:txBody>
      </p:sp>
      <p:sp>
        <p:nvSpPr>
          <p:cNvPr id="8" name="Oval 7">
            <a:extLst>
              <a:ext uri="{FF2B5EF4-FFF2-40B4-BE49-F238E27FC236}">
                <a16:creationId xmlns:a16="http://schemas.microsoft.com/office/drawing/2014/main" id="{8D13378E-BB34-1EF9-7C84-771A53F71F19}"/>
              </a:ext>
            </a:extLst>
          </p:cNvPr>
          <p:cNvSpPr/>
          <p:nvPr/>
        </p:nvSpPr>
        <p:spPr bwMode="auto">
          <a:xfrm>
            <a:off x="6259291" y="1817911"/>
            <a:ext cx="163286" cy="141514"/>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1055E934-9B2B-40D1-581F-140C2A2238A2}"/>
              </a:ext>
            </a:extLst>
          </p:cNvPr>
          <p:cNvSpPr txBox="1"/>
          <p:nvPr/>
        </p:nvSpPr>
        <p:spPr>
          <a:xfrm>
            <a:off x="7169266" y="2368618"/>
            <a:ext cx="407484" cy="461665"/>
          </a:xfrm>
          <a:prstGeom prst="rect">
            <a:avLst/>
          </a:prstGeom>
          <a:noFill/>
        </p:spPr>
        <p:txBody>
          <a:bodyPr wrap="none" rtlCol="0">
            <a:spAutoFit/>
          </a:bodyPr>
          <a:lstStyle/>
          <a:p>
            <a:r>
              <a:rPr lang="en-US" dirty="0"/>
              <a:t>D</a:t>
            </a:r>
          </a:p>
        </p:txBody>
      </p:sp>
      <p:sp>
        <p:nvSpPr>
          <p:cNvPr id="10" name="Oval 9">
            <a:extLst>
              <a:ext uri="{FF2B5EF4-FFF2-40B4-BE49-F238E27FC236}">
                <a16:creationId xmlns:a16="http://schemas.microsoft.com/office/drawing/2014/main" id="{788DEA7F-5F16-0534-F250-25A3C0CB3A78}"/>
              </a:ext>
            </a:extLst>
          </p:cNvPr>
          <p:cNvSpPr/>
          <p:nvPr/>
        </p:nvSpPr>
        <p:spPr bwMode="auto">
          <a:xfrm>
            <a:off x="7282548" y="2830283"/>
            <a:ext cx="163286" cy="141514"/>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1" name="TextBox 10">
            <a:extLst>
              <a:ext uri="{FF2B5EF4-FFF2-40B4-BE49-F238E27FC236}">
                <a16:creationId xmlns:a16="http://schemas.microsoft.com/office/drawing/2014/main" id="{1F484AC6-0315-D7D2-AB4A-EA3B3A444586}"/>
              </a:ext>
            </a:extLst>
          </p:cNvPr>
          <p:cNvSpPr txBox="1"/>
          <p:nvPr/>
        </p:nvSpPr>
        <p:spPr>
          <a:xfrm>
            <a:off x="4953001" y="3692734"/>
            <a:ext cx="407484" cy="461665"/>
          </a:xfrm>
          <a:prstGeom prst="rect">
            <a:avLst/>
          </a:prstGeom>
          <a:noFill/>
        </p:spPr>
        <p:txBody>
          <a:bodyPr wrap="none" rtlCol="0">
            <a:spAutoFit/>
          </a:bodyPr>
          <a:lstStyle/>
          <a:p>
            <a:r>
              <a:rPr lang="en-US" dirty="0"/>
              <a:t>C</a:t>
            </a:r>
          </a:p>
        </p:txBody>
      </p:sp>
      <p:sp>
        <p:nvSpPr>
          <p:cNvPr id="12" name="Oval 11">
            <a:extLst>
              <a:ext uri="{FF2B5EF4-FFF2-40B4-BE49-F238E27FC236}">
                <a16:creationId xmlns:a16="http://schemas.microsoft.com/office/drawing/2014/main" id="{E04C7F74-A879-BB2C-5D51-8C41F0C21848}"/>
              </a:ext>
            </a:extLst>
          </p:cNvPr>
          <p:cNvSpPr/>
          <p:nvPr/>
        </p:nvSpPr>
        <p:spPr bwMode="auto">
          <a:xfrm>
            <a:off x="5323115" y="3963897"/>
            <a:ext cx="163286" cy="141514"/>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4" name="Oval 13">
            <a:extLst>
              <a:ext uri="{FF2B5EF4-FFF2-40B4-BE49-F238E27FC236}">
                <a16:creationId xmlns:a16="http://schemas.microsoft.com/office/drawing/2014/main" id="{F3C9E7E0-3B52-E52B-F909-A7B4162AA61A}"/>
              </a:ext>
            </a:extLst>
          </p:cNvPr>
          <p:cNvSpPr/>
          <p:nvPr/>
        </p:nvSpPr>
        <p:spPr bwMode="auto">
          <a:xfrm>
            <a:off x="5998038" y="3189514"/>
            <a:ext cx="163286" cy="141514"/>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A807C8A8-0D56-D91C-16AC-7FEC6D9DBD3D}"/>
              </a:ext>
            </a:extLst>
          </p:cNvPr>
          <p:cNvSpPr txBox="1"/>
          <p:nvPr/>
        </p:nvSpPr>
        <p:spPr>
          <a:xfrm>
            <a:off x="5606147" y="2971797"/>
            <a:ext cx="389850" cy="461665"/>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23935560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7" descr="Neiburger">
            <a:extLst>
              <a:ext uri="{FF2B5EF4-FFF2-40B4-BE49-F238E27FC236}">
                <a16:creationId xmlns:a16="http://schemas.microsoft.com/office/drawing/2014/main" id="{165757E9-AED4-944B-991E-A2036FBD4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09143" y="-397668"/>
            <a:ext cx="2646363" cy="76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4">
            <a:extLst>
              <a:ext uri="{FF2B5EF4-FFF2-40B4-BE49-F238E27FC236}">
                <a16:creationId xmlns:a16="http://schemas.microsoft.com/office/drawing/2014/main" id="{7FE849EA-1F7A-864C-9430-603DAC6A993D}"/>
              </a:ext>
            </a:extLst>
          </p:cNvPr>
          <p:cNvSpPr txBox="1">
            <a:spLocks noChangeArrowheads="1"/>
          </p:cNvSpPr>
          <p:nvPr/>
        </p:nvSpPr>
        <p:spPr bwMode="auto">
          <a:xfrm>
            <a:off x="2816225" y="352425"/>
            <a:ext cx="3724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Surface Wind with Friction</a:t>
            </a:r>
          </a:p>
        </p:txBody>
      </p:sp>
      <p:sp>
        <p:nvSpPr>
          <p:cNvPr id="126979" name="Text Box 5">
            <a:extLst>
              <a:ext uri="{FF2B5EF4-FFF2-40B4-BE49-F238E27FC236}">
                <a16:creationId xmlns:a16="http://schemas.microsoft.com/office/drawing/2014/main" id="{4F9339BF-E48F-F247-B3BE-79A5B02C9D77}"/>
              </a:ext>
            </a:extLst>
          </p:cNvPr>
          <p:cNvSpPr txBox="1">
            <a:spLocks noChangeArrowheads="1"/>
          </p:cNvSpPr>
          <p:nvPr/>
        </p:nvSpPr>
        <p:spPr bwMode="auto">
          <a:xfrm>
            <a:off x="1914525" y="23891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126980" name="Text Box 6">
            <a:extLst>
              <a:ext uri="{FF2B5EF4-FFF2-40B4-BE49-F238E27FC236}">
                <a16:creationId xmlns:a16="http://schemas.microsoft.com/office/drawing/2014/main" id="{B4C1AB04-876E-E943-901A-1C98A58A5F38}"/>
              </a:ext>
            </a:extLst>
          </p:cNvPr>
          <p:cNvSpPr txBox="1">
            <a:spLocks noChangeArrowheads="1"/>
          </p:cNvSpPr>
          <p:nvPr/>
        </p:nvSpPr>
        <p:spPr bwMode="auto">
          <a:xfrm>
            <a:off x="4162425" y="23764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126981" name="Text Box 7">
            <a:extLst>
              <a:ext uri="{FF2B5EF4-FFF2-40B4-BE49-F238E27FC236}">
                <a16:creationId xmlns:a16="http://schemas.microsoft.com/office/drawing/2014/main" id="{7FF7DA50-0DE7-BF4E-93FC-1381083A3517}"/>
              </a:ext>
            </a:extLst>
          </p:cNvPr>
          <p:cNvSpPr txBox="1">
            <a:spLocks noChangeArrowheads="1"/>
          </p:cNvSpPr>
          <p:nvPr/>
        </p:nvSpPr>
        <p:spPr bwMode="auto">
          <a:xfrm>
            <a:off x="5534025" y="2439988"/>
            <a:ext cx="6016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PGF</a:t>
            </a:r>
          </a:p>
        </p:txBody>
      </p:sp>
      <p:sp>
        <p:nvSpPr>
          <p:cNvPr id="126982" name="Text Box 8">
            <a:extLst>
              <a:ext uri="{FF2B5EF4-FFF2-40B4-BE49-F238E27FC236}">
                <a16:creationId xmlns:a16="http://schemas.microsoft.com/office/drawing/2014/main" id="{CD653CB5-CEC5-1A4D-B1A9-6C39CA9053AB}"/>
              </a:ext>
            </a:extLst>
          </p:cNvPr>
          <p:cNvSpPr txBox="1">
            <a:spLocks noChangeArrowheads="1"/>
          </p:cNvSpPr>
          <p:nvPr/>
        </p:nvSpPr>
        <p:spPr bwMode="auto">
          <a:xfrm>
            <a:off x="1978025" y="32908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126983" name="Text Box 9">
            <a:extLst>
              <a:ext uri="{FF2B5EF4-FFF2-40B4-BE49-F238E27FC236}">
                <a16:creationId xmlns:a16="http://schemas.microsoft.com/office/drawing/2014/main" id="{9452B169-B470-EB46-8FB3-48B17C2E3A1C}"/>
              </a:ext>
            </a:extLst>
          </p:cNvPr>
          <p:cNvSpPr txBox="1">
            <a:spLocks noChangeArrowheads="1"/>
          </p:cNvSpPr>
          <p:nvPr/>
        </p:nvSpPr>
        <p:spPr bwMode="auto">
          <a:xfrm>
            <a:off x="4149725" y="32400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126984" name="Text Box 10">
            <a:extLst>
              <a:ext uri="{FF2B5EF4-FFF2-40B4-BE49-F238E27FC236}">
                <a16:creationId xmlns:a16="http://schemas.microsoft.com/office/drawing/2014/main" id="{412E8C16-A62E-E445-99BA-2A6CFEAEFB1E}"/>
              </a:ext>
            </a:extLst>
          </p:cNvPr>
          <p:cNvSpPr txBox="1">
            <a:spLocks noChangeArrowheads="1"/>
          </p:cNvSpPr>
          <p:nvPr/>
        </p:nvSpPr>
        <p:spPr bwMode="auto">
          <a:xfrm>
            <a:off x="6638925" y="3163888"/>
            <a:ext cx="6350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COR</a:t>
            </a:r>
          </a:p>
        </p:txBody>
      </p:sp>
      <p:sp>
        <p:nvSpPr>
          <p:cNvPr id="126985" name="Text Box 11">
            <a:extLst>
              <a:ext uri="{FF2B5EF4-FFF2-40B4-BE49-F238E27FC236}">
                <a16:creationId xmlns:a16="http://schemas.microsoft.com/office/drawing/2014/main" id="{45ADE432-823D-734B-B4BB-A294B8E9A063}"/>
              </a:ext>
            </a:extLst>
          </p:cNvPr>
          <p:cNvSpPr txBox="1">
            <a:spLocks noChangeArrowheads="1"/>
          </p:cNvSpPr>
          <p:nvPr/>
        </p:nvSpPr>
        <p:spPr bwMode="auto">
          <a:xfrm>
            <a:off x="758825" y="3062288"/>
            <a:ext cx="8509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Friction</a:t>
            </a:r>
          </a:p>
        </p:txBody>
      </p:sp>
      <p:sp>
        <p:nvSpPr>
          <p:cNvPr id="126986" name="Text Box 12">
            <a:extLst>
              <a:ext uri="{FF2B5EF4-FFF2-40B4-BE49-F238E27FC236}">
                <a16:creationId xmlns:a16="http://schemas.microsoft.com/office/drawing/2014/main" id="{D24AB76F-C49C-D84F-B90B-F27828D85257}"/>
              </a:ext>
            </a:extLst>
          </p:cNvPr>
          <p:cNvSpPr txBox="1">
            <a:spLocks noChangeArrowheads="1"/>
          </p:cNvSpPr>
          <p:nvPr/>
        </p:nvSpPr>
        <p:spPr bwMode="auto">
          <a:xfrm>
            <a:off x="3133725" y="3024188"/>
            <a:ext cx="8509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Friction</a:t>
            </a:r>
          </a:p>
        </p:txBody>
      </p:sp>
      <p:sp>
        <p:nvSpPr>
          <p:cNvPr id="126987" name="Text Box 13">
            <a:extLst>
              <a:ext uri="{FF2B5EF4-FFF2-40B4-BE49-F238E27FC236}">
                <a16:creationId xmlns:a16="http://schemas.microsoft.com/office/drawing/2014/main" id="{16C89E66-AF8C-6C48-9440-76E7107042D9}"/>
              </a:ext>
            </a:extLst>
          </p:cNvPr>
          <p:cNvSpPr txBox="1">
            <a:spLocks noChangeArrowheads="1"/>
          </p:cNvSpPr>
          <p:nvPr/>
        </p:nvSpPr>
        <p:spPr bwMode="auto">
          <a:xfrm>
            <a:off x="5432425" y="3278188"/>
            <a:ext cx="8509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Friction</a:t>
            </a:r>
          </a:p>
        </p:txBody>
      </p:sp>
      <p:sp>
        <p:nvSpPr>
          <p:cNvPr id="126988" name="Text Box 14">
            <a:extLst>
              <a:ext uri="{FF2B5EF4-FFF2-40B4-BE49-F238E27FC236}">
                <a16:creationId xmlns:a16="http://schemas.microsoft.com/office/drawing/2014/main" id="{B84BC002-AC83-6146-9E54-4D0A4569DB27}"/>
              </a:ext>
            </a:extLst>
          </p:cNvPr>
          <p:cNvSpPr txBox="1">
            <a:spLocks noChangeArrowheads="1"/>
          </p:cNvSpPr>
          <p:nvPr/>
        </p:nvSpPr>
        <p:spPr bwMode="auto">
          <a:xfrm>
            <a:off x="542925" y="5013325"/>
            <a:ext cx="19796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If wind is </a:t>
            </a:r>
          </a:p>
          <a:p>
            <a:r>
              <a:rPr lang="en-US" altLang="en-US">
                <a:solidFill>
                  <a:srgbClr val="FEEFDC"/>
                </a:solidFill>
              </a:rPr>
              <a:t>geostrophic</a:t>
            </a:r>
          </a:p>
          <a:p>
            <a:r>
              <a:rPr lang="en-US" altLang="en-US">
                <a:solidFill>
                  <a:srgbClr val="FEEFDC"/>
                </a:solidFill>
              </a:rPr>
              <a:t>and friction is</a:t>
            </a:r>
          </a:p>
          <a:p>
            <a:r>
              <a:rPr lang="en-US" altLang="en-US">
                <a:solidFill>
                  <a:srgbClr val="FEEFDC"/>
                </a:solidFill>
              </a:rPr>
              <a:t>introduced... </a:t>
            </a:r>
          </a:p>
        </p:txBody>
      </p:sp>
      <p:sp>
        <p:nvSpPr>
          <p:cNvPr id="126989" name="Text Box 15">
            <a:extLst>
              <a:ext uri="{FF2B5EF4-FFF2-40B4-BE49-F238E27FC236}">
                <a16:creationId xmlns:a16="http://schemas.microsoft.com/office/drawing/2014/main" id="{11C83164-6C5E-3845-AF51-C7A2583FA888}"/>
              </a:ext>
            </a:extLst>
          </p:cNvPr>
          <p:cNvSpPr txBox="1">
            <a:spLocks noChangeArrowheads="1"/>
          </p:cNvSpPr>
          <p:nvPr/>
        </p:nvSpPr>
        <p:spPr bwMode="auto">
          <a:xfrm>
            <a:off x="3298825" y="5051425"/>
            <a:ext cx="1792288"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...speed will</a:t>
            </a:r>
          </a:p>
          <a:p>
            <a:r>
              <a:rPr lang="en-US" altLang="en-US">
                <a:solidFill>
                  <a:srgbClr val="FEEFDC"/>
                </a:solidFill>
              </a:rPr>
              <a:t>slow, as</a:t>
            </a:r>
          </a:p>
          <a:p>
            <a:r>
              <a:rPr lang="en-US" altLang="en-US">
                <a:solidFill>
                  <a:srgbClr val="FEEFDC"/>
                </a:solidFill>
              </a:rPr>
              <a:t>will Coriolis.</a:t>
            </a:r>
          </a:p>
        </p:txBody>
      </p:sp>
      <p:sp>
        <p:nvSpPr>
          <p:cNvPr id="126990" name="Text Box 16">
            <a:extLst>
              <a:ext uri="{FF2B5EF4-FFF2-40B4-BE49-F238E27FC236}">
                <a16:creationId xmlns:a16="http://schemas.microsoft.com/office/drawing/2014/main" id="{019BE08F-54D7-2943-B73B-80841289DE1B}"/>
              </a:ext>
            </a:extLst>
          </p:cNvPr>
          <p:cNvSpPr txBox="1">
            <a:spLocks noChangeArrowheads="1"/>
          </p:cNvSpPr>
          <p:nvPr/>
        </p:nvSpPr>
        <p:spPr bwMode="auto">
          <a:xfrm>
            <a:off x="5737225" y="4886325"/>
            <a:ext cx="2995613"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EEFDC"/>
                </a:solidFill>
              </a:rPr>
              <a:t>Subsequent balance</a:t>
            </a:r>
          </a:p>
          <a:p>
            <a:r>
              <a:rPr lang="en-US" altLang="en-US">
                <a:solidFill>
                  <a:srgbClr val="FEEFDC"/>
                </a:solidFill>
              </a:rPr>
              <a:t>will be cross-isobaric</a:t>
            </a:r>
          </a:p>
          <a:p>
            <a:r>
              <a:rPr lang="en-US" altLang="en-US">
                <a:solidFill>
                  <a:srgbClr val="FEEFDC"/>
                </a:solidFill>
              </a:rPr>
              <a:t>flow toward low</a:t>
            </a:r>
          </a:p>
          <a:p>
            <a:r>
              <a:rPr lang="en-US" altLang="en-US">
                <a:solidFill>
                  <a:srgbClr val="FEEFDC"/>
                </a:solidFill>
              </a:rPr>
              <a:t>pressure.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1" descr="0829">
            <a:extLst>
              <a:ext uri="{FF2B5EF4-FFF2-40B4-BE49-F238E27FC236}">
                <a16:creationId xmlns:a16="http://schemas.microsoft.com/office/drawing/2014/main" id="{93E59543-EDB9-E84C-A1FB-35E08C763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806575"/>
            <a:ext cx="8964613" cy="324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9026" name="Rectangle 3" hidden="1">
            <a:extLst>
              <a:ext uri="{FF2B5EF4-FFF2-40B4-BE49-F238E27FC236}">
                <a16:creationId xmlns:a16="http://schemas.microsoft.com/office/drawing/2014/main" id="{D3B41868-45A5-C64C-B158-623E1CB1D46B}"/>
              </a:ext>
            </a:extLst>
          </p:cNvPr>
          <p:cNvSpPr>
            <a:spLocks noGrp="1" noChangeArrowheads="1"/>
          </p:cNvSpPr>
          <p:nvPr>
            <p:ph type="title"/>
          </p:nvPr>
        </p:nvSpPr>
        <p:spPr/>
        <p:txBody>
          <a:bodyPr/>
          <a:lstStyle/>
          <a:p>
            <a:pPr eaLnBrk="1" hangingPunct="1"/>
            <a:endParaRPr lang="en-US" altLang="en-US"/>
          </a:p>
        </p:txBody>
      </p:sp>
      <p:sp>
        <p:nvSpPr>
          <p:cNvPr id="129027" name="Text Box 5">
            <a:extLst>
              <a:ext uri="{FF2B5EF4-FFF2-40B4-BE49-F238E27FC236}">
                <a16:creationId xmlns:a16="http://schemas.microsoft.com/office/drawing/2014/main" id="{C01F0145-B690-DC4C-92B4-BE195A9AA933}"/>
              </a:ext>
            </a:extLst>
          </p:cNvPr>
          <p:cNvSpPr txBox="1">
            <a:spLocks noChangeArrowheads="1"/>
          </p:cNvSpPr>
          <p:nvPr/>
        </p:nvSpPr>
        <p:spPr bwMode="auto">
          <a:xfrm>
            <a:off x="3616325" y="5241925"/>
            <a:ext cx="2012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Surface Wind</a:t>
            </a:r>
          </a:p>
        </p:txBody>
      </p:sp>
      <p:sp>
        <p:nvSpPr>
          <p:cNvPr id="129028" name="Text Box 6">
            <a:extLst>
              <a:ext uri="{FF2B5EF4-FFF2-40B4-BE49-F238E27FC236}">
                <a16:creationId xmlns:a16="http://schemas.microsoft.com/office/drawing/2014/main" id="{8F6AB245-0AFB-6042-B2C6-A3E55D00C7D3}"/>
              </a:ext>
            </a:extLst>
          </p:cNvPr>
          <p:cNvSpPr txBox="1">
            <a:spLocks noChangeArrowheads="1"/>
          </p:cNvSpPr>
          <p:nvPr/>
        </p:nvSpPr>
        <p:spPr bwMode="auto">
          <a:xfrm>
            <a:off x="2308225" y="1203325"/>
            <a:ext cx="4960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Wind Aloft (Above Boundary Layer)</a:t>
            </a:r>
          </a:p>
        </p:txBody>
      </p:sp>
      <p:sp>
        <p:nvSpPr>
          <p:cNvPr id="129029" name="Text Box 4">
            <a:extLst>
              <a:ext uri="{FF2B5EF4-FFF2-40B4-BE49-F238E27FC236}">
                <a16:creationId xmlns:a16="http://schemas.microsoft.com/office/drawing/2014/main" id="{A46E32DF-9068-1946-97E7-D87C303A21A9}"/>
              </a:ext>
            </a:extLst>
          </p:cNvPr>
          <p:cNvSpPr txBox="1">
            <a:spLocks noChangeArrowheads="1"/>
          </p:cNvSpPr>
          <p:nvPr/>
        </p:nvSpPr>
        <p:spPr bwMode="auto">
          <a:xfrm>
            <a:off x="2816225" y="352425"/>
            <a:ext cx="31273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Northern Hemisphere</a:t>
            </a:r>
          </a:p>
        </p:txBody>
      </p:sp>
      <p:pic>
        <p:nvPicPr>
          <p:cNvPr id="10" name="Picture 9">
            <a:extLst>
              <a:ext uri="{FF2B5EF4-FFF2-40B4-BE49-F238E27FC236}">
                <a16:creationId xmlns:a16="http://schemas.microsoft.com/office/drawing/2014/main" id="{4EE3DA20-C220-21B7-5FD4-F5227687D737}"/>
              </a:ext>
            </a:extLst>
          </p:cNvPr>
          <p:cNvPicPr>
            <a:picLocks noChangeAspect="1"/>
          </p:cNvPicPr>
          <p:nvPr/>
        </p:nvPicPr>
        <p:blipFill rotWithShape="1">
          <a:blip r:embed="rId4"/>
          <a:srcRect l="16527" t="7656" r="26051" b="25303"/>
          <a:stretch/>
        </p:blipFill>
        <p:spPr>
          <a:xfrm>
            <a:off x="6930799" y="4999331"/>
            <a:ext cx="2122714" cy="185866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1" descr="0830">
            <a:extLst>
              <a:ext uri="{FF2B5EF4-FFF2-40B4-BE49-F238E27FC236}">
                <a16:creationId xmlns:a16="http://schemas.microsoft.com/office/drawing/2014/main" id="{013156F8-882C-DE41-A2F1-D35DC0719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270000"/>
            <a:ext cx="8964613" cy="4975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1074" name="Rectangle 3" hidden="1">
            <a:extLst>
              <a:ext uri="{FF2B5EF4-FFF2-40B4-BE49-F238E27FC236}">
                <a16:creationId xmlns:a16="http://schemas.microsoft.com/office/drawing/2014/main" id="{5802624F-184F-694A-A142-B6CEE19B1A9D}"/>
              </a:ext>
            </a:extLst>
          </p:cNvPr>
          <p:cNvSpPr>
            <a:spLocks noGrp="1" noChangeArrowheads="1"/>
          </p:cNvSpPr>
          <p:nvPr>
            <p:ph type="title"/>
          </p:nvPr>
        </p:nvSpPr>
        <p:spPr/>
        <p:txBody>
          <a:bodyPr/>
          <a:lstStyle/>
          <a:p>
            <a:pPr eaLnBrk="1" hangingPunct="1"/>
            <a:endParaRPr lang="en-US" altLang="en-US"/>
          </a:p>
        </p:txBody>
      </p:sp>
      <p:sp>
        <p:nvSpPr>
          <p:cNvPr id="131075" name="Text Box 5">
            <a:extLst>
              <a:ext uri="{FF2B5EF4-FFF2-40B4-BE49-F238E27FC236}">
                <a16:creationId xmlns:a16="http://schemas.microsoft.com/office/drawing/2014/main" id="{44F91712-8853-E648-AB03-A736A259AEAB}"/>
              </a:ext>
            </a:extLst>
          </p:cNvPr>
          <p:cNvSpPr txBox="1">
            <a:spLocks noChangeArrowheads="1"/>
          </p:cNvSpPr>
          <p:nvPr/>
        </p:nvSpPr>
        <p:spPr bwMode="auto">
          <a:xfrm>
            <a:off x="3616325" y="6288088"/>
            <a:ext cx="2012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Surface Wind</a:t>
            </a:r>
          </a:p>
        </p:txBody>
      </p:sp>
      <p:sp>
        <p:nvSpPr>
          <p:cNvPr id="131076" name="Text Box 6">
            <a:extLst>
              <a:ext uri="{FF2B5EF4-FFF2-40B4-BE49-F238E27FC236}">
                <a16:creationId xmlns:a16="http://schemas.microsoft.com/office/drawing/2014/main" id="{6E83DCCC-704A-D448-95B8-77CC2D27C723}"/>
              </a:ext>
            </a:extLst>
          </p:cNvPr>
          <p:cNvSpPr txBox="1">
            <a:spLocks noChangeArrowheads="1"/>
          </p:cNvSpPr>
          <p:nvPr/>
        </p:nvSpPr>
        <p:spPr bwMode="auto">
          <a:xfrm>
            <a:off x="2308225" y="769938"/>
            <a:ext cx="4960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Wind Aloft (Above Boundary Layer)</a:t>
            </a:r>
          </a:p>
        </p:txBody>
      </p:sp>
      <p:sp>
        <p:nvSpPr>
          <p:cNvPr id="131077" name="Text Box 4">
            <a:extLst>
              <a:ext uri="{FF2B5EF4-FFF2-40B4-BE49-F238E27FC236}">
                <a16:creationId xmlns:a16="http://schemas.microsoft.com/office/drawing/2014/main" id="{419F9D9A-44F7-4546-BD74-7156C8CC55E5}"/>
              </a:ext>
            </a:extLst>
          </p:cNvPr>
          <p:cNvSpPr txBox="1">
            <a:spLocks noChangeArrowheads="1"/>
          </p:cNvSpPr>
          <p:nvPr/>
        </p:nvSpPr>
        <p:spPr bwMode="auto">
          <a:xfrm>
            <a:off x="3114675" y="98425"/>
            <a:ext cx="31781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Southern Hemisphere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1" descr="0831">
            <a:extLst>
              <a:ext uri="{FF2B5EF4-FFF2-40B4-BE49-F238E27FC236}">
                <a16:creationId xmlns:a16="http://schemas.microsoft.com/office/drawing/2014/main" id="{1093DCAD-DCC3-0D45-8281-FC6A1F202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12700"/>
            <a:ext cx="7108825"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22" name="Rectangle 3" hidden="1">
            <a:extLst>
              <a:ext uri="{FF2B5EF4-FFF2-40B4-BE49-F238E27FC236}">
                <a16:creationId xmlns:a16="http://schemas.microsoft.com/office/drawing/2014/main" id="{DFA7AA4F-6507-7840-8867-CEF6F86C6404}"/>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9" descr="Neiburger">
            <a:extLst>
              <a:ext uri="{FF2B5EF4-FFF2-40B4-BE49-F238E27FC236}">
                <a16:creationId xmlns:a16="http://schemas.microsoft.com/office/drawing/2014/main" id="{3441A990-A84E-2E4C-9EF9-9434AB66C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75694" y="-677069"/>
            <a:ext cx="4051300" cy="779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4">
            <a:extLst>
              <a:ext uri="{FF2B5EF4-FFF2-40B4-BE49-F238E27FC236}">
                <a16:creationId xmlns:a16="http://schemas.microsoft.com/office/drawing/2014/main" id="{02B74DBB-43FF-9145-99CC-581FFCF03443}"/>
              </a:ext>
            </a:extLst>
          </p:cNvPr>
          <p:cNvSpPr txBox="1">
            <a:spLocks noChangeArrowheads="1"/>
          </p:cNvSpPr>
          <p:nvPr/>
        </p:nvSpPr>
        <p:spPr bwMode="auto">
          <a:xfrm>
            <a:off x="606425" y="53975"/>
            <a:ext cx="78930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Effect of Friction on Boundary Layer Wind:  Ekman Spiral</a:t>
            </a:r>
          </a:p>
        </p:txBody>
      </p:sp>
      <p:sp>
        <p:nvSpPr>
          <p:cNvPr id="135171" name="Text Box 5">
            <a:extLst>
              <a:ext uri="{FF2B5EF4-FFF2-40B4-BE49-F238E27FC236}">
                <a16:creationId xmlns:a16="http://schemas.microsoft.com/office/drawing/2014/main" id="{96DF87C8-0A8D-9941-B356-A003AD597748}"/>
              </a:ext>
            </a:extLst>
          </p:cNvPr>
          <p:cNvSpPr txBox="1">
            <a:spLocks noChangeArrowheads="1"/>
          </p:cNvSpPr>
          <p:nvPr/>
        </p:nvSpPr>
        <p:spPr bwMode="auto">
          <a:xfrm>
            <a:off x="6092825" y="3554413"/>
            <a:ext cx="13652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7811"/>
                </a:solidFill>
              </a:rPr>
              <a:t>geostrophic</a:t>
            </a:r>
          </a:p>
        </p:txBody>
      </p:sp>
      <p:sp>
        <p:nvSpPr>
          <p:cNvPr id="135172" name="Freeform 6">
            <a:extLst>
              <a:ext uri="{FF2B5EF4-FFF2-40B4-BE49-F238E27FC236}">
                <a16:creationId xmlns:a16="http://schemas.microsoft.com/office/drawing/2014/main" id="{49ACC06C-BE1B-0F4B-85A0-0536489D344D}"/>
              </a:ext>
            </a:extLst>
          </p:cNvPr>
          <p:cNvSpPr>
            <a:spLocks/>
          </p:cNvSpPr>
          <p:nvPr/>
        </p:nvSpPr>
        <p:spPr bwMode="auto">
          <a:xfrm>
            <a:off x="4254500" y="1276350"/>
            <a:ext cx="3276600" cy="1765300"/>
          </a:xfrm>
          <a:custGeom>
            <a:avLst/>
            <a:gdLst>
              <a:gd name="T0" fmla="*/ 2147483647 w 2064"/>
              <a:gd name="T1" fmla="*/ 2147483647 h 1112"/>
              <a:gd name="T2" fmla="*/ 2147483647 w 2064"/>
              <a:gd name="T3" fmla="*/ 2147483647 h 1112"/>
              <a:gd name="T4" fmla="*/ 2147483647 w 2064"/>
              <a:gd name="T5" fmla="*/ 2147483647 h 1112"/>
              <a:gd name="T6" fmla="*/ 2147483647 w 2064"/>
              <a:gd name="T7" fmla="*/ 2147483647 h 1112"/>
              <a:gd name="T8" fmla="*/ 0 w 2064"/>
              <a:gd name="T9" fmla="*/ 0 h 11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4" h="1112">
                <a:moveTo>
                  <a:pt x="2064" y="1112"/>
                </a:moveTo>
                <a:cubicBezTo>
                  <a:pt x="1967" y="909"/>
                  <a:pt x="1871" y="707"/>
                  <a:pt x="1752" y="560"/>
                </a:cubicBezTo>
                <a:cubicBezTo>
                  <a:pt x="1633" y="413"/>
                  <a:pt x="1516" y="317"/>
                  <a:pt x="1352" y="232"/>
                </a:cubicBezTo>
                <a:cubicBezTo>
                  <a:pt x="1188" y="147"/>
                  <a:pt x="993" y="87"/>
                  <a:pt x="768" y="48"/>
                </a:cubicBezTo>
                <a:cubicBezTo>
                  <a:pt x="543" y="9"/>
                  <a:pt x="271" y="4"/>
                  <a:pt x="0" y="0"/>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35173" name="Text Box 7">
            <a:extLst>
              <a:ext uri="{FF2B5EF4-FFF2-40B4-BE49-F238E27FC236}">
                <a16:creationId xmlns:a16="http://schemas.microsoft.com/office/drawing/2014/main" id="{55595EA0-E232-8945-92F9-9A2C17950147}"/>
              </a:ext>
            </a:extLst>
          </p:cNvPr>
          <p:cNvSpPr txBox="1">
            <a:spLocks noChangeArrowheads="1"/>
          </p:cNvSpPr>
          <p:nvPr/>
        </p:nvSpPr>
        <p:spPr bwMode="auto">
          <a:xfrm>
            <a:off x="5254625" y="841375"/>
            <a:ext cx="2555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accent1"/>
                </a:solidFill>
              </a:rPr>
              <a:t>increasing friction</a:t>
            </a:r>
          </a:p>
        </p:txBody>
      </p:sp>
      <p:sp>
        <p:nvSpPr>
          <p:cNvPr id="135174" name="Text Box 8">
            <a:extLst>
              <a:ext uri="{FF2B5EF4-FFF2-40B4-BE49-F238E27FC236}">
                <a16:creationId xmlns:a16="http://schemas.microsoft.com/office/drawing/2014/main" id="{96E30BAA-970B-904A-A5C3-B1143F7026E6}"/>
              </a:ext>
            </a:extLst>
          </p:cNvPr>
          <p:cNvSpPr txBox="1">
            <a:spLocks noChangeArrowheads="1"/>
          </p:cNvSpPr>
          <p:nvPr/>
        </p:nvSpPr>
        <p:spPr bwMode="auto">
          <a:xfrm>
            <a:off x="517525" y="5537200"/>
            <a:ext cx="77787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EEFDC"/>
                </a:solidFill>
              </a:rPr>
              <a:t>As friction increases, wind slows and becomes more cross-isobaric.</a:t>
            </a:r>
          </a:p>
        </p:txBody>
      </p:sp>
      <p:sp>
        <p:nvSpPr>
          <p:cNvPr id="135175" name="TextBox 7">
            <a:extLst>
              <a:ext uri="{FF2B5EF4-FFF2-40B4-BE49-F238E27FC236}">
                <a16:creationId xmlns:a16="http://schemas.microsoft.com/office/drawing/2014/main" id="{FE250379-DE8D-6B41-B77C-519F5D635D05}"/>
              </a:ext>
            </a:extLst>
          </p:cNvPr>
          <p:cNvSpPr txBox="1">
            <a:spLocks noChangeArrowheads="1"/>
          </p:cNvSpPr>
          <p:nvPr/>
        </p:nvSpPr>
        <p:spPr bwMode="auto">
          <a:xfrm>
            <a:off x="3167063" y="6289675"/>
            <a:ext cx="5862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chemeClr val="bg1"/>
                </a:solidFill>
              </a:rPr>
              <a:t>(N: 199–204; A:  218–219, 337–342)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1" descr="13p343a">
            <a:extLst>
              <a:ext uri="{FF2B5EF4-FFF2-40B4-BE49-F238E27FC236}">
                <a16:creationId xmlns:a16="http://schemas.microsoft.com/office/drawing/2014/main" id="{106B409B-0C79-DB44-8D8C-954B0FC9E7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9" b="11161"/>
          <a:stretch/>
        </p:blipFill>
        <p:spPr bwMode="auto">
          <a:xfrm>
            <a:off x="88900" y="0"/>
            <a:ext cx="8964613" cy="5618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5875" name="Rectangle 1027" hidden="1">
            <a:extLst>
              <a:ext uri="{FF2B5EF4-FFF2-40B4-BE49-F238E27FC236}">
                <a16:creationId xmlns:a16="http://schemas.microsoft.com/office/drawing/2014/main" id="{2038528D-FED8-1646-B46A-829C8C649DCA}"/>
              </a:ext>
            </a:extLst>
          </p:cNvPr>
          <p:cNvSpPr>
            <a:spLocks noGrp="1" noChangeArrowheads="1"/>
          </p:cNvSpPr>
          <p:nvPr>
            <p:ph type="title"/>
          </p:nvPr>
        </p:nvSpPr>
        <p:spPr>
          <a:xfrm>
            <a:off x="457200" y="274638"/>
            <a:ext cx="8229600"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p>
        </p:txBody>
      </p:sp>
      <p:sp>
        <p:nvSpPr>
          <p:cNvPr id="137219" name="Text Box 1028">
            <a:extLst>
              <a:ext uri="{FF2B5EF4-FFF2-40B4-BE49-F238E27FC236}">
                <a16:creationId xmlns:a16="http://schemas.microsoft.com/office/drawing/2014/main" id="{8AB3C531-6C61-6A4B-A90E-C06F433CFE32}"/>
              </a:ext>
            </a:extLst>
          </p:cNvPr>
          <p:cNvSpPr txBox="1">
            <a:spLocks noChangeArrowheads="1"/>
          </p:cNvSpPr>
          <p:nvPr/>
        </p:nvSpPr>
        <p:spPr bwMode="auto">
          <a:xfrm>
            <a:off x="187325" y="352425"/>
            <a:ext cx="3505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1000–500 mb Thickness</a:t>
            </a:r>
          </a:p>
        </p:txBody>
      </p:sp>
      <p:pic>
        <p:nvPicPr>
          <p:cNvPr id="3" name="Picture 2">
            <a:extLst>
              <a:ext uri="{FF2B5EF4-FFF2-40B4-BE49-F238E27FC236}">
                <a16:creationId xmlns:a16="http://schemas.microsoft.com/office/drawing/2014/main" id="{93AB3A94-8D3B-0C87-A2ED-F56BA59E77F1}"/>
              </a:ext>
            </a:extLst>
          </p:cNvPr>
          <p:cNvPicPr>
            <a:picLocks noChangeAspect="1"/>
          </p:cNvPicPr>
          <p:nvPr/>
        </p:nvPicPr>
        <p:blipFill rotWithShape="1">
          <a:blip r:embed="rId4"/>
          <a:srcRect r="59803" b="48241"/>
          <a:stretch/>
        </p:blipFill>
        <p:spPr>
          <a:xfrm>
            <a:off x="176439" y="809625"/>
            <a:ext cx="1740807" cy="2241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1" descr="0819">
            <a:extLst>
              <a:ext uri="{FF2B5EF4-FFF2-40B4-BE49-F238E27FC236}">
                <a16:creationId xmlns:a16="http://schemas.microsoft.com/office/drawing/2014/main" id="{5A376F7A-F86D-B348-913F-A7ECE0E6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06363"/>
            <a:ext cx="9118600" cy="6675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6" name="Rectangle 3" hidden="1">
            <a:extLst>
              <a:ext uri="{FF2B5EF4-FFF2-40B4-BE49-F238E27FC236}">
                <a16:creationId xmlns:a16="http://schemas.microsoft.com/office/drawing/2014/main" id="{7A06E273-4DA8-AD43-8E95-B816031BBF6F}"/>
              </a:ext>
            </a:extLst>
          </p:cNvPr>
          <p:cNvSpPr>
            <a:spLocks noGrp="1" noChangeArrowheads="1"/>
          </p:cNvSpPr>
          <p:nvPr>
            <p:ph type="title"/>
          </p:nvPr>
        </p:nvSpPr>
        <p:spPr/>
        <p:txBody>
          <a:bodyPr/>
          <a:lstStyle/>
          <a:p>
            <a:pPr eaLnBrk="1" hangingPunct="1"/>
            <a:endParaRPr lang="en-US" altLang="en-US"/>
          </a:p>
        </p:txBody>
      </p:sp>
      <p:sp>
        <p:nvSpPr>
          <p:cNvPr id="36867" name="Line 5">
            <a:extLst>
              <a:ext uri="{FF2B5EF4-FFF2-40B4-BE49-F238E27FC236}">
                <a16:creationId xmlns:a16="http://schemas.microsoft.com/office/drawing/2014/main" id="{A43EF362-3518-7849-B87A-9EB883AB83F5}"/>
              </a:ext>
            </a:extLst>
          </p:cNvPr>
          <p:cNvSpPr>
            <a:spLocks noChangeShapeType="1"/>
          </p:cNvSpPr>
          <p:nvPr/>
        </p:nvSpPr>
        <p:spPr bwMode="auto">
          <a:xfrm>
            <a:off x="2514600" y="1752600"/>
            <a:ext cx="762000" cy="8382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8" name="Line 6">
            <a:extLst>
              <a:ext uri="{FF2B5EF4-FFF2-40B4-BE49-F238E27FC236}">
                <a16:creationId xmlns:a16="http://schemas.microsoft.com/office/drawing/2014/main" id="{AF2A78C9-C1D8-9D42-936A-614C6B514465}"/>
              </a:ext>
            </a:extLst>
          </p:cNvPr>
          <p:cNvSpPr>
            <a:spLocks noChangeShapeType="1"/>
          </p:cNvSpPr>
          <p:nvPr/>
        </p:nvSpPr>
        <p:spPr bwMode="auto">
          <a:xfrm flipV="1">
            <a:off x="3048000" y="3338513"/>
            <a:ext cx="381000" cy="11430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9" name="Line 7">
            <a:extLst>
              <a:ext uri="{FF2B5EF4-FFF2-40B4-BE49-F238E27FC236}">
                <a16:creationId xmlns:a16="http://schemas.microsoft.com/office/drawing/2014/main" id="{E814E2CA-ACAF-5D46-ADDF-E84F2877AC34}"/>
              </a:ext>
            </a:extLst>
          </p:cNvPr>
          <p:cNvSpPr>
            <a:spLocks noChangeShapeType="1"/>
          </p:cNvSpPr>
          <p:nvPr/>
        </p:nvSpPr>
        <p:spPr bwMode="auto">
          <a:xfrm flipV="1">
            <a:off x="1676400" y="3795713"/>
            <a:ext cx="304800" cy="3048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0" name="Line 8">
            <a:extLst>
              <a:ext uri="{FF2B5EF4-FFF2-40B4-BE49-F238E27FC236}">
                <a16:creationId xmlns:a16="http://schemas.microsoft.com/office/drawing/2014/main" id="{ADDA7F87-1B06-2042-AADA-40CF9934EEA5}"/>
              </a:ext>
            </a:extLst>
          </p:cNvPr>
          <p:cNvSpPr>
            <a:spLocks noChangeShapeType="1"/>
          </p:cNvSpPr>
          <p:nvPr/>
        </p:nvSpPr>
        <p:spPr bwMode="auto">
          <a:xfrm>
            <a:off x="1066800" y="1905000"/>
            <a:ext cx="838200" cy="1524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9">
            <a:extLst>
              <a:ext uri="{FF2B5EF4-FFF2-40B4-BE49-F238E27FC236}">
                <a16:creationId xmlns:a16="http://schemas.microsoft.com/office/drawing/2014/main" id="{DA0E8435-538D-0245-A49F-274156EAE9A3}"/>
              </a:ext>
            </a:extLst>
          </p:cNvPr>
          <p:cNvSpPr>
            <a:spLocks noChangeShapeType="1"/>
          </p:cNvSpPr>
          <p:nvPr/>
        </p:nvSpPr>
        <p:spPr bwMode="auto">
          <a:xfrm flipH="1">
            <a:off x="4038600" y="914400"/>
            <a:ext cx="533400" cy="11430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2" name="Line 10">
            <a:extLst>
              <a:ext uri="{FF2B5EF4-FFF2-40B4-BE49-F238E27FC236}">
                <a16:creationId xmlns:a16="http://schemas.microsoft.com/office/drawing/2014/main" id="{7222BCC1-DA32-E041-B2E6-BAA6EC5451F7}"/>
              </a:ext>
            </a:extLst>
          </p:cNvPr>
          <p:cNvSpPr>
            <a:spLocks noChangeShapeType="1"/>
          </p:cNvSpPr>
          <p:nvPr/>
        </p:nvSpPr>
        <p:spPr bwMode="auto">
          <a:xfrm flipH="1" flipV="1">
            <a:off x="5334000" y="3200400"/>
            <a:ext cx="762000" cy="2286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11">
            <a:extLst>
              <a:ext uri="{FF2B5EF4-FFF2-40B4-BE49-F238E27FC236}">
                <a16:creationId xmlns:a16="http://schemas.microsoft.com/office/drawing/2014/main" id="{DCBA6619-2F01-EB4E-938C-8CDBA2CAA48F}"/>
              </a:ext>
            </a:extLst>
          </p:cNvPr>
          <p:cNvSpPr>
            <a:spLocks noChangeShapeType="1"/>
          </p:cNvSpPr>
          <p:nvPr/>
        </p:nvSpPr>
        <p:spPr bwMode="auto">
          <a:xfrm flipV="1">
            <a:off x="2362200" y="5472113"/>
            <a:ext cx="76200" cy="3048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13">
            <a:extLst>
              <a:ext uri="{FF2B5EF4-FFF2-40B4-BE49-F238E27FC236}">
                <a16:creationId xmlns:a16="http://schemas.microsoft.com/office/drawing/2014/main" id="{89F2E661-4E22-E940-AFEE-2EF2B755F62A}"/>
              </a:ext>
            </a:extLst>
          </p:cNvPr>
          <p:cNvSpPr>
            <a:spLocks noChangeShapeType="1"/>
          </p:cNvSpPr>
          <p:nvPr/>
        </p:nvSpPr>
        <p:spPr bwMode="auto">
          <a:xfrm>
            <a:off x="228600" y="381000"/>
            <a:ext cx="838200" cy="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5" name="Text Box 14">
            <a:extLst>
              <a:ext uri="{FF2B5EF4-FFF2-40B4-BE49-F238E27FC236}">
                <a16:creationId xmlns:a16="http://schemas.microsoft.com/office/drawing/2014/main" id="{37D6C596-589D-7A48-BEE2-DF07CA657542}"/>
              </a:ext>
            </a:extLst>
          </p:cNvPr>
          <p:cNvSpPr txBox="1">
            <a:spLocks noChangeArrowheads="1"/>
          </p:cNvSpPr>
          <p:nvPr/>
        </p:nvSpPr>
        <p:spPr bwMode="auto">
          <a:xfrm>
            <a:off x="1050925" y="152400"/>
            <a:ext cx="811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A0BFF"/>
                </a:solidFill>
              </a:rPr>
              <a:t>PGF</a:t>
            </a:r>
          </a:p>
        </p:txBody>
      </p:sp>
      <p:pic>
        <p:nvPicPr>
          <p:cNvPr id="14" name="Picture 13">
            <a:extLst>
              <a:ext uri="{FF2B5EF4-FFF2-40B4-BE49-F238E27FC236}">
                <a16:creationId xmlns:a16="http://schemas.microsoft.com/office/drawing/2014/main" id="{6F003B03-DB7C-4246-8C9D-D16C43B75B66}"/>
              </a:ext>
            </a:extLst>
          </p:cNvPr>
          <p:cNvPicPr>
            <a:picLocks noChangeAspect="1"/>
          </p:cNvPicPr>
          <p:nvPr/>
        </p:nvPicPr>
        <p:blipFill rotWithShape="1">
          <a:blip r:embed="rId4"/>
          <a:srcRect l="19040" t="15694" r="10991" b="19507"/>
          <a:stretch/>
        </p:blipFill>
        <p:spPr>
          <a:xfrm>
            <a:off x="12700" y="4811727"/>
            <a:ext cx="1600200" cy="204627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A775DA-6E68-E430-3C92-012117062CAB}"/>
              </a:ext>
            </a:extLst>
          </p:cNvPr>
          <p:cNvPicPr>
            <a:picLocks noChangeAspect="1"/>
          </p:cNvPicPr>
          <p:nvPr/>
        </p:nvPicPr>
        <p:blipFill>
          <a:blip r:embed="rId2"/>
          <a:stretch>
            <a:fillRect/>
          </a:stretch>
        </p:blipFill>
        <p:spPr>
          <a:xfrm>
            <a:off x="0" y="61210"/>
            <a:ext cx="9144000" cy="6735580"/>
          </a:xfrm>
          <a:prstGeom prst="rect">
            <a:avLst/>
          </a:prstGeom>
        </p:spPr>
      </p:pic>
    </p:spTree>
    <p:extLst>
      <p:ext uri="{BB962C8B-B14F-4D97-AF65-F5344CB8AC3E}">
        <p14:creationId xmlns:p14="http://schemas.microsoft.com/office/powerpoint/2010/main" val="3869155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C51731-8616-EC4A-9CD4-0F2C1CBF592C}"/>
              </a:ext>
            </a:extLst>
          </p:cNvPr>
          <p:cNvPicPr>
            <a:picLocks noChangeAspect="1"/>
          </p:cNvPicPr>
          <p:nvPr/>
        </p:nvPicPr>
        <p:blipFill>
          <a:blip r:embed="rId2"/>
          <a:stretch>
            <a:fillRect/>
          </a:stretch>
        </p:blipFill>
        <p:spPr>
          <a:xfrm>
            <a:off x="599094" y="487532"/>
            <a:ext cx="7989716" cy="6370467"/>
          </a:xfrm>
          <a:prstGeom prst="rect">
            <a:avLst/>
          </a:prstGeom>
        </p:spPr>
      </p:pic>
      <p:sp>
        <p:nvSpPr>
          <p:cNvPr id="8" name="Text Box 3">
            <a:extLst>
              <a:ext uri="{FF2B5EF4-FFF2-40B4-BE49-F238E27FC236}">
                <a16:creationId xmlns:a16="http://schemas.microsoft.com/office/drawing/2014/main" id="{DDF46D28-7AA8-7745-AA1A-B5440C1FB409}"/>
              </a:ext>
            </a:extLst>
          </p:cNvPr>
          <p:cNvSpPr txBox="1">
            <a:spLocks noChangeArrowheads="1"/>
          </p:cNvSpPr>
          <p:nvPr/>
        </p:nvSpPr>
        <p:spPr bwMode="auto">
          <a:xfrm>
            <a:off x="2438400" y="0"/>
            <a:ext cx="451598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FC35"/>
                </a:solidFill>
              </a:rPr>
              <a:t>Thickness (dashed lines, in dm)</a:t>
            </a:r>
          </a:p>
        </p:txBody>
      </p:sp>
      <p:sp>
        <p:nvSpPr>
          <p:cNvPr id="9" name="Text Box 3">
            <a:extLst>
              <a:ext uri="{FF2B5EF4-FFF2-40B4-BE49-F238E27FC236}">
                <a16:creationId xmlns:a16="http://schemas.microsoft.com/office/drawing/2014/main" id="{18AA418A-97C7-6541-B957-D03BAFD68D93}"/>
              </a:ext>
            </a:extLst>
          </p:cNvPr>
          <p:cNvSpPr txBox="1">
            <a:spLocks noChangeArrowheads="1"/>
          </p:cNvSpPr>
          <p:nvPr/>
        </p:nvSpPr>
        <p:spPr bwMode="auto">
          <a:xfrm>
            <a:off x="1744716" y="6391488"/>
            <a:ext cx="512993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dirty="0"/>
              <a:t>Sea-level pressure (solid black lines, in mb)</a:t>
            </a:r>
          </a:p>
        </p:txBody>
      </p:sp>
      <p:sp>
        <p:nvSpPr>
          <p:cNvPr id="10" name="Text Box 4">
            <a:extLst>
              <a:ext uri="{FF2B5EF4-FFF2-40B4-BE49-F238E27FC236}">
                <a16:creationId xmlns:a16="http://schemas.microsoft.com/office/drawing/2014/main" id="{11E35487-5017-8A44-AA77-4833B52BFCC0}"/>
              </a:ext>
            </a:extLst>
          </p:cNvPr>
          <p:cNvSpPr txBox="1">
            <a:spLocks noChangeArrowheads="1"/>
          </p:cNvSpPr>
          <p:nvPr/>
        </p:nvSpPr>
        <p:spPr bwMode="auto">
          <a:xfrm>
            <a:off x="3266745" y="3927832"/>
            <a:ext cx="1212191" cy="461665"/>
          </a:xfrm>
          <a:prstGeom prst="rect">
            <a:avLst/>
          </a:prstGeom>
          <a:solidFill>
            <a:schemeClr val="bg1"/>
          </a:solidFill>
          <a:ln>
            <a:noFill/>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540 dm</a:t>
            </a:r>
          </a:p>
        </p:txBody>
      </p:sp>
      <p:sp>
        <p:nvSpPr>
          <p:cNvPr id="11" name="Line 5">
            <a:extLst>
              <a:ext uri="{FF2B5EF4-FFF2-40B4-BE49-F238E27FC236}">
                <a16:creationId xmlns:a16="http://schemas.microsoft.com/office/drawing/2014/main" id="{0AA47C96-01DD-A641-8C3F-FB9705433294}"/>
              </a:ext>
            </a:extLst>
          </p:cNvPr>
          <p:cNvSpPr>
            <a:spLocks noChangeShapeType="1"/>
          </p:cNvSpPr>
          <p:nvPr/>
        </p:nvSpPr>
        <p:spPr bwMode="auto">
          <a:xfrm flipV="1">
            <a:off x="3872841" y="2720865"/>
            <a:ext cx="990600" cy="1181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Rectangle 6">
            <a:extLst>
              <a:ext uri="{FF2B5EF4-FFF2-40B4-BE49-F238E27FC236}">
                <a16:creationId xmlns:a16="http://schemas.microsoft.com/office/drawing/2014/main" id="{98C46A6A-41C9-3044-8A58-C3FA665DB0DB}"/>
              </a:ext>
            </a:extLst>
          </p:cNvPr>
          <p:cNvSpPr>
            <a:spLocks noChangeArrowheads="1"/>
          </p:cNvSpPr>
          <p:nvPr/>
        </p:nvSpPr>
        <p:spPr bwMode="auto">
          <a:xfrm>
            <a:off x="6874646" y="4116921"/>
            <a:ext cx="121219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546 dm</a:t>
            </a:r>
          </a:p>
        </p:txBody>
      </p:sp>
      <p:sp>
        <p:nvSpPr>
          <p:cNvPr id="13" name="Line 7">
            <a:extLst>
              <a:ext uri="{FF2B5EF4-FFF2-40B4-BE49-F238E27FC236}">
                <a16:creationId xmlns:a16="http://schemas.microsoft.com/office/drawing/2014/main" id="{712569FA-2355-F842-A541-92AFEED55FD4}"/>
              </a:ext>
            </a:extLst>
          </p:cNvPr>
          <p:cNvSpPr>
            <a:spLocks noChangeShapeType="1"/>
          </p:cNvSpPr>
          <p:nvPr/>
        </p:nvSpPr>
        <p:spPr bwMode="auto">
          <a:xfrm flipH="1" flipV="1">
            <a:off x="6361766" y="3215565"/>
            <a:ext cx="685800"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4936615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F2FBA-E5BC-5B4D-8B54-26DBC1EE50CD}"/>
              </a:ext>
            </a:extLst>
          </p:cNvPr>
          <p:cNvPicPr>
            <a:picLocks noChangeAspect="1"/>
          </p:cNvPicPr>
          <p:nvPr/>
        </p:nvPicPr>
        <p:blipFill>
          <a:blip r:embed="rId2"/>
          <a:stretch>
            <a:fillRect/>
          </a:stretch>
        </p:blipFill>
        <p:spPr>
          <a:xfrm>
            <a:off x="593844" y="19837"/>
            <a:ext cx="7989716" cy="6370467"/>
          </a:xfrm>
          <a:prstGeom prst="rect">
            <a:avLst/>
          </a:prstGeom>
        </p:spPr>
      </p:pic>
      <p:sp>
        <p:nvSpPr>
          <p:cNvPr id="3" name="Oval 4">
            <a:extLst>
              <a:ext uri="{FF2B5EF4-FFF2-40B4-BE49-F238E27FC236}">
                <a16:creationId xmlns:a16="http://schemas.microsoft.com/office/drawing/2014/main" id="{E128E85E-58C0-A340-ABBB-CA8CF750E12B}"/>
              </a:ext>
            </a:extLst>
          </p:cNvPr>
          <p:cNvSpPr>
            <a:spLocks noChangeArrowheads="1"/>
          </p:cNvSpPr>
          <p:nvPr/>
        </p:nvSpPr>
        <p:spPr bwMode="auto">
          <a:xfrm>
            <a:off x="6559774" y="1503423"/>
            <a:ext cx="1244600" cy="1320800"/>
          </a:xfrm>
          <a:prstGeom prst="ellipse">
            <a:avLst/>
          </a:prstGeom>
          <a:noFill/>
          <a:ln w="571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 name="Group 7">
            <a:extLst>
              <a:ext uri="{FF2B5EF4-FFF2-40B4-BE49-F238E27FC236}">
                <a16:creationId xmlns:a16="http://schemas.microsoft.com/office/drawing/2014/main" id="{BF3454DB-FC5C-AE49-A8F3-7EBCE440783A}"/>
              </a:ext>
            </a:extLst>
          </p:cNvPr>
          <p:cNvGrpSpPr>
            <a:grpSpLocks/>
          </p:cNvGrpSpPr>
          <p:nvPr/>
        </p:nvGrpSpPr>
        <p:grpSpPr bwMode="auto">
          <a:xfrm rot="746458">
            <a:off x="6813058" y="1919308"/>
            <a:ext cx="774700" cy="469900"/>
            <a:chOff x="3400" y="2400"/>
            <a:chExt cx="488" cy="296"/>
          </a:xfrm>
        </p:grpSpPr>
        <p:sp>
          <p:nvSpPr>
            <p:cNvPr id="5" name="Line 5">
              <a:extLst>
                <a:ext uri="{FF2B5EF4-FFF2-40B4-BE49-F238E27FC236}">
                  <a16:creationId xmlns:a16="http://schemas.microsoft.com/office/drawing/2014/main" id="{9AD0A498-DE31-8A48-9883-94A94A8FD00C}"/>
                </a:ext>
              </a:extLst>
            </p:cNvPr>
            <p:cNvSpPr>
              <a:spLocks noChangeShapeType="1"/>
            </p:cNvSpPr>
            <p:nvPr/>
          </p:nvSpPr>
          <p:spPr bwMode="auto">
            <a:xfrm>
              <a:off x="3480" y="2400"/>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a:extLst>
                <a:ext uri="{FF2B5EF4-FFF2-40B4-BE49-F238E27FC236}">
                  <a16:creationId xmlns:a16="http://schemas.microsoft.com/office/drawing/2014/main" id="{B8225B52-54CE-0543-A254-87357BAF16C9}"/>
                </a:ext>
              </a:extLst>
            </p:cNvPr>
            <p:cNvSpPr>
              <a:spLocks noChangeShapeType="1"/>
            </p:cNvSpPr>
            <p:nvPr/>
          </p:nvSpPr>
          <p:spPr bwMode="auto">
            <a:xfrm>
              <a:off x="3400" y="2608"/>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 name="Text Box 8">
            <a:extLst>
              <a:ext uri="{FF2B5EF4-FFF2-40B4-BE49-F238E27FC236}">
                <a16:creationId xmlns:a16="http://schemas.microsoft.com/office/drawing/2014/main" id="{16D2E1A7-D70B-584C-B1E4-2C3328361427}"/>
              </a:ext>
            </a:extLst>
          </p:cNvPr>
          <p:cNvSpPr txBox="1">
            <a:spLocks noChangeArrowheads="1"/>
          </p:cNvSpPr>
          <p:nvPr/>
        </p:nvSpPr>
        <p:spPr bwMode="auto">
          <a:xfrm>
            <a:off x="6317318" y="2911721"/>
            <a:ext cx="2233613" cy="4572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Cold Advection</a:t>
            </a:r>
          </a:p>
        </p:txBody>
      </p:sp>
      <p:sp>
        <p:nvSpPr>
          <p:cNvPr id="8" name="Rectangle 10">
            <a:extLst>
              <a:ext uri="{FF2B5EF4-FFF2-40B4-BE49-F238E27FC236}">
                <a16:creationId xmlns:a16="http://schemas.microsoft.com/office/drawing/2014/main" id="{88EE2434-0AB2-514C-8EF3-9A76B52331D9}"/>
              </a:ext>
            </a:extLst>
          </p:cNvPr>
          <p:cNvSpPr>
            <a:spLocks noChangeArrowheads="1"/>
          </p:cNvSpPr>
          <p:nvPr/>
        </p:nvSpPr>
        <p:spPr bwMode="auto">
          <a:xfrm>
            <a:off x="692776" y="204085"/>
            <a:ext cx="1270000" cy="1905000"/>
          </a:xfrm>
          <a:prstGeom prst="rect">
            <a:avLst/>
          </a:prstGeom>
          <a:noFill/>
          <a:ln w="539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Text Box 11">
            <a:extLst>
              <a:ext uri="{FF2B5EF4-FFF2-40B4-BE49-F238E27FC236}">
                <a16:creationId xmlns:a16="http://schemas.microsoft.com/office/drawing/2014/main" id="{220C1F7E-344F-5946-A557-7C9F5D12E5FA}"/>
              </a:ext>
            </a:extLst>
          </p:cNvPr>
          <p:cNvSpPr txBox="1">
            <a:spLocks noChangeArrowheads="1"/>
          </p:cNvSpPr>
          <p:nvPr/>
        </p:nvSpPr>
        <p:spPr bwMode="auto">
          <a:xfrm>
            <a:off x="607599" y="2163823"/>
            <a:ext cx="3006725"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No (weak) Advection</a:t>
            </a:r>
          </a:p>
        </p:txBody>
      </p:sp>
      <p:sp>
        <p:nvSpPr>
          <p:cNvPr id="10" name="Rectangle 12">
            <a:extLst>
              <a:ext uri="{FF2B5EF4-FFF2-40B4-BE49-F238E27FC236}">
                <a16:creationId xmlns:a16="http://schemas.microsoft.com/office/drawing/2014/main" id="{83521AB6-B12C-3B43-A0F8-9620460BF5CA}"/>
              </a:ext>
            </a:extLst>
          </p:cNvPr>
          <p:cNvSpPr>
            <a:spLocks noChangeArrowheads="1"/>
          </p:cNvSpPr>
          <p:nvPr/>
        </p:nvSpPr>
        <p:spPr bwMode="auto">
          <a:xfrm>
            <a:off x="4272158" y="1754740"/>
            <a:ext cx="1270000" cy="1384300"/>
          </a:xfrm>
          <a:prstGeom prst="rect">
            <a:avLst/>
          </a:prstGeom>
          <a:noFill/>
          <a:ln w="444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1" name="Group 13">
            <a:extLst>
              <a:ext uri="{FF2B5EF4-FFF2-40B4-BE49-F238E27FC236}">
                <a16:creationId xmlns:a16="http://schemas.microsoft.com/office/drawing/2014/main" id="{1F72E4EE-81C0-2B42-996A-7AC7B50F36E7}"/>
              </a:ext>
            </a:extLst>
          </p:cNvPr>
          <p:cNvGrpSpPr>
            <a:grpSpLocks/>
          </p:cNvGrpSpPr>
          <p:nvPr/>
        </p:nvGrpSpPr>
        <p:grpSpPr bwMode="auto">
          <a:xfrm rot="15556833">
            <a:off x="4576289" y="2216150"/>
            <a:ext cx="774700" cy="469900"/>
            <a:chOff x="3400" y="2400"/>
            <a:chExt cx="488" cy="296"/>
          </a:xfrm>
        </p:grpSpPr>
        <p:sp>
          <p:nvSpPr>
            <p:cNvPr id="12" name="Line 14">
              <a:extLst>
                <a:ext uri="{FF2B5EF4-FFF2-40B4-BE49-F238E27FC236}">
                  <a16:creationId xmlns:a16="http://schemas.microsoft.com/office/drawing/2014/main" id="{FF235D3E-3C68-BA47-9818-F4E9847793DD}"/>
                </a:ext>
              </a:extLst>
            </p:cNvPr>
            <p:cNvSpPr>
              <a:spLocks noChangeShapeType="1"/>
            </p:cNvSpPr>
            <p:nvPr/>
          </p:nvSpPr>
          <p:spPr bwMode="auto">
            <a:xfrm>
              <a:off x="3480" y="2400"/>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5">
              <a:extLst>
                <a:ext uri="{FF2B5EF4-FFF2-40B4-BE49-F238E27FC236}">
                  <a16:creationId xmlns:a16="http://schemas.microsoft.com/office/drawing/2014/main" id="{D86E8176-ECEE-F646-B2FC-A2763C5F4654}"/>
                </a:ext>
              </a:extLst>
            </p:cNvPr>
            <p:cNvSpPr>
              <a:spLocks noChangeShapeType="1"/>
            </p:cNvSpPr>
            <p:nvPr/>
          </p:nvSpPr>
          <p:spPr bwMode="auto">
            <a:xfrm>
              <a:off x="3400" y="2608"/>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 name="Text Box 8">
            <a:extLst>
              <a:ext uri="{FF2B5EF4-FFF2-40B4-BE49-F238E27FC236}">
                <a16:creationId xmlns:a16="http://schemas.microsoft.com/office/drawing/2014/main" id="{5EFCE38C-8F1E-4F41-B862-EFF5C4A06E20}"/>
              </a:ext>
            </a:extLst>
          </p:cNvPr>
          <p:cNvSpPr txBox="1">
            <a:spLocks noChangeArrowheads="1"/>
          </p:cNvSpPr>
          <p:nvPr/>
        </p:nvSpPr>
        <p:spPr bwMode="auto">
          <a:xfrm>
            <a:off x="3801507" y="1166439"/>
            <a:ext cx="2414588"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Warm Advection</a:t>
            </a:r>
          </a:p>
        </p:txBody>
      </p:sp>
      <p:pic>
        <p:nvPicPr>
          <p:cNvPr id="17" name="Picture 16">
            <a:extLst>
              <a:ext uri="{FF2B5EF4-FFF2-40B4-BE49-F238E27FC236}">
                <a16:creationId xmlns:a16="http://schemas.microsoft.com/office/drawing/2014/main" id="{CCBC29B9-FEA0-A6F6-EAB6-D26CC98B4784}"/>
              </a:ext>
            </a:extLst>
          </p:cNvPr>
          <p:cNvPicPr>
            <a:picLocks noChangeAspect="1"/>
          </p:cNvPicPr>
          <p:nvPr/>
        </p:nvPicPr>
        <p:blipFill rotWithShape="1">
          <a:blip r:embed="rId3"/>
          <a:srcRect l="4604" t="16068" r="50875" b="11353"/>
          <a:stretch/>
        </p:blipFill>
        <p:spPr>
          <a:xfrm rot="5400000">
            <a:off x="6661405" y="4375405"/>
            <a:ext cx="2233888" cy="2731302"/>
          </a:xfrm>
          <a:prstGeom prst="rect">
            <a:avLst/>
          </a:prstGeom>
        </p:spPr>
      </p:pic>
    </p:spTree>
    <p:extLst>
      <p:ext uri="{BB962C8B-B14F-4D97-AF65-F5344CB8AC3E}">
        <p14:creationId xmlns:p14="http://schemas.microsoft.com/office/powerpoint/2010/main" val="31940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9" grpId="0"/>
      <p:bldP spid="10" grpId="0" animBg="1"/>
      <p:bldP spid="14" grpId="0"/>
      <p:bldP spid="14"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D9856-7644-D4DF-8EB4-41778EB2597C}"/>
              </a:ext>
            </a:extLst>
          </p:cNvPr>
          <p:cNvPicPr>
            <a:picLocks noChangeAspect="1"/>
          </p:cNvPicPr>
          <p:nvPr/>
        </p:nvPicPr>
        <p:blipFill>
          <a:blip r:embed="rId2"/>
          <a:stretch>
            <a:fillRect/>
          </a:stretch>
        </p:blipFill>
        <p:spPr>
          <a:xfrm>
            <a:off x="0" y="-1492"/>
            <a:ext cx="9144000" cy="6382005"/>
          </a:xfrm>
          <a:prstGeom prst="rect">
            <a:avLst/>
          </a:prstGeom>
        </p:spPr>
      </p:pic>
      <p:sp>
        <p:nvSpPr>
          <p:cNvPr id="4" name="TextBox 3">
            <a:extLst>
              <a:ext uri="{FF2B5EF4-FFF2-40B4-BE49-F238E27FC236}">
                <a16:creationId xmlns:a16="http://schemas.microsoft.com/office/drawing/2014/main" id="{AC8DD8EF-E22A-99D5-4C6B-BBCA087799FE}"/>
              </a:ext>
            </a:extLst>
          </p:cNvPr>
          <p:cNvSpPr txBox="1"/>
          <p:nvPr/>
        </p:nvSpPr>
        <p:spPr>
          <a:xfrm>
            <a:off x="794657" y="6434238"/>
            <a:ext cx="7750840" cy="369332"/>
          </a:xfrm>
          <a:prstGeom prst="rect">
            <a:avLst/>
          </a:prstGeom>
          <a:noFill/>
        </p:spPr>
        <p:txBody>
          <a:bodyPr wrap="none" rtlCol="0">
            <a:spAutoFit/>
          </a:bodyPr>
          <a:lstStyle/>
          <a:p>
            <a:r>
              <a:rPr lang="en-US" sz="1800" dirty="0">
                <a:solidFill>
                  <a:schemeClr val="bg1"/>
                </a:solidFill>
              </a:rPr>
              <a:t>Solid cyan = sea-level pressure; dashed yellow = 1000–500 mb thickness </a:t>
            </a:r>
          </a:p>
        </p:txBody>
      </p:sp>
      <p:sp>
        <p:nvSpPr>
          <p:cNvPr id="5" name="Rectangle 4">
            <a:extLst>
              <a:ext uri="{FF2B5EF4-FFF2-40B4-BE49-F238E27FC236}">
                <a16:creationId xmlns:a16="http://schemas.microsoft.com/office/drawing/2014/main" id="{032D8D01-6605-9BF4-0981-BB3D63FA6B6B}"/>
              </a:ext>
            </a:extLst>
          </p:cNvPr>
          <p:cNvSpPr/>
          <p:nvPr/>
        </p:nvSpPr>
        <p:spPr bwMode="auto">
          <a:xfrm>
            <a:off x="4343400" y="1132114"/>
            <a:ext cx="108857" cy="11974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ectangle 5">
            <a:extLst>
              <a:ext uri="{FF2B5EF4-FFF2-40B4-BE49-F238E27FC236}">
                <a16:creationId xmlns:a16="http://schemas.microsoft.com/office/drawing/2014/main" id="{FC42FFC4-4B14-8F94-963A-38FC3CD71FDD}"/>
              </a:ext>
            </a:extLst>
          </p:cNvPr>
          <p:cNvSpPr/>
          <p:nvPr/>
        </p:nvSpPr>
        <p:spPr bwMode="auto">
          <a:xfrm>
            <a:off x="5932716" y="2264230"/>
            <a:ext cx="108857" cy="11974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00C90D63-3A8B-3D69-3176-13D4FFAFD95F}"/>
              </a:ext>
            </a:extLst>
          </p:cNvPr>
          <p:cNvSpPr/>
          <p:nvPr/>
        </p:nvSpPr>
        <p:spPr bwMode="auto">
          <a:xfrm>
            <a:off x="7641773" y="3439889"/>
            <a:ext cx="108857" cy="11974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0DA16FA5-8E53-8DEA-B1E6-E40C56581DFC}"/>
              </a:ext>
            </a:extLst>
          </p:cNvPr>
          <p:cNvSpPr/>
          <p:nvPr/>
        </p:nvSpPr>
        <p:spPr bwMode="auto">
          <a:xfrm>
            <a:off x="6346373" y="4517575"/>
            <a:ext cx="108857" cy="11974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2" name="Group 1">
            <a:extLst>
              <a:ext uri="{FF2B5EF4-FFF2-40B4-BE49-F238E27FC236}">
                <a16:creationId xmlns:a16="http://schemas.microsoft.com/office/drawing/2014/main" id="{9D57375D-1B61-422E-0910-A24A753A7BB2}"/>
              </a:ext>
            </a:extLst>
          </p:cNvPr>
          <p:cNvGrpSpPr/>
          <p:nvPr/>
        </p:nvGrpSpPr>
        <p:grpSpPr>
          <a:xfrm>
            <a:off x="3897085" y="1143000"/>
            <a:ext cx="1155174" cy="540687"/>
            <a:chOff x="3897085" y="1143000"/>
            <a:chExt cx="1155174" cy="540687"/>
          </a:xfrm>
        </p:grpSpPr>
        <p:sp>
          <p:nvSpPr>
            <p:cNvPr id="9" name="Right Arrow 8">
              <a:extLst>
                <a:ext uri="{FF2B5EF4-FFF2-40B4-BE49-F238E27FC236}">
                  <a16:creationId xmlns:a16="http://schemas.microsoft.com/office/drawing/2014/main" id="{0AC52C9B-E492-02B3-E56E-79D6F1A20344}"/>
                </a:ext>
              </a:extLst>
            </p:cNvPr>
            <p:cNvSpPr/>
            <p:nvPr/>
          </p:nvSpPr>
          <p:spPr bwMode="auto">
            <a:xfrm rot="20669610">
              <a:off x="3897085" y="1143000"/>
              <a:ext cx="892629" cy="217715"/>
            </a:xfrm>
            <a:prstGeom prst="rightArrow">
              <a:avLst/>
            </a:prstGeom>
            <a:solidFill>
              <a:srgbClr val="0070C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451B857B-1F78-A720-F740-8326CB06742E}"/>
                </a:ext>
              </a:extLst>
            </p:cNvPr>
            <p:cNvSpPr txBox="1"/>
            <p:nvPr/>
          </p:nvSpPr>
          <p:spPr>
            <a:xfrm>
              <a:off x="4091740" y="1375910"/>
              <a:ext cx="960519" cy="307777"/>
            </a:xfrm>
            <a:prstGeom prst="rect">
              <a:avLst/>
            </a:prstGeom>
            <a:noFill/>
          </p:spPr>
          <p:txBody>
            <a:bodyPr wrap="none" rtlCol="0">
              <a:spAutoFit/>
            </a:bodyPr>
            <a:lstStyle/>
            <a:p>
              <a:r>
                <a:rPr lang="en-US" sz="1400" dirty="0">
                  <a:solidFill>
                    <a:schemeClr val="bg1"/>
                  </a:solidFill>
                </a:rPr>
                <a:t>mod. cold</a:t>
              </a:r>
            </a:p>
          </p:txBody>
        </p:sp>
      </p:grpSp>
      <p:grpSp>
        <p:nvGrpSpPr>
          <p:cNvPr id="16" name="Group 15">
            <a:extLst>
              <a:ext uri="{FF2B5EF4-FFF2-40B4-BE49-F238E27FC236}">
                <a16:creationId xmlns:a16="http://schemas.microsoft.com/office/drawing/2014/main" id="{301EFF68-5CE6-7C7B-0B01-6E92CFE3FC17}"/>
              </a:ext>
            </a:extLst>
          </p:cNvPr>
          <p:cNvGrpSpPr/>
          <p:nvPr/>
        </p:nvGrpSpPr>
        <p:grpSpPr>
          <a:xfrm>
            <a:off x="5921830" y="2002973"/>
            <a:ext cx="1383914" cy="892629"/>
            <a:chOff x="5921830" y="2002973"/>
            <a:chExt cx="1383914" cy="892629"/>
          </a:xfrm>
        </p:grpSpPr>
        <p:sp>
          <p:nvSpPr>
            <p:cNvPr id="10" name="Right Arrow 9">
              <a:extLst>
                <a:ext uri="{FF2B5EF4-FFF2-40B4-BE49-F238E27FC236}">
                  <a16:creationId xmlns:a16="http://schemas.microsoft.com/office/drawing/2014/main" id="{269118D0-C805-C9C4-998D-26BEBAE714DE}"/>
                </a:ext>
              </a:extLst>
            </p:cNvPr>
            <p:cNvSpPr/>
            <p:nvPr/>
          </p:nvSpPr>
          <p:spPr bwMode="auto">
            <a:xfrm rot="16455235">
              <a:off x="5584373" y="2340430"/>
              <a:ext cx="892629" cy="217715"/>
            </a:xfrm>
            <a:prstGeom prst="right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TextBox 13">
              <a:extLst>
                <a:ext uri="{FF2B5EF4-FFF2-40B4-BE49-F238E27FC236}">
                  <a16:creationId xmlns:a16="http://schemas.microsoft.com/office/drawing/2014/main" id="{00A7AEB9-B95A-11B5-23E6-145F793FA7EE}"/>
                </a:ext>
              </a:extLst>
            </p:cNvPr>
            <p:cNvSpPr txBox="1"/>
            <p:nvPr/>
          </p:nvSpPr>
          <p:spPr>
            <a:xfrm>
              <a:off x="6236220" y="2127025"/>
              <a:ext cx="1069524" cy="307777"/>
            </a:xfrm>
            <a:prstGeom prst="rect">
              <a:avLst/>
            </a:prstGeom>
            <a:noFill/>
          </p:spPr>
          <p:txBody>
            <a:bodyPr wrap="none" rtlCol="0">
              <a:spAutoFit/>
            </a:bodyPr>
            <a:lstStyle/>
            <a:p>
              <a:r>
                <a:rPr lang="en-US" sz="1400" dirty="0">
                  <a:solidFill>
                    <a:schemeClr val="bg1"/>
                  </a:solidFill>
                </a:rPr>
                <a:t>mod. warm</a:t>
              </a:r>
            </a:p>
          </p:txBody>
        </p:sp>
      </p:grpSp>
      <p:grpSp>
        <p:nvGrpSpPr>
          <p:cNvPr id="18" name="Group 17">
            <a:extLst>
              <a:ext uri="{FF2B5EF4-FFF2-40B4-BE49-F238E27FC236}">
                <a16:creationId xmlns:a16="http://schemas.microsoft.com/office/drawing/2014/main" id="{5B811FDF-7F9C-C1CA-429F-BE812EB8BC6F}"/>
              </a:ext>
            </a:extLst>
          </p:cNvPr>
          <p:cNvGrpSpPr/>
          <p:nvPr/>
        </p:nvGrpSpPr>
        <p:grpSpPr>
          <a:xfrm>
            <a:off x="7444534" y="3138698"/>
            <a:ext cx="981359" cy="1059593"/>
            <a:chOff x="7444534" y="3138698"/>
            <a:chExt cx="981359" cy="1059593"/>
          </a:xfrm>
        </p:grpSpPr>
        <p:sp>
          <p:nvSpPr>
            <p:cNvPr id="11" name="Right Arrow 10">
              <a:extLst>
                <a:ext uri="{FF2B5EF4-FFF2-40B4-BE49-F238E27FC236}">
                  <a16:creationId xmlns:a16="http://schemas.microsoft.com/office/drawing/2014/main" id="{B64D9784-447C-5FF6-2BFF-AB84C9C9CA8D}"/>
                </a:ext>
              </a:extLst>
            </p:cNvPr>
            <p:cNvSpPr/>
            <p:nvPr/>
          </p:nvSpPr>
          <p:spPr bwMode="auto">
            <a:xfrm rot="3431342">
              <a:off x="7300202" y="3393079"/>
              <a:ext cx="755217" cy="246455"/>
            </a:xfrm>
            <a:prstGeom prst="rightArrow">
              <a:avLst/>
            </a:prstGeom>
            <a:solidFill>
              <a:schemeClr val="accent5">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9C8D82BF-731D-0DF3-79ED-452DBEB6B1B3}"/>
                </a:ext>
              </a:extLst>
            </p:cNvPr>
            <p:cNvSpPr txBox="1"/>
            <p:nvPr/>
          </p:nvSpPr>
          <p:spPr>
            <a:xfrm>
              <a:off x="7444534" y="3890514"/>
              <a:ext cx="981359" cy="307777"/>
            </a:xfrm>
            <a:prstGeom prst="rect">
              <a:avLst/>
            </a:prstGeom>
            <a:noFill/>
          </p:spPr>
          <p:txBody>
            <a:bodyPr wrap="none" rtlCol="0">
              <a:spAutoFit/>
            </a:bodyPr>
            <a:lstStyle/>
            <a:p>
              <a:r>
                <a:rPr lang="en-US" sz="1400" dirty="0">
                  <a:solidFill>
                    <a:schemeClr val="bg1"/>
                  </a:solidFill>
                </a:rPr>
                <a:t>weak cold</a:t>
              </a:r>
            </a:p>
          </p:txBody>
        </p:sp>
      </p:grpSp>
      <p:grpSp>
        <p:nvGrpSpPr>
          <p:cNvPr id="19" name="Group 18">
            <a:extLst>
              <a:ext uri="{FF2B5EF4-FFF2-40B4-BE49-F238E27FC236}">
                <a16:creationId xmlns:a16="http://schemas.microsoft.com/office/drawing/2014/main" id="{66A3BB61-10F9-BD23-B69E-91CD0C2E8C6C}"/>
              </a:ext>
            </a:extLst>
          </p:cNvPr>
          <p:cNvGrpSpPr/>
          <p:nvPr/>
        </p:nvGrpSpPr>
        <p:grpSpPr>
          <a:xfrm>
            <a:off x="6000502" y="4515562"/>
            <a:ext cx="872353" cy="520933"/>
            <a:chOff x="6000502" y="4515562"/>
            <a:chExt cx="872353" cy="520933"/>
          </a:xfrm>
        </p:grpSpPr>
        <p:sp>
          <p:nvSpPr>
            <p:cNvPr id="12" name="Right Arrow 11">
              <a:extLst>
                <a:ext uri="{FF2B5EF4-FFF2-40B4-BE49-F238E27FC236}">
                  <a16:creationId xmlns:a16="http://schemas.microsoft.com/office/drawing/2014/main" id="{C6C01DAF-4367-52B1-E51C-4CC3EAA6EC77}"/>
                </a:ext>
              </a:extLst>
            </p:cNvPr>
            <p:cNvSpPr/>
            <p:nvPr/>
          </p:nvSpPr>
          <p:spPr bwMode="auto">
            <a:xfrm rot="9095317">
              <a:off x="6000502" y="4515562"/>
              <a:ext cx="704589" cy="180503"/>
            </a:xfrm>
            <a:prstGeom prst="rightArrow">
              <a:avLst/>
            </a:prstGeom>
            <a:solidFill>
              <a:schemeClr val="bg1">
                <a:lumMod val="7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 name="TextBox 16">
              <a:extLst>
                <a:ext uri="{FF2B5EF4-FFF2-40B4-BE49-F238E27FC236}">
                  <a16:creationId xmlns:a16="http://schemas.microsoft.com/office/drawing/2014/main" id="{594C5607-1F81-9EB7-9778-D93B9E788FE3}"/>
                </a:ext>
              </a:extLst>
            </p:cNvPr>
            <p:cNvSpPr txBox="1"/>
            <p:nvPr/>
          </p:nvSpPr>
          <p:spPr>
            <a:xfrm>
              <a:off x="6290644" y="4728718"/>
              <a:ext cx="582211" cy="307777"/>
            </a:xfrm>
            <a:prstGeom prst="rect">
              <a:avLst/>
            </a:prstGeom>
            <a:noFill/>
          </p:spPr>
          <p:txBody>
            <a:bodyPr wrap="none" rtlCol="0">
              <a:spAutoFit/>
            </a:bodyPr>
            <a:lstStyle/>
            <a:p>
              <a:r>
                <a:rPr lang="en-US" sz="1400" dirty="0">
                  <a:solidFill>
                    <a:schemeClr val="bg1"/>
                  </a:solidFill>
                </a:rPr>
                <a:t>none</a:t>
              </a:r>
            </a:p>
          </p:txBody>
        </p:sp>
      </p:grpSp>
    </p:spTree>
    <p:extLst>
      <p:ext uri="{BB962C8B-B14F-4D97-AF65-F5344CB8AC3E}">
        <p14:creationId xmlns:p14="http://schemas.microsoft.com/office/powerpoint/2010/main" val="329646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A5AEA-6B2B-D632-AD33-E95F59A07EC6}"/>
              </a:ext>
            </a:extLst>
          </p:cNvPr>
          <p:cNvPicPr>
            <a:picLocks noChangeAspect="1"/>
          </p:cNvPicPr>
          <p:nvPr/>
        </p:nvPicPr>
        <p:blipFill>
          <a:blip r:embed="rId2"/>
          <a:stretch>
            <a:fillRect/>
          </a:stretch>
        </p:blipFill>
        <p:spPr>
          <a:xfrm>
            <a:off x="0" y="555170"/>
            <a:ext cx="9161802" cy="5704115"/>
          </a:xfrm>
          <a:prstGeom prst="rect">
            <a:avLst/>
          </a:prstGeom>
        </p:spPr>
      </p:pic>
      <p:sp>
        <p:nvSpPr>
          <p:cNvPr id="4" name="Rectangle 3">
            <a:extLst>
              <a:ext uri="{FF2B5EF4-FFF2-40B4-BE49-F238E27FC236}">
                <a16:creationId xmlns:a16="http://schemas.microsoft.com/office/drawing/2014/main" id="{C3346D9F-59FA-74AD-A094-A33FB38E7B8A}"/>
              </a:ext>
            </a:extLst>
          </p:cNvPr>
          <p:cNvSpPr/>
          <p:nvPr/>
        </p:nvSpPr>
        <p:spPr bwMode="auto">
          <a:xfrm>
            <a:off x="4822371" y="2764971"/>
            <a:ext cx="108858" cy="108858"/>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BF7F317E-FE1A-5E8A-2959-97E915BDC040}"/>
              </a:ext>
            </a:extLst>
          </p:cNvPr>
          <p:cNvSpPr txBox="1"/>
          <p:nvPr/>
        </p:nvSpPr>
        <p:spPr>
          <a:xfrm>
            <a:off x="4452258" y="2579913"/>
            <a:ext cx="389850" cy="461665"/>
          </a:xfrm>
          <a:prstGeom prst="rect">
            <a:avLst/>
          </a:prstGeom>
          <a:noFill/>
        </p:spPr>
        <p:txBody>
          <a:bodyPr wrap="none" rtlCol="0">
            <a:spAutoFit/>
          </a:bodyPr>
          <a:lstStyle/>
          <a:p>
            <a:r>
              <a:rPr lang="en-US" dirty="0"/>
              <a:t>A</a:t>
            </a:r>
          </a:p>
        </p:txBody>
      </p:sp>
      <p:sp>
        <p:nvSpPr>
          <p:cNvPr id="6" name="Rectangle 5">
            <a:extLst>
              <a:ext uri="{FF2B5EF4-FFF2-40B4-BE49-F238E27FC236}">
                <a16:creationId xmlns:a16="http://schemas.microsoft.com/office/drawing/2014/main" id="{7F3DBB26-001B-E7C2-E75D-408803CE5B9C}"/>
              </a:ext>
            </a:extLst>
          </p:cNvPr>
          <p:cNvSpPr/>
          <p:nvPr/>
        </p:nvSpPr>
        <p:spPr bwMode="auto">
          <a:xfrm>
            <a:off x="5845630" y="3777343"/>
            <a:ext cx="108858" cy="108858"/>
          </a:xfrm>
          <a:prstGeom prst="rect">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65F31F85-3D68-94D0-C769-2E4C80ACAF91}"/>
              </a:ext>
            </a:extLst>
          </p:cNvPr>
          <p:cNvSpPr txBox="1"/>
          <p:nvPr/>
        </p:nvSpPr>
        <p:spPr>
          <a:xfrm>
            <a:off x="5475517" y="3592285"/>
            <a:ext cx="389850" cy="461665"/>
          </a:xfrm>
          <a:prstGeom prst="rect">
            <a:avLst/>
          </a:prstGeom>
          <a:noFill/>
        </p:spPr>
        <p:txBody>
          <a:bodyPr wrap="none" rtlCol="0">
            <a:spAutoFit/>
          </a:bodyPr>
          <a:lstStyle/>
          <a:p>
            <a:r>
              <a:rPr lang="en-US" dirty="0"/>
              <a:t>B</a:t>
            </a:r>
          </a:p>
        </p:txBody>
      </p:sp>
    </p:spTree>
    <p:extLst>
      <p:ext uri="{BB962C8B-B14F-4D97-AF65-F5344CB8AC3E}">
        <p14:creationId xmlns:p14="http://schemas.microsoft.com/office/powerpoint/2010/main" val="724850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1" descr="08p212">
            <a:extLst>
              <a:ext uri="{FF2B5EF4-FFF2-40B4-BE49-F238E27FC236}">
                <a16:creationId xmlns:a16="http://schemas.microsoft.com/office/drawing/2014/main" id="{101F4607-D82D-D84E-BD66-37768608B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1113"/>
            <a:ext cx="7945437" cy="683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362" name="Rectangle 1027" hidden="1">
            <a:extLst>
              <a:ext uri="{FF2B5EF4-FFF2-40B4-BE49-F238E27FC236}">
                <a16:creationId xmlns:a16="http://schemas.microsoft.com/office/drawing/2014/main" id="{BBCE9E32-51EC-3943-BEEA-7D010950140B}"/>
              </a:ext>
            </a:extLst>
          </p:cNvPr>
          <p:cNvSpPr>
            <a:spLocks noGrp="1" noChangeArrowheads="1"/>
          </p:cNvSpPr>
          <p:nvPr>
            <p:ph type="title"/>
          </p:nvPr>
        </p:nvSpPr>
        <p:spPr/>
        <p:txBody>
          <a:bodyPr/>
          <a:lstStyle/>
          <a:p>
            <a:pPr eaLnBrk="1" hangingPunct="1"/>
            <a:endParaRPr lang="en-US" altLang="en-US"/>
          </a:p>
        </p:txBody>
      </p:sp>
      <p:sp>
        <p:nvSpPr>
          <p:cNvPr id="143363" name="Text Box 1028">
            <a:extLst>
              <a:ext uri="{FF2B5EF4-FFF2-40B4-BE49-F238E27FC236}">
                <a16:creationId xmlns:a16="http://schemas.microsoft.com/office/drawing/2014/main" id="{00F9DA77-0CB2-3F43-B4A5-E4F1D586B72B}"/>
              </a:ext>
            </a:extLst>
          </p:cNvPr>
          <p:cNvSpPr txBox="1">
            <a:spLocks noChangeArrowheads="1"/>
          </p:cNvSpPr>
          <p:nvPr/>
        </p:nvSpPr>
        <p:spPr bwMode="auto">
          <a:xfrm>
            <a:off x="4572000" y="6143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sp>
        <p:nvSpPr>
          <p:cNvPr id="143364" name="Text Box 1030">
            <a:extLst>
              <a:ext uri="{FF2B5EF4-FFF2-40B4-BE49-F238E27FC236}">
                <a16:creationId xmlns:a16="http://schemas.microsoft.com/office/drawing/2014/main" id="{2A3956E8-1F7D-AA41-B7E0-EDE5F027E838}"/>
              </a:ext>
            </a:extLst>
          </p:cNvPr>
          <p:cNvSpPr txBox="1">
            <a:spLocks noChangeArrowheads="1"/>
          </p:cNvSpPr>
          <p:nvPr/>
        </p:nvSpPr>
        <p:spPr bwMode="auto">
          <a:xfrm>
            <a:off x="4787900" y="15668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sp>
        <p:nvSpPr>
          <p:cNvPr id="143365" name="Text Box 1031">
            <a:extLst>
              <a:ext uri="{FF2B5EF4-FFF2-40B4-BE49-F238E27FC236}">
                <a16:creationId xmlns:a16="http://schemas.microsoft.com/office/drawing/2014/main" id="{727A3AFD-7AC7-CB42-BC6A-51CC80E1C411}"/>
              </a:ext>
            </a:extLst>
          </p:cNvPr>
          <p:cNvSpPr txBox="1">
            <a:spLocks noChangeArrowheads="1"/>
          </p:cNvSpPr>
          <p:nvPr/>
        </p:nvSpPr>
        <p:spPr bwMode="auto">
          <a:xfrm>
            <a:off x="3035300" y="27606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pic>
        <p:nvPicPr>
          <p:cNvPr id="4" name="Picture 3">
            <a:extLst>
              <a:ext uri="{FF2B5EF4-FFF2-40B4-BE49-F238E27FC236}">
                <a16:creationId xmlns:a16="http://schemas.microsoft.com/office/drawing/2014/main" id="{1A5987E3-7961-6B10-4A23-785C87397444}"/>
              </a:ext>
            </a:extLst>
          </p:cNvPr>
          <p:cNvPicPr>
            <a:picLocks noChangeAspect="1"/>
          </p:cNvPicPr>
          <p:nvPr/>
        </p:nvPicPr>
        <p:blipFill>
          <a:blip r:embed="rId4"/>
          <a:stretch>
            <a:fillRect/>
          </a:stretch>
        </p:blipFill>
        <p:spPr>
          <a:xfrm>
            <a:off x="7078435" y="4082822"/>
            <a:ext cx="2065565" cy="2754086"/>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A82DE-CB87-EF82-C9F1-E4F2F7E1EE3C}"/>
              </a:ext>
            </a:extLst>
          </p:cNvPr>
          <p:cNvPicPr>
            <a:picLocks noChangeAspect="1"/>
          </p:cNvPicPr>
          <p:nvPr/>
        </p:nvPicPr>
        <p:blipFill>
          <a:blip r:embed="rId3"/>
          <a:stretch>
            <a:fillRect/>
          </a:stretch>
        </p:blipFill>
        <p:spPr>
          <a:xfrm>
            <a:off x="0" y="61044"/>
            <a:ext cx="9144000" cy="6735912"/>
          </a:xfrm>
          <a:prstGeom prst="rect">
            <a:avLst/>
          </a:prstGeom>
        </p:spPr>
      </p:pic>
      <p:sp>
        <p:nvSpPr>
          <p:cNvPr id="145410" name="Text Box 1027">
            <a:extLst>
              <a:ext uri="{FF2B5EF4-FFF2-40B4-BE49-F238E27FC236}">
                <a16:creationId xmlns:a16="http://schemas.microsoft.com/office/drawing/2014/main" id="{39749AFB-08C2-D442-AA79-25190827A953}"/>
              </a:ext>
            </a:extLst>
          </p:cNvPr>
          <p:cNvSpPr txBox="1">
            <a:spLocks noChangeArrowheads="1"/>
          </p:cNvSpPr>
          <p:nvPr/>
        </p:nvSpPr>
        <p:spPr bwMode="auto">
          <a:xfrm>
            <a:off x="0" y="441325"/>
            <a:ext cx="2030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250 mb Chart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C75CD-B577-8548-8C34-2E745943B59C}"/>
              </a:ext>
            </a:extLst>
          </p:cNvPr>
          <p:cNvPicPr>
            <a:picLocks noChangeAspect="1"/>
          </p:cNvPicPr>
          <p:nvPr/>
        </p:nvPicPr>
        <p:blipFill>
          <a:blip r:embed="rId2"/>
          <a:stretch>
            <a:fillRect/>
          </a:stretch>
        </p:blipFill>
        <p:spPr>
          <a:xfrm>
            <a:off x="2267593" y="0"/>
            <a:ext cx="6858000" cy="6858000"/>
          </a:xfrm>
          <a:prstGeom prst="rect">
            <a:avLst/>
          </a:prstGeom>
        </p:spPr>
      </p:pic>
      <p:sp>
        <p:nvSpPr>
          <p:cNvPr id="4" name="TextBox 2">
            <a:extLst>
              <a:ext uri="{FF2B5EF4-FFF2-40B4-BE49-F238E27FC236}">
                <a16:creationId xmlns:a16="http://schemas.microsoft.com/office/drawing/2014/main" id="{82C673C8-9549-094E-9906-705185CBB2E4}"/>
              </a:ext>
            </a:extLst>
          </p:cNvPr>
          <p:cNvSpPr txBox="1">
            <a:spLocks noChangeArrowheads="1"/>
          </p:cNvSpPr>
          <p:nvPr/>
        </p:nvSpPr>
        <p:spPr bwMode="auto">
          <a:xfrm>
            <a:off x="293567" y="144405"/>
            <a:ext cx="1736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solidFill>
                  <a:srgbClr val="FFFF00"/>
                </a:solidFill>
              </a:rPr>
              <a:t>Northern </a:t>
            </a:r>
          </a:p>
          <a:p>
            <a:pPr algn="ctr"/>
            <a:r>
              <a:rPr lang="en-US" altLang="en-US" sz="2000" dirty="0">
                <a:solidFill>
                  <a:srgbClr val="FFFF00"/>
                </a:solidFill>
              </a:rPr>
              <a:t>Hemisphere</a:t>
            </a:r>
          </a:p>
          <a:p>
            <a:pPr algn="ctr"/>
            <a:r>
              <a:rPr lang="en-US" altLang="en-US" sz="2000" dirty="0">
                <a:solidFill>
                  <a:srgbClr val="FFFF00"/>
                </a:solidFill>
              </a:rPr>
              <a:t>250 mb Chart</a:t>
            </a:r>
          </a:p>
        </p:txBody>
      </p:sp>
      <p:sp>
        <p:nvSpPr>
          <p:cNvPr id="5" name="TextBox 3">
            <a:extLst>
              <a:ext uri="{FF2B5EF4-FFF2-40B4-BE49-F238E27FC236}">
                <a16:creationId xmlns:a16="http://schemas.microsoft.com/office/drawing/2014/main" id="{05D785FD-3A0D-6147-BC5A-9409591A3052}"/>
              </a:ext>
            </a:extLst>
          </p:cNvPr>
          <p:cNvSpPr txBox="1">
            <a:spLocks noChangeArrowheads="1"/>
          </p:cNvSpPr>
          <p:nvPr/>
        </p:nvSpPr>
        <p:spPr bwMode="auto">
          <a:xfrm>
            <a:off x="275212" y="3257550"/>
            <a:ext cx="17620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solidFill>
                  <a:srgbClr val="FFFFFF"/>
                </a:solidFill>
              </a:rPr>
              <a:t>black lines =</a:t>
            </a:r>
          </a:p>
          <a:p>
            <a:pPr algn="ctr"/>
            <a:r>
              <a:rPr lang="en-US" altLang="en-US" sz="1800" dirty="0">
                <a:solidFill>
                  <a:srgbClr val="FFFFFF"/>
                </a:solidFill>
              </a:rPr>
              <a:t>250 mb heights</a:t>
            </a:r>
          </a:p>
        </p:txBody>
      </p:sp>
      <p:sp>
        <p:nvSpPr>
          <p:cNvPr id="6" name="TextBox 4">
            <a:extLst>
              <a:ext uri="{FF2B5EF4-FFF2-40B4-BE49-F238E27FC236}">
                <a16:creationId xmlns:a16="http://schemas.microsoft.com/office/drawing/2014/main" id="{CC13BA7E-0DDE-A14B-931A-AEC2BEA26C8A}"/>
              </a:ext>
            </a:extLst>
          </p:cNvPr>
          <p:cNvSpPr txBox="1">
            <a:spLocks noChangeArrowheads="1"/>
          </p:cNvSpPr>
          <p:nvPr/>
        </p:nvSpPr>
        <p:spPr bwMode="auto">
          <a:xfrm>
            <a:off x="373448" y="588645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solidFill>
                  <a:srgbClr val="FFFFFF"/>
                </a:solidFill>
              </a:rPr>
              <a:t>colors = </a:t>
            </a:r>
          </a:p>
          <a:p>
            <a:pPr algn="ctr"/>
            <a:r>
              <a:rPr lang="en-US" altLang="en-US" sz="1800" dirty="0">
                <a:solidFill>
                  <a:srgbClr val="FFFFFF"/>
                </a:solidFill>
              </a:rPr>
              <a:t>wind speed</a:t>
            </a:r>
          </a:p>
        </p:txBody>
      </p:sp>
      <p:grpSp>
        <p:nvGrpSpPr>
          <p:cNvPr id="16" name="Group 15">
            <a:extLst>
              <a:ext uri="{FF2B5EF4-FFF2-40B4-BE49-F238E27FC236}">
                <a16:creationId xmlns:a16="http://schemas.microsoft.com/office/drawing/2014/main" id="{14D1553A-B21B-2346-A0A0-924327625434}"/>
              </a:ext>
            </a:extLst>
          </p:cNvPr>
          <p:cNvGrpSpPr/>
          <p:nvPr/>
        </p:nvGrpSpPr>
        <p:grpSpPr>
          <a:xfrm>
            <a:off x="2794385" y="1054966"/>
            <a:ext cx="3874429" cy="3973839"/>
            <a:chOff x="2794385" y="1054966"/>
            <a:chExt cx="3874429" cy="3973839"/>
          </a:xfrm>
        </p:grpSpPr>
        <p:sp>
          <p:nvSpPr>
            <p:cNvPr id="8" name="TextBox 5">
              <a:extLst>
                <a:ext uri="{FF2B5EF4-FFF2-40B4-BE49-F238E27FC236}">
                  <a16:creationId xmlns:a16="http://schemas.microsoft.com/office/drawing/2014/main" id="{E96617E6-9F70-EB41-8B51-74FEDFCC7D73}"/>
                </a:ext>
              </a:extLst>
            </p:cNvPr>
            <p:cNvSpPr txBox="1">
              <a:spLocks noChangeArrowheads="1"/>
            </p:cNvSpPr>
            <p:nvPr/>
          </p:nvSpPr>
          <p:spPr bwMode="auto">
            <a:xfrm>
              <a:off x="2794385" y="1054966"/>
              <a:ext cx="1621236" cy="461542"/>
            </a:xfrm>
            <a:prstGeom prst="rect">
              <a:avLst/>
            </a:prstGeom>
            <a:solidFill>
              <a:schemeClr val="bg1"/>
            </a:solidFill>
            <a:ln w="9525">
              <a:noFill/>
              <a:miter lim="800000"/>
              <a:headEnd/>
              <a:tailEnd/>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Jet stream</a:t>
              </a:r>
            </a:p>
          </p:txBody>
        </p:sp>
        <p:cxnSp>
          <p:nvCxnSpPr>
            <p:cNvPr id="9" name="Straight Arrow Connector 8">
              <a:extLst>
                <a:ext uri="{FF2B5EF4-FFF2-40B4-BE49-F238E27FC236}">
                  <a16:creationId xmlns:a16="http://schemas.microsoft.com/office/drawing/2014/main" id="{F3927108-EC84-714B-ADAD-74DC0BD6C6CB}"/>
                </a:ext>
              </a:extLst>
            </p:cNvPr>
            <p:cNvCxnSpPr>
              <a:cxnSpLocks/>
            </p:cNvCxnSpPr>
            <p:nvPr/>
          </p:nvCxnSpPr>
          <p:spPr bwMode="auto">
            <a:xfrm>
              <a:off x="3474701" y="1552180"/>
              <a:ext cx="172480" cy="2485937"/>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5DD620BC-2949-564D-B79C-F7BCCD0FDB76}"/>
                </a:ext>
              </a:extLst>
            </p:cNvPr>
            <p:cNvCxnSpPr/>
            <p:nvPr/>
          </p:nvCxnSpPr>
          <p:spPr bwMode="auto">
            <a:xfrm>
              <a:off x="3803377" y="1552180"/>
              <a:ext cx="1236662" cy="3476625"/>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324808D8-DC4E-2544-B157-F71252FB5B43}"/>
                </a:ext>
              </a:extLst>
            </p:cNvPr>
            <p:cNvCxnSpPr/>
            <p:nvPr/>
          </p:nvCxnSpPr>
          <p:spPr bwMode="auto">
            <a:xfrm>
              <a:off x="4385989" y="1536305"/>
              <a:ext cx="2282825" cy="3417888"/>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E1127F95-AFAF-7A4D-A622-A249861396F5}"/>
                </a:ext>
              </a:extLst>
            </p:cNvPr>
            <p:cNvCxnSpPr>
              <a:cxnSpLocks/>
            </p:cNvCxnSpPr>
            <p:nvPr/>
          </p:nvCxnSpPr>
          <p:spPr bwMode="auto">
            <a:xfrm>
              <a:off x="4357947" y="1160068"/>
              <a:ext cx="1338646" cy="301625"/>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4974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1A958-EEB3-4E42-82E1-7B5A58118BD4}"/>
              </a:ext>
            </a:extLst>
          </p:cNvPr>
          <p:cNvPicPr>
            <a:picLocks noChangeAspect="1"/>
          </p:cNvPicPr>
          <p:nvPr/>
        </p:nvPicPr>
        <p:blipFill>
          <a:blip r:embed="rId2"/>
          <a:stretch>
            <a:fillRect/>
          </a:stretch>
        </p:blipFill>
        <p:spPr>
          <a:xfrm>
            <a:off x="2251320" y="0"/>
            <a:ext cx="6892680" cy="6858000"/>
          </a:xfrm>
          <a:prstGeom prst="rect">
            <a:avLst/>
          </a:prstGeom>
        </p:spPr>
      </p:pic>
      <p:sp>
        <p:nvSpPr>
          <p:cNvPr id="148482" name="TextBox 2">
            <a:extLst>
              <a:ext uri="{FF2B5EF4-FFF2-40B4-BE49-F238E27FC236}">
                <a16:creationId xmlns:a16="http://schemas.microsoft.com/office/drawing/2014/main" id="{ACA74821-4A5B-3448-BA0E-235D519E6433}"/>
              </a:ext>
            </a:extLst>
          </p:cNvPr>
          <p:cNvSpPr txBox="1">
            <a:spLocks noChangeArrowheads="1"/>
          </p:cNvSpPr>
          <p:nvPr/>
        </p:nvSpPr>
        <p:spPr bwMode="auto">
          <a:xfrm>
            <a:off x="283053" y="81345"/>
            <a:ext cx="173637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solidFill>
                  <a:srgbClr val="FFFFFF"/>
                </a:solidFill>
              </a:rPr>
              <a:t>Northern </a:t>
            </a:r>
          </a:p>
          <a:p>
            <a:pPr algn="ctr"/>
            <a:r>
              <a:rPr lang="en-US" altLang="en-US" sz="2000" dirty="0">
                <a:solidFill>
                  <a:srgbClr val="FFFFFF"/>
                </a:solidFill>
              </a:rPr>
              <a:t>Hemisphere</a:t>
            </a:r>
          </a:p>
          <a:p>
            <a:pPr algn="ctr"/>
            <a:r>
              <a:rPr lang="en-US" altLang="en-US" sz="2000" dirty="0">
                <a:solidFill>
                  <a:srgbClr val="FFFFFF"/>
                </a:solidFill>
              </a:rPr>
              <a:t>500 mb Chart</a:t>
            </a:r>
          </a:p>
        </p:txBody>
      </p:sp>
      <p:sp>
        <p:nvSpPr>
          <p:cNvPr id="148483" name="TextBox 3">
            <a:extLst>
              <a:ext uri="{FF2B5EF4-FFF2-40B4-BE49-F238E27FC236}">
                <a16:creationId xmlns:a16="http://schemas.microsoft.com/office/drawing/2014/main" id="{C8437F9E-9CE6-3F41-BE2A-42ED23A81C53}"/>
              </a:ext>
            </a:extLst>
          </p:cNvPr>
          <p:cNvSpPr txBox="1">
            <a:spLocks noChangeArrowheads="1"/>
          </p:cNvSpPr>
          <p:nvPr/>
        </p:nvSpPr>
        <p:spPr bwMode="auto">
          <a:xfrm>
            <a:off x="153112" y="1406630"/>
            <a:ext cx="19367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solidFill>
                  <a:srgbClr val="FFFFFF"/>
                </a:solidFill>
              </a:rPr>
              <a:t>colors =</a:t>
            </a:r>
          </a:p>
          <a:p>
            <a:pPr algn="ctr"/>
            <a:r>
              <a:rPr lang="en-US" altLang="en-US" sz="2000" dirty="0">
                <a:solidFill>
                  <a:srgbClr val="FFFFFF"/>
                </a:solidFill>
              </a:rPr>
              <a:t>500 mb heights</a:t>
            </a:r>
          </a:p>
        </p:txBody>
      </p:sp>
      <p:sp>
        <p:nvSpPr>
          <p:cNvPr id="148485" name="TextBox 5">
            <a:extLst>
              <a:ext uri="{FF2B5EF4-FFF2-40B4-BE49-F238E27FC236}">
                <a16:creationId xmlns:a16="http://schemas.microsoft.com/office/drawing/2014/main" id="{6DF93385-0CDA-934A-9065-649DAAF46536}"/>
              </a:ext>
            </a:extLst>
          </p:cNvPr>
          <p:cNvSpPr txBox="1">
            <a:spLocks noChangeArrowheads="1"/>
          </p:cNvSpPr>
          <p:nvPr/>
        </p:nvSpPr>
        <p:spPr bwMode="auto">
          <a:xfrm>
            <a:off x="4660900" y="3257550"/>
            <a:ext cx="1827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002060"/>
                </a:solidFill>
              </a:rPr>
              <a:t>Low heights</a:t>
            </a:r>
          </a:p>
          <a:p>
            <a:pPr algn="ctr"/>
            <a:r>
              <a:rPr lang="en-US" altLang="en-US" dirty="0">
                <a:solidFill>
                  <a:srgbClr val="002060"/>
                </a:solidFill>
              </a:rPr>
              <a:t>Cold air</a:t>
            </a:r>
          </a:p>
        </p:txBody>
      </p:sp>
      <p:sp>
        <p:nvSpPr>
          <p:cNvPr id="148486" name="TextBox 6">
            <a:extLst>
              <a:ext uri="{FF2B5EF4-FFF2-40B4-BE49-F238E27FC236}">
                <a16:creationId xmlns:a16="http://schemas.microsoft.com/office/drawing/2014/main" id="{F8CDDD2B-6CB9-E844-B971-8058F64CD32C}"/>
              </a:ext>
            </a:extLst>
          </p:cNvPr>
          <p:cNvSpPr txBox="1">
            <a:spLocks noChangeArrowheads="1"/>
          </p:cNvSpPr>
          <p:nvPr/>
        </p:nvSpPr>
        <p:spPr bwMode="auto">
          <a:xfrm>
            <a:off x="2558237" y="592845"/>
            <a:ext cx="1895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0000"/>
                </a:solidFill>
              </a:rPr>
              <a:t>High heights</a:t>
            </a:r>
          </a:p>
          <a:p>
            <a:pPr algn="ctr"/>
            <a:r>
              <a:rPr lang="en-US" altLang="en-US" dirty="0">
                <a:solidFill>
                  <a:srgbClr val="FF0000"/>
                </a:solidFill>
              </a:rPr>
              <a:t>Warm air</a:t>
            </a:r>
          </a:p>
        </p:txBody>
      </p:sp>
      <p:sp>
        <p:nvSpPr>
          <p:cNvPr id="148487" name="TextBox 7">
            <a:extLst>
              <a:ext uri="{FF2B5EF4-FFF2-40B4-BE49-F238E27FC236}">
                <a16:creationId xmlns:a16="http://schemas.microsoft.com/office/drawing/2014/main" id="{26150742-6D50-6548-8B70-C7C97D9D353C}"/>
              </a:ext>
            </a:extLst>
          </p:cNvPr>
          <p:cNvSpPr txBox="1">
            <a:spLocks noChangeArrowheads="1"/>
          </p:cNvSpPr>
          <p:nvPr/>
        </p:nvSpPr>
        <p:spPr bwMode="auto">
          <a:xfrm>
            <a:off x="6460312" y="640470"/>
            <a:ext cx="1895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0000"/>
                </a:solidFill>
              </a:rPr>
              <a:t>High heights</a:t>
            </a:r>
          </a:p>
          <a:p>
            <a:pPr algn="ctr"/>
            <a:r>
              <a:rPr lang="en-US" altLang="en-US">
                <a:solidFill>
                  <a:srgbClr val="FF0000"/>
                </a:solidFill>
              </a:rPr>
              <a:t>Warm air</a:t>
            </a:r>
          </a:p>
        </p:txBody>
      </p:sp>
      <p:sp>
        <p:nvSpPr>
          <p:cNvPr id="148488" name="TextBox 8">
            <a:extLst>
              <a:ext uri="{FF2B5EF4-FFF2-40B4-BE49-F238E27FC236}">
                <a16:creationId xmlns:a16="http://schemas.microsoft.com/office/drawing/2014/main" id="{977742F4-9EC2-B74D-BAFF-B1BDA7F71FB7}"/>
              </a:ext>
            </a:extLst>
          </p:cNvPr>
          <p:cNvSpPr txBox="1">
            <a:spLocks noChangeArrowheads="1"/>
          </p:cNvSpPr>
          <p:nvPr/>
        </p:nvSpPr>
        <p:spPr bwMode="auto">
          <a:xfrm>
            <a:off x="2531249" y="5480758"/>
            <a:ext cx="1895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0000"/>
                </a:solidFill>
              </a:rPr>
              <a:t>High heights</a:t>
            </a:r>
          </a:p>
          <a:p>
            <a:pPr algn="ctr"/>
            <a:r>
              <a:rPr lang="en-US" altLang="en-US">
                <a:solidFill>
                  <a:srgbClr val="FF0000"/>
                </a:solidFill>
              </a:rPr>
              <a:t>Warm air</a:t>
            </a:r>
          </a:p>
        </p:txBody>
      </p:sp>
      <p:sp>
        <p:nvSpPr>
          <p:cNvPr id="148489" name="TextBox 9">
            <a:extLst>
              <a:ext uri="{FF2B5EF4-FFF2-40B4-BE49-F238E27FC236}">
                <a16:creationId xmlns:a16="http://schemas.microsoft.com/office/drawing/2014/main" id="{2EFF5A18-1FF5-1943-88A1-F20F7F931959}"/>
              </a:ext>
            </a:extLst>
          </p:cNvPr>
          <p:cNvSpPr txBox="1">
            <a:spLocks noChangeArrowheads="1"/>
          </p:cNvSpPr>
          <p:nvPr/>
        </p:nvSpPr>
        <p:spPr bwMode="auto">
          <a:xfrm>
            <a:off x="6388874" y="5514095"/>
            <a:ext cx="1895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0000"/>
                </a:solidFill>
              </a:rPr>
              <a:t>High heights</a:t>
            </a:r>
          </a:p>
          <a:p>
            <a:pPr algn="ctr"/>
            <a:r>
              <a:rPr lang="en-US" altLang="en-US">
                <a:solidFill>
                  <a:srgbClr val="FF0000"/>
                </a:solidFill>
              </a:rPr>
              <a:t>Warm air</a:t>
            </a:r>
          </a:p>
        </p:txBody>
      </p:sp>
      <p:sp>
        <p:nvSpPr>
          <p:cNvPr id="11" name="TextBox 10">
            <a:extLst>
              <a:ext uri="{FF2B5EF4-FFF2-40B4-BE49-F238E27FC236}">
                <a16:creationId xmlns:a16="http://schemas.microsoft.com/office/drawing/2014/main" id="{5CD61B95-883E-B640-9B0D-3718E90679D3}"/>
              </a:ext>
            </a:extLst>
          </p:cNvPr>
          <p:cNvSpPr txBox="1"/>
          <p:nvPr/>
        </p:nvSpPr>
        <p:spPr bwMode="auto">
          <a:xfrm>
            <a:off x="4393177" y="1683346"/>
            <a:ext cx="2076941" cy="1135209"/>
          </a:xfrm>
          <a:prstGeom prst="rect">
            <a:avLst/>
          </a:prstGeom>
          <a:noFill/>
        </p:spPr>
        <p:txBody>
          <a:bodyPr spcFirstLastPara="1" wrap="none">
            <a:prstTxWarp prst="textArchUp">
              <a:avLst/>
            </a:prstTxWarp>
            <a:spAutoFit/>
          </a:bodyPr>
          <a:lstStyle/>
          <a:p>
            <a:pPr>
              <a:defRPr/>
            </a:pPr>
            <a:r>
              <a:rPr lang="en-US" dirty="0">
                <a:solidFill>
                  <a:srgbClr val="FFFF00"/>
                </a:solidFill>
                <a:latin typeface="Arial" charset="0"/>
                <a:ea typeface="ＭＳ Ｐゴシック" charset="0"/>
              </a:rPr>
              <a:t>Circumpolar Vortex</a:t>
            </a:r>
          </a:p>
        </p:txBody>
      </p:sp>
      <p:sp>
        <p:nvSpPr>
          <p:cNvPr id="12" name="TextBox 11">
            <a:extLst>
              <a:ext uri="{FF2B5EF4-FFF2-40B4-BE49-F238E27FC236}">
                <a16:creationId xmlns:a16="http://schemas.microsoft.com/office/drawing/2014/main" id="{5DB651E0-A43C-484B-BE00-D863F65C56D6}"/>
              </a:ext>
            </a:extLst>
          </p:cNvPr>
          <p:cNvSpPr txBox="1"/>
          <p:nvPr/>
        </p:nvSpPr>
        <p:spPr bwMode="auto">
          <a:xfrm rot="5400000">
            <a:off x="3957398" y="2289611"/>
            <a:ext cx="2521357" cy="2833007"/>
          </a:xfrm>
          <a:prstGeom prst="rect">
            <a:avLst/>
          </a:prstGeom>
          <a:noFill/>
        </p:spPr>
        <p:txBody>
          <a:bodyPr spcFirstLastPara="1" wrap="none">
            <a:prstTxWarp prst="textArchUp">
              <a:avLst>
                <a:gd name="adj" fmla="val 468226"/>
              </a:avLst>
            </a:prstTxWarp>
            <a:spAutoFit/>
          </a:bodyPr>
          <a:lstStyle/>
          <a:p>
            <a:pPr>
              <a:defRPr/>
            </a:pPr>
            <a:r>
              <a:rPr lang="en-US" dirty="0">
                <a:solidFill>
                  <a:srgbClr val="FFFF00"/>
                </a:solidFill>
                <a:latin typeface="Arial" charset="0"/>
                <a:ea typeface="ＭＳ Ｐゴシック" charset="0"/>
              </a:rPr>
              <a:t>Circumpolar </a:t>
            </a:r>
            <a:r>
              <a:rPr lang="en-US" dirty="0" err="1">
                <a:solidFill>
                  <a:srgbClr val="FFFF00"/>
                </a:solidFill>
                <a:latin typeface="Arial" charset="0"/>
                <a:ea typeface="ＭＳ Ｐゴシック" charset="0"/>
              </a:rPr>
              <a:t>Votex</a:t>
            </a:r>
            <a:endParaRPr lang="en-US" dirty="0">
              <a:solidFill>
                <a:srgbClr val="FFFF00"/>
              </a:solidFill>
              <a:latin typeface="Arial" charset="0"/>
              <a:ea typeface="ＭＳ Ｐゴシック" charset="0"/>
            </a:endParaRPr>
          </a:p>
        </p:txBody>
      </p:sp>
      <p:sp>
        <p:nvSpPr>
          <p:cNvPr id="14" name="TextBox 13">
            <a:extLst>
              <a:ext uri="{FF2B5EF4-FFF2-40B4-BE49-F238E27FC236}">
                <a16:creationId xmlns:a16="http://schemas.microsoft.com/office/drawing/2014/main" id="{C8A2548D-95FA-A247-BB9E-A3415E9EC762}"/>
              </a:ext>
            </a:extLst>
          </p:cNvPr>
          <p:cNvSpPr txBox="1"/>
          <p:nvPr/>
        </p:nvSpPr>
        <p:spPr bwMode="auto">
          <a:xfrm rot="18729641">
            <a:off x="4694896" y="2324588"/>
            <a:ext cx="2522212" cy="2832047"/>
          </a:xfrm>
          <a:prstGeom prst="rect">
            <a:avLst/>
          </a:prstGeom>
          <a:noFill/>
        </p:spPr>
        <p:txBody>
          <a:bodyPr spcFirstLastPara="1" wrap="none">
            <a:prstTxWarp prst="textArchUp">
              <a:avLst>
                <a:gd name="adj" fmla="val 468226"/>
              </a:avLst>
            </a:prstTxWarp>
            <a:spAutoFit/>
          </a:bodyPr>
          <a:lstStyle/>
          <a:p>
            <a:pPr>
              <a:defRPr/>
            </a:pPr>
            <a:r>
              <a:rPr lang="en-US" dirty="0">
                <a:solidFill>
                  <a:srgbClr val="FFFF00"/>
                </a:solidFill>
                <a:latin typeface="Arial" charset="0"/>
                <a:ea typeface="ＭＳ Ｐゴシック" charset="0"/>
              </a:rPr>
              <a:t>Circumpolar Vortex</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stacked.gif">
            <a:extLst>
              <a:ext uri="{FF2B5EF4-FFF2-40B4-BE49-F238E27FC236}">
                <a16:creationId xmlns:a16="http://schemas.microsoft.com/office/drawing/2014/main" id="{278FBE8E-CD30-4F4B-9D28-46EECF51DA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700"/>
            <a:ext cx="91440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5">
            <a:extLst>
              <a:ext uri="{FF2B5EF4-FFF2-40B4-BE49-F238E27FC236}">
                <a16:creationId xmlns:a16="http://schemas.microsoft.com/office/drawing/2014/main" id="{F480A99E-A152-A446-86DA-A42DDE824CC3}"/>
              </a:ext>
            </a:extLst>
          </p:cNvPr>
          <p:cNvSpPr txBox="1">
            <a:spLocks noChangeArrowheads="1"/>
          </p:cNvSpPr>
          <p:nvPr/>
        </p:nvSpPr>
        <p:spPr bwMode="auto">
          <a:xfrm>
            <a:off x="2674938" y="228600"/>
            <a:ext cx="39497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Convergence &amp; Divergence</a:t>
            </a:r>
          </a:p>
        </p:txBody>
      </p:sp>
      <p:sp>
        <p:nvSpPr>
          <p:cNvPr id="153603" name="TextBox 4">
            <a:extLst>
              <a:ext uri="{FF2B5EF4-FFF2-40B4-BE49-F238E27FC236}">
                <a16:creationId xmlns:a16="http://schemas.microsoft.com/office/drawing/2014/main" id="{7AE4E44D-F515-E745-B06A-F54821D7D667}"/>
              </a:ext>
            </a:extLst>
          </p:cNvPr>
          <p:cNvSpPr txBox="1">
            <a:spLocks noChangeArrowheads="1"/>
          </p:cNvSpPr>
          <p:nvPr/>
        </p:nvSpPr>
        <p:spPr bwMode="auto">
          <a:xfrm>
            <a:off x="1938338" y="6176963"/>
            <a:ext cx="551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FFFFF"/>
                </a:solidFill>
              </a:rPr>
              <a:t>Both of these surface systems would dissipate.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1" descr="1217">
            <a:extLst>
              <a:ext uri="{FF2B5EF4-FFF2-40B4-BE49-F238E27FC236}">
                <a16:creationId xmlns:a16="http://schemas.microsoft.com/office/drawing/2014/main" id="{3EF15779-8732-9A4F-BB3A-139F6043A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39775"/>
            <a:ext cx="8964613" cy="537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914" name="Rectangle 3" hidden="1">
            <a:extLst>
              <a:ext uri="{FF2B5EF4-FFF2-40B4-BE49-F238E27FC236}">
                <a16:creationId xmlns:a16="http://schemas.microsoft.com/office/drawing/2014/main" id="{139DC432-5B40-7648-B662-5284E2F916D9}"/>
              </a:ext>
            </a:extLst>
          </p:cNvPr>
          <p:cNvSpPr>
            <a:spLocks noGrp="1" noChangeArrowheads="1"/>
          </p:cNvSpPr>
          <p:nvPr>
            <p:ph type="title"/>
          </p:nvPr>
        </p:nvSpPr>
        <p:spPr/>
        <p:txBody>
          <a:bodyPr/>
          <a:lstStyle/>
          <a:p>
            <a:pPr eaLnBrk="1" hangingPunct="1"/>
            <a:endParaRPr lang="en-US" altLang="en-US"/>
          </a:p>
        </p:txBody>
      </p:sp>
      <p:sp>
        <p:nvSpPr>
          <p:cNvPr id="38915" name="Line 5">
            <a:extLst>
              <a:ext uri="{FF2B5EF4-FFF2-40B4-BE49-F238E27FC236}">
                <a16:creationId xmlns:a16="http://schemas.microsoft.com/office/drawing/2014/main" id="{AC26370C-2CB1-174D-8E66-581D9EECE8BD}"/>
              </a:ext>
            </a:extLst>
          </p:cNvPr>
          <p:cNvSpPr>
            <a:spLocks noChangeShapeType="1"/>
          </p:cNvSpPr>
          <p:nvPr/>
        </p:nvSpPr>
        <p:spPr bwMode="auto">
          <a:xfrm flipV="1">
            <a:off x="2362200" y="2895600"/>
            <a:ext cx="609600" cy="3048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6">
            <a:extLst>
              <a:ext uri="{FF2B5EF4-FFF2-40B4-BE49-F238E27FC236}">
                <a16:creationId xmlns:a16="http://schemas.microsoft.com/office/drawing/2014/main" id="{90FE2A9C-F045-584A-86B9-BF4188E777A9}"/>
              </a:ext>
            </a:extLst>
          </p:cNvPr>
          <p:cNvSpPr>
            <a:spLocks noChangeShapeType="1"/>
          </p:cNvSpPr>
          <p:nvPr/>
        </p:nvSpPr>
        <p:spPr bwMode="auto">
          <a:xfrm flipV="1">
            <a:off x="2514600" y="3429000"/>
            <a:ext cx="838200" cy="6096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7">
            <a:extLst>
              <a:ext uri="{FF2B5EF4-FFF2-40B4-BE49-F238E27FC236}">
                <a16:creationId xmlns:a16="http://schemas.microsoft.com/office/drawing/2014/main" id="{53756236-47BE-1C46-9037-78EB2253E79F}"/>
              </a:ext>
            </a:extLst>
          </p:cNvPr>
          <p:cNvSpPr>
            <a:spLocks noChangeShapeType="1"/>
          </p:cNvSpPr>
          <p:nvPr/>
        </p:nvSpPr>
        <p:spPr bwMode="auto">
          <a:xfrm flipV="1">
            <a:off x="2895600" y="4038600"/>
            <a:ext cx="838200" cy="762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8">
            <a:extLst>
              <a:ext uri="{FF2B5EF4-FFF2-40B4-BE49-F238E27FC236}">
                <a16:creationId xmlns:a16="http://schemas.microsoft.com/office/drawing/2014/main" id="{4A7CECB9-DD85-6D4D-BBFB-4092EB9504E2}"/>
              </a:ext>
            </a:extLst>
          </p:cNvPr>
          <p:cNvSpPr>
            <a:spLocks noChangeShapeType="1"/>
          </p:cNvSpPr>
          <p:nvPr/>
        </p:nvSpPr>
        <p:spPr bwMode="auto">
          <a:xfrm flipH="1" flipV="1">
            <a:off x="4191000" y="4267200"/>
            <a:ext cx="381000" cy="12192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9">
            <a:extLst>
              <a:ext uri="{FF2B5EF4-FFF2-40B4-BE49-F238E27FC236}">
                <a16:creationId xmlns:a16="http://schemas.microsoft.com/office/drawing/2014/main" id="{1AC4F27F-C0FB-C24F-BB27-B8649A42F5E7}"/>
              </a:ext>
            </a:extLst>
          </p:cNvPr>
          <p:cNvSpPr>
            <a:spLocks noChangeShapeType="1"/>
          </p:cNvSpPr>
          <p:nvPr/>
        </p:nvSpPr>
        <p:spPr bwMode="auto">
          <a:xfrm flipV="1">
            <a:off x="3810000" y="2743200"/>
            <a:ext cx="76200" cy="381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10">
            <a:extLst>
              <a:ext uri="{FF2B5EF4-FFF2-40B4-BE49-F238E27FC236}">
                <a16:creationId xmlns:a16="http://schemas.microsoft.com/office/drawing/2014/main" id="{BDF7BA80-F5AD-ED44-BB94-4A3E5D318BA3}"/>
              </a:ext>
            </a:extLst>
          </p:cNvPr>
          <p:cNvSpPr>
            <a:spLocks noChangeShapeType="1"/>
          </p:cNvSpPr>
          <p:nvPr/>
        </p:nvSpPr>
        <p:spPr bwMode="auto">
          <a:xfrm flipH="1" flipV="1">
            <a:off x="4876800" y="1981200"/>
            <a:ext cx="533400" cy="8382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1">
            <a:extLst>
              <a:ext uri="{FF2B5EF4-FFF2-40B4-BE49-F238E27FC236}">
                <a16:creationId xmlns:a16="http://schemas.microsoft.com/office/drawing/2014/main" id="{85D90076-73E7-8843-A2BE-1BD6CCC3F176}"/>
              </a:ext>
            </a:extLst>
          </p:cNvPr>
          <p:cNvSpPr>
            <a:spLocks noChangeShapeType="1"/>
          </p:cNvSpPr>
          <p:nvPr/>
        </p:nvSpPr>
        <p:spPr bwMode="auto">
          <a:xfrm flipV="1">
            <a:off x="1600200" y="4038600"/>
            <a:ext cx="457200" cy="381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a:extLst>
              <a:ext uri="{FF2B5EF4-FFF2-40B4-BE49-F238E27FC236}">
                <a16:creationId xmlns:a16="http://schemas.microsoft.com/office/drawing/2014/main" id="{22C7DE1D-D96C-D04F-8AB2-5F3B9C82B1EC}"/>
              </a:ext>
            </a:extLst>
          </p:cNvPr>
          <p:cNvSpPr>
            <a:spLocks noChangeArrowheads="1"/>
          </p:cNvSpPr>
          <p:nvPr/>
        </p:nvSpPr>
        <p:spPr bwMode="auto">
          <a:xfrm>
            <a:off x="228600" y="6172200"/>
            <a:ext cx="3962400" cy="60960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a:t>height gradient force</a:t>
            </a:r>
          </a:p>
        </p:txBody>
      </p:sp>
      <p:sp>
        <p:nvSpPr>
          <p:cNvPr id="38923" name="Line 14">
            <a:extLst>
              <a:ext uri="{FF2B5EF4-FFF2-40B4-BE49-F238E27FC236}">
                <a16:creationId xmlns:a16="http://schemas.microsoft.com/office/drawing/2014/main" id="{6D0D730D-4C36-9B4C-95DB-B5E155D7B39F}"/>
              </a:ext>
            </a:extLst>
          </p:cNvPr>
          <p:cNvSpPr>
            <a:spLocks noChangeShapeType="1"/>
          </p:cNvSpPr>
          <p:nvPr/>
        </p:nvSpPr>
        <p:spPr bwMode="auto">
          <a:xfrm flipV="1">
            <a:off x="533400" y="6553200"/>
            <a:ext cx="685800" cy="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4" name="Text Box 16">
            <a:extLst>
              <a:ext uri="{FF2B5EF4-FFF2-40B4-BE49-F238E27FC236}">
                <a16:creationId xmlns:a16="http://schemas.microsoft.com/office/drawing/2014/main" id="{10CC9D6B-844C-A04A-B9BF-28187AA99D3E}"/>
              </a:ext>
            </a:extLst>
          </p:cNvPr>
          <p:cNvSpPr txBox="1">
            <a:spLocks noChangeArrowheads="1"/>
          </p:cNvSpPr>
          <p:nvPr/>
        </p:nvSpPr>
        <p:spPr bwMode="auto">
          <a:xfrm>
            <a:off x="2590800" y="152400"/>
            <a:ext cx="3962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Gradients on a 500 mb Map</a:t>
            </a:r>
          </a:p>
        </p:txBody>
      </p:sp>
      <p:sp>
        <p:nvSpPr>
          <p:cNvPr id="38926" name="TextBox 1">
            <a:extLst>
              <a:ext uri="{FF2B5EF4-FFF2-40B4-BE49-F238E27FC236}">
                <a16:creationId xmlns:a16="http://schemas.microsoft.com/office/drawing/2014/main" id="{54AF9CB7-7479-5949-B568-9F484833F29A}"/>
              </a:ext>
            </a:extLst>
          </p:cNvPr>
          <p:cNvSpPr txBox="1">
            <a:spLocks noChangeArrowheads="1"/>
          </p:cNvSpPr>
          <p:nvPr/>
        </p:nvSpPr>
        <p:spPr bwMode="auto">
          <a:xfrm>
            <a:off x="5245100" y="6230938"/>
            <a:ext cx="3796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rPr>
              <a:t>(N: 169–178; A:  209–210)</a:t>
            </a:r>
          </a:p>
        </p:txBody>
      </p:sp>
      <p:pic>
        <p:nvPicPr>
          <p:cNvPr id="16" name="Picture 15">
            <a:extLst>
              <a:ext uri="{FF2B5EF4-FFF2-40B4-BE49-F238E27FC236}">
                <a16:creationId xmlns:a16="http://schemas.microsoft.com/office/drawing/2014/main" id="{2F9F9D1B-4BF3-A640-9868-D1EB382B43BB}"/>
              </a:ext>
            </a:extLst>
          </p:cNvPr>
          <p:cNvPicPr>
            <a:picLocks noChangeAspect="1"/>
          </p:cNvPicPr>
          <p:nvPr/>
        </p:nvPicPr>
        <p:blipFill rotWithShape="1">
          <a:blip r:embed="rId4"/>
          <a:srcRect l="19040" t="15694" r="10991" b="19507"/>
          <a:stretch/>
        </p:blipFill>
        <p:spPr>
          <a:xfrm>
            <a:off x="0" y="0"/>
            <a:ext cx="1600200" cy="2046273"/>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1" descr="0833">
            <a:extLst>
              <a:ext uri="{FF2B5EF4-FFF2-40B4-BE49-F238E27FC236}">
                <a16:creationId xmlns:a16="http://schemas.microsoft.com/office/drawing/2014/main" id="{37D662EA-6E04-3A4A-8733-E6E233931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60425"/>
            <a:ext cx="8964613" cy="5137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4626" name="AutoShape 3">
            <a:extLst>
              <a:ext uri="{FF2B5EF4-FFF2-40B4-BE49-F238E27FC236}">
                <a16:creationId xmlns:a16="http://schemas.microsoft.com/office/drawing/2014/main" id="{C1673C81-1E74-624A-9B9B-2F8B7571EF59}"/>
              </a:ext>
            </a:extLst>
          </p:cNvPr>
          <p:cNvSpPr>
            <a:spLocks noChangeArrowheads="1"/>
          </p:cNvSpPr>
          <p:nvPr/>
        </p:nvSpPr>
        <p:spPr bwMode="auto">
          <a:xfrm>
            <a:off x="1993900" y="15494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7" name="AutoShape 4">
            <a:extLst>
              <a:ext uri="{FF2B5EF4-FFF2-40B4-BE49-F238E27FC236}">
                <a16:creationId xmlns:a16="http://schemas.microsoft.com/office/drawing/2014/main" id="{22359EED-15A8-284B-B2E7-EF06B052B48E}"/>
              </a:ext>
            </a:extLst>
          </p:cNvPr>
          <p:cNvSpPr>
            <a:spLocks noChangeArrowheads="1"/>
          </p:cNvSpPr>
          <p:nvPr/>
        </p:nvSpPr>
        <p:spPr bwMode="auto">
          <a:xfrm>
            <a:off x="5118100" y="15113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8" name="AutoShape 5">
            <a:extLst>
              <a:ext uri="{FF2B5EF4-FFF2-40B4-BE49-F238E27FC236}">
                <a16:creationId xmlns:a16="http://schemas.microsoft.com/office/drawing/2014/main" id="{874C661D-6F9F-1549-815B-5507A08680A3}"/>
              </a:ext>
            </a:extLst>
          </p:cNvPr>
          <p:cNvSpPr>
            <a:spLocks noChangeArrowheads="1"/>
          </p:cNvSpPr>
          <p:nvPr/>
        </p:nvSpPr>
        <p:spPr bwMode="auto">
          <a:xfrm>
            <a:off x="1625600" y="18288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9" name="AutoShape 6">
            <a:extLst>
              <a:ext uri="{FF2B5EF4-FFF2-40B4-BE49-F238E27FC236}">
                <a16:creationId xmlns:a16="http://schemas.microsoft.com/office/drawing/2014/main" id="{013467C8-FFF1-4142-8A56-6ABB7E470BD1}"/>
              </a:ext>
            </a:extLst>
          </p:cNvPr>
          <p:cNvSpPr>
            <a:spLocks noChangeArrowheads="1"/>
          </p:cNvSpPr>
          <p:nvPr/>
        </p:nvSpPr>
        <p:spPr bwMode="auto">
          <a:xfrm>
            <a:off x="3111500" y="18288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0" name="AutoShape 7">
            <a:extLst>
              <a:ext uri="{FF2B5EF4-FFF2-40B4-BE49-F238E27FC236}">
                <a16:creationId xmlns:a16="http://schemas.microsoft.com/office/drawing/2014/main" id="{8C796DB3-2CF8-0B42-B330-8231676D3E32}"/>
              </a:ext>
            </a:extLst>
          </p:cNvPr>
          <p:cNvSpPr>
            <a:spLocks noChangeArrowheads="1"/>
          </p:cNvSpPr>
          <p:nvPr/>
        </p:nvSpPr>
        <p:spPr bwMode="auto">
          <a:xfrm>
            <a:off x="4572000" y="18034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1" name="AutoShape 8">
            <a:extLst>
              <a:ext uri="{FF2B5EF4-FFF2-40B4-BE49-F238E27FC236}">
                <a16:creationId xmlns:a16="http://schemas.microsoft.com/office/drawing/2014/main" id="{A74CBBF1-B26C-884D-B59C-D64F6D7DF841}"/>
              </a:ext>
            </a:extLst>
          </p:cNvPr>
          <p:cNvSpPr>
            <a:spLocks noChangeArrowheads="1"/>
          </p:cNvSpPr>
          <p:nvPr/>
        </p:nvSpPr>
        <p:spPr bwMode="auto">
          <a:xfrm>
            <a:off x="6273800" y="18034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2" name="Text Box 5">
            <a:extLst>
              <a:ext uri="{FF2B5EF4-FFF2-40B4-BE49-F238E27FC236}">
                <a16:creationId xmlns:a16="http://schemas.microsoft.com/office/drawing/2014/main" id="{97694F50-A0AD-A04E-A4BB-4638B1D57F5C}"/>
              </a:ext>
            </a:extLst>
          </p:cNvPr>
          <p:cNvSpPr txBox="1">
            <a:spLocks noChangeArrowheads="1"/>
          </p:cNvSpPr>
          <p:nvPr/>
        </p:nvSpPr>
        <p:spPr bwMode="auto">
          <a:xfrm>
            <a:off x="2674938" y="228600"/>
            <a:ext cx="39497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Convergence &amp; Divergence</a:t>
            </a:r>
          </a:p>
        </p:txBody>
      </p:sp>
      <p:sp>
        <p:nvSpPr>
          <p:cNvPr id="154633" name="TextBox 1">
            <a:extLst>
              <a:ext uri="{FF2B5EF4-FFF2-40B4-BE49-F238E27FC236}">
                <a16:creationId xmlns:a16="http://schemas.microsoft.com/office/drawing/2014/main" id="{0FA92541-DE07-FC42-AA7B-0D40C8966839}"/>
              </a:ext>
            </a:extLst>
          </p:cNvPr>
          <p:cNvSpPr txBox="1">
            <a:spLocks noChangeArrowheads="1"/>
          </p:cNvSpPr>
          <p:nvPr/>
        </p:nvSpPr>
        <p:spPr bwMode="auto">
          <a:xfrm>
            <a:off x="193675" y="6081713"/>
            <a:ext cx="721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FFFFF"/>
                </a:solidFill>
              </a:rPr>
              <a:t>Mass convergence/divergence aloft produces surface anticyclones/cyclones.</a:t>
            </a:r>
          </a:p>
        </p:txBody>
      </p:sp>
      <p:pic>
        <p:nvPicPr>
          <p:cNvPr id="4" name="Picture 3">
            <a:extLst>
              <a:ext uri="{FF2B5EF4-FFF2-40B4-BE49-F238E27FC236}">
                <a16:creationId xmlns:a16="http://schemas.microsoft.com/office/drawing/2014/main" id="{82893623-B8E6-5637-2D72-3D9312AA9FDD}"/>
              </a:ext>
            </a:extLst>
          </p:cNvPr>
          <p:cNvPicPr>
            <a:picLocks noChangeAspect="1"/>
          </p:cNvPicPr>
          <p:nvPr/>
        </p:nvPicPr>
        <p:blipFill rotWithShape="1">
          <a:blip r:embed="rId4"/>
          <a:srcRect l="3333" r="18572" b="25026"/>
          <a:stretch/>
        </p:blipFill>
        <p:spPr>
          <a:xfrm rot="5400000">
            <a:off x="6855617" y="4555787"/>
            <a:ext cx="2660877" cy="191588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warmcore">
            <a:extLst>
              <a:ext uri="{FF2B5EF4-FFF2-40B4-BE49-F238E27FC236}">
                <a16:creationId xmlns:a16="http://schemas.microsoft.com/office/drawing/2014/main" id="{BDAC9885-605A-FD49-886C-DD47FF70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58"/>
          <a:stretch>
            <a:fillRect/>
          </a:stretch>
        </p:blipFill>
        <p:spPr bwMode="auto">
          <a:xfrm>
            <a:off x="290513" y="9525"/>
            <a:ext cx="8610600"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6674" name="Group 23">
            <a:extLst>
              <a:ext uri="{FF2B5EF4-FFF2-40B4-BE49-F238E27FC236}">
                <a16:creationId xmlns:a16="http://schemas.microsoft.com/office/drawing/2014/main" id="{F5055667-7ADE-E64A-8524-01E2C308A68F}"/>
              </a:ext>
            </a:extLst>
          </p:cNvPr>
          <p:cNvGrpSpPr>
            <a:grpSpLocks/>
          </p:cNvGrpSpPr>
          <p:nvPr/>
        </p:nvGrpSpPr>
        <p:grpSpPr bwMode="auto">
          <a:xfrm>
            <a:off x="1447800" y="990600"/>
            <a:ext cx="1981200" cy="1447800"/>
            <a:chOff x="912" y="624"/>
            <a:chExt cx="1248" cy="912"/>
          </a:xfrm>
        </p:grpSpPr>
        <p:sp>
          <p:nvSpPr>
            <p:cNvPr id="156700" name="Line 6">
              <a:extLst>
                <a:ext uri="{FF2B5EF4-FFF2-40B4-BE49-F238E27FC236}">
                  <a16:creationId xmlns:a16="http://schemas.microsoft.com/office/drawing/2014/main" id="{C874DB5E-FAB4-9140-B6CF-2A1FEF737712}"/>
                </a:ext>
              </a:extLst>
            </p:cNvPr>
            <p:cNvSpPr>
              <a:spLocks noChangeShapeType="1"/>
            </p:cNvSpPr>
            <p:nvPr/>
          </p:nvSpPr>
          <p:spPr bwMode="auto">
            <a:xfrm>
              <a:off x="912" y="624"/>
              <a:ext cx="0" cy="816"/>
            </a:xfrm>
            <a:prstGeom prst="line">
              <a:avLst/>
            </a:prstGeom>
            <a:noFill/>
            <a:ln w="9525">
              <a:solidFill>
                <a:srgbClr val="FF362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1" name="Line 7">
              <a:extLst>
                <a:ext uri="{FF2B5EF4-FFF2-40B4-BE49-F238E27FC236}">
                  <a16:creationId xmlns:a16="http://schemas.microsoft.com/office/drawing/2014/main" id="{5A57DB90-2496-164C-9EA1-E5060C292523}"/>
                </a:ext>
              </a:extLst>
            </p:cNvPr>
            <p:cNvSpPr>
              <a:spLocks noChangeShapeType="1"/>
            </p:cNvSpPr>
            <p:nvPr/>
          </p:nvSpPr>
          <p:spPr bwMode="auto">
            <a:xfrm>
              <a:off x="2160" y="624"/>
              <a:ext cx="0" cy="816"/>
            </a:xfrm>
            <a:prstGeom prst="line">
              <a:avLst/>
            </a:prstGeom>
            <a:noFill/>
            <a:ln w="9525">
              <a:solidFill>
                <a:srgbClr val="FF362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2" name="Line 8">
              <a:extLst>
                <a:ext uri="{FF2B5EF4-FFF2-40B4-BE49-F238E27FC236}">
                  <a16:creationId xmlns:a16="http://schemas.microsoft.com/office/drawing/2014/main" id="{2283789E-7127-814E-9402-FE120F4793F4}"/>
                </a:ext>
              </a:extLst>
            </p:cNvPr>
            <p:cNvSpPr>
              <a:spLocks noChangeShapeType="1"/>
            </p:cNvSpPr>
            <p:nvPr/>
          </p:nvSpPr>
          <p:spPr bwMode="auto">
            <a:xfrm>
              <a:off x="1632" y="1008"/>
              <a:ext cx="0" cy="528"/>
            </a:xfrm>
            <a:prstGeom prst="line">
              <a:avLst/>
            </a:prstGeom>
            <a:noFill/>
            <a:ln w="12700">
              <a:solidFill>
                <a:srgbClr val="1A2FFB"/>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6675" name="Text Box 9">
            <a:extLst>
              <a:ext uri="{FF2B5EF4-FFF2-40B4-BE49-F238E27FC236}">
                <a16:creationId xmlns:a16="http://schemas.microsoft.com/office/drawing/2014/main" id="{9336BDAB-F944-A944-B17B-9D76C7C1A2CB}"/>
              </a:ext>
            </a:extLst>
          </p:cNvPr>
          <p:cNvSpPr txBox="1">
            <a:spLocks noChangeArrowheads="1"/>
          </p:cNvSpPr>
          <p:nvPr/>
        </p:nvSpPr>
        <p:spPr bwMode="auto">
          <a:xfrm>
            <a:off x="3413125" y="1589088"/>
            <a:ext cx="3984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dz</a:t>
            </a:r>
            <a:endParaRPr lang="en-US" altLang="en-US"/>
          </a:p>
        </p:txBody>
      </p:sp>
      <p:grpSp>
        <p:nvGrpSpPr>
          <p:cNvPr id="196630" name="Group 22">
            <a:extLst>
              <a:ext uri="{FF2B5EF4-FFF2-40B4-BE49-F238E27FC236}">
                <a16:creationId xmlns:a16="http://schemas.microsoft.com/office/drawing/2014/main" id="{CB052C8C-DC48-2644-A15F-7FB0F8E7C9A7}"/>
              </a:ext>
            </a:extLst>
          </p:cNvPr>
          <p:cNvGrpSpPr>
            <a:grpSpLocks/>
          </p:cNvGrpSpPr>
          <p:nvPr/>
        </p:nvGrpSpPr>
        <p:grpSpPr bwMode="auto">
          <a:xfrm>
            <a:off x="1143000" y="609600"/>
            <a:ext cx="7010400" cy="5105400"/>
            <a:chOff x="720" y="384"/>
            <a:chExt cx="4416" cy="3216"/>
          </a:xfrm>
        </p:grpSpPr>
        <p:grpSp>
          <p:nvGrpSpPr>
            <p:cNvPr id="156688" name="Group 15">
              <a:extLst>
                <a:ext uri="{FF2B5EF4-FFF2-40B4-BE49-F238E27FC236}">
                  <a16:creationId xmlns:a16="http://schemas.microsoft.com/office/drawing/2014/main" id="{C92EC7FD-4AD3-E64A-B6FA-3D0A2314E928}"/>
                </a:ext>
              </a:extLst>
            </p:cNvPr>
            <p:cNvGrpSpPr>
              <a:grpSpLocks/>
            </p:cNvGrpSpPr>
            <p:nvPr/>
          </p:nvGrpSpPr>
          <p:grpSpPr bwMode="auto">
            <a:xfrm>
              <a:off x="3504" y="384"/>
              <a:ext cx="1632" cy="1104"/>
              <a:chOff x="3504" y="384"/>
              <a:chExt cx="1632" cy="1104"/>
            </a:xfrm>
          </p:grpSpPr>
          <p:sp>
            <p:nvSpPr>
              <p:cNvPr id="156695" name="Line 10">
                <a:extLst>
                  <a:ext uri="{FF2B5EF4-FFF2-40B4-BE49-F238E27FC236}">
                    <a16:creationId xmlns:a16="http://schemas.microsoft.com/office/drawing/2014/main" id="{79B5FD3D-EE19-2845-8521-B2B4F6272277}"/>
                  </a:ext>
                </a:extLst>
              </p:cNvPr>
              <p:cNvSpPr>
                <a:spLocks noChangeShapeType="1"/>
              </p:cNvSpPr>
              <p:nvPr/>
            </p:nvSpPr>
            <p:spPr bwMode="auto">
              <a:xfrm>
                <a:off x="3504"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6" name="Line 11">
                <a:extLst>
                  <a:ext uri="{FF2B5EF4-FFF2-40B4-BE49-F238E27FC236}">
                    <a16:creationId xmlns:a16="http://schemas.microsoft.com/office/drawing/2014/main" id="{844CDEF6-06CA-5846-AE52-B898ED002581}"/>
                  </a:ext>
                </a:extLst>
              </p:cNvPr>
              <p:cNvSpPr>
                <a:spLocks noChangeShapeType="1"/>
              </p:cNvSpPr>
              <p:nvPr/>
            </p:nvSpPr>
            <p:spPr bwMode="auto">
              <a:xfrm flipH="1">
                <a:off x="4656"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7" name="Line 12">
                <a:extLst>
                  <a:ext uri="{FF2B5EF4-FFF2-40B4-BE49-F238E27FC236}">
                    <a16:creationId xmlns:a16="http://schemas.microsoft.com/office/drawing/2014/main" id="{903C5BDD-D0D9-3741-97C1-E7EAE0E5ED3F}"/>
                  </a:ext>
                </a:extLst>
              </p:cNvPr>
              <p:cNvSpPr>
                <a:spLocks noChangeShapeType="1"/>
              </p:cNvSpPr>
              <p:nvPr/>
            </p:nvSpPr>
            <p:spPr bwMode="auto">
              <a:xfrm flipH="1">
                <a:off x="3504"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8" name="Line 13">
                <a:extLst>
                  <a:ext uri="{FF2B5EF4-FFF2-40B4-BE49-F238E27FC236}">
                    <a16:creationId xmlns:a16="http://schemas.microsoft.com/office/drawing/2014/main" id="{7B112ABD-144D-1B41-A48E-018EEFEAA0C5}"/>
                  </a:ext>
                </a:extLst>
              </p:cNvPr>
              <p:cNvSpPr>
                <a:spLocks noChangeShapeType="1"/>
              </p:cNvSpPr>
              <p:nvPr/>
            </p:nvSpPr>
            <p:spPr bwMode="auto">
              <a:xfrm>
                <a:off x="4656"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9" name="Line 14">
                <a:extLst>
                  <a:ext uri="{FF2B5EF4-FFF2-40B4-BE49-F238E27FC236}">
                    <a16:creationId xmlns:a16="http://schemas.microsoft.com/office/drawing/2014/main" id="{219E5729-8C43-4B4D-8701-A0CA537427C3}"/>
                  </a:ext>
                </a:extLst>
              </p:cNvPr>
              <p:cNvSpPr>
                <a:spLocks noChangeShapeType="1"/>
              </p:cNvSpPr>
              <p:nvPr/>
            </p:nvSpPr>
            <p:spPr bwMode="auto">
              <a:xfrm rot="5400000">
                <a:off x="4080" y="960"/>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6689" name="Group 16">
              <a:extLst>
                <a:ext uri="{FF2B5EF4-FFF2-40B4-BE49-F238E27FC236}">
                  <a16:creationId xmlns:a16="http://schemas.microsoft.com/office/drawing/2014/main" id="{DEE811D5-6BAC-3442-8740-955D4BBE2C8D}"/>
                </a:ext>
              </a:extLst>
            </p:cNvPr>
            <p:cNvGrpSpPr>
              <a:grpSpLocks/>
            </p:cNvGrpSpPr>
            <p:nvPr/>
          </p:nvGrpSpPr>
          <p:grpSpPr bwMode="auto">
            <a:xfrm flipV="1">
              <a:off x="720" y="2496"/>
              <a:ext cx="1632" cy="1104"/>
              <a:chOff x="3504" y="384"/>
              <a:chExt cx="1632" cy="1104"/>
            </a:xfrm>
          </p:grpSpPr>
          <p:sp>
            <p:nvSpPr>
              <p:cNvPr id="156690" name="Line 17">
                <a:extLst>
                  <a:ext uri="{FF2B5EF4-FFF2-40B4-BE49-F238E27FC236}">
                    <a16:creationId xmlns:a16="http://schemas.microsoft.com/office/drawing/2014/main" id="{F7A4E190-7255-9D49-9097-6EFDEF10DACC}"/>
                  </a:ext>
                </a:extLst>
              </p:cNvPr>
              <p:cNvSpPr>
                <a:spLocks noChangeShapeType="1"/>
              </p:cNvSpPr>
              <p:nvPr/>
            </p:nvSpPr>
            <p:spPr bwMode="auto">
              <a:xfrm>
                <a:off x="3504"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1" name="Line 18">
                <a:extLst>
                  <a:ext uri="{FF2B5EF4-FFF2-40B4-BE49-F238E27FC236}">
                    <a16:creationId xmlns:a16="http://schemas.microsoft.com/office/drawing/2014/main" id="{E647E3B1-6705-3746-91D8-909F73821013}"/>
                  </a:ext>
                </a:extLst>
              </p:cNvPr>
              <p:cNvSpPr>
                <a:spLocks noChangeShapeType="1"/>
              </p:cNvSpPr>
              <p:nvPr/>
            </p:nvSpPr>
            <p:spPr bwMode="auto">
              <a:xfrm flipH="1">
                <a:off x="4656"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2" name="Line 19">
                <a:extLst>
                  <a:ext uri="{FF2B5EF4-FFF2-40B4-BE49-F238E27FC236}">
                    <a16:creationId xmlns:a16="http://schemas.microsoft.com/office/drawing/2014/main" id="{F7AA0E3B-B0EB-6641-A803-F77A68DCC90B}"/>
                  </a:ext>
                </a:extLst>
              </p:cNvPr>
              <p:cNvSpPr>
                <a:spLocks noChangeShapeType="1"/>
              </p:cNvSpPr>
              <p:nvPr/>
            </p:nvSpPr>
            <p:spPr bwMode="auto">
              <a:xfrm flipH="1">
                <a:off x="3504"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3" name="Line 20">
                <a:extLst>
                  <a:ext uri="{FF2B5EF4-FFF2-40B4-BE49-F238E27FC236}">
                    <a16:creationId xmlns:a16="http://schemas.microsoft.com/office/drawing/2014/main" id="{A5973E7F-7A5E-4144-8B8E-2ABDEC125ED6}"/>
                  </a:ext>
                </a:extLst>
              </p:cNvPr>
              <p:cNvSpPr>
                <a:spLocks noChangeShapeType="1"/>
              </p:cNvSpPr>
              <p:nvPr/>
            </p:nvSpPr>
            <p:spPr bwMode="auto">
              <a:xfrm>
                <a:off x="4656"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4" name="Line 21">
                <a:extLst>
                  <a:ext uri="{FF2B5EF4-FFF2-40B4-BE49-F238E27FC236}">
                    <a16:creationId xmlns:a16="http://schemas.microsoft.com/office/drawing/2014/main" id="{705E2CC1-325D-FA43-BF11-55BCE0B0ABC9}"/>
                  </a:ext>
                </a:extLst>
              </p:cNvPr>
              <p:cNvSpPr>
                <a:spLocks noChangeShapeType="1"/>
              </p:cNvSpPr>
              <p:nvPr/>
            </p:nvSpPr>
            <p:spPr bwMode="auto">
              <a:xfrm rot="5400000">
                <a:off x="4080" y="960"/>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96640" name="Group 32">
            <a:extLst>
              <a:ext uri="{FF2B5EF4-FFF2-40B4-BE49-F238E27FC236}">
                <a16:creationId xmlns:a16="http://schemas.microsoft.com/office/drawing/2014/main" id="{A48CEBE0-0674-B646-999D-3A47AB348BEB}"/>
              </a:ext>
            </a:extLst>
          </p:cNvPr>
          <p:cNvGrpSpPr>
            <a:grpSpLocks/>
          </p:cNvGrpSpPr>
          <p:nvPr/>
        </p:nvGrpSpPr>
        <p:grpSpPr bwMode="auto">
          <a:xfrm>
            <a:off x="1219200" y="609600"/>
            <a:ext cx="6934200" cy="4876800"/>
            <a:chOff x="768" y="384"/>
            <a:chExt cx="4368" cy="3072"/>
          </a:xfrm>
        </p:grpSpPr>
        <p:sp>
          <p:nvSpPr>
            <p:cNvPr id="156680" name="Line 24">
              <a:extLst>
                <a:ext uri="{FF2B5EF4-FFF2-40B4-BE49-F238E27FC236}">
                  <a16:creationId xmlns:a16="http://schemas.microsoft.com/office/drawing/2014/main" id="{701224B2-D78A-0E4E-BD44-BFC82C77E49D}"/>
                </a:ext>
              </a:extLst>
            </p:cNvPr>
            <p:cNvSpPr>
              <a:spLocks noChangeShapeType="1"/>
            </p:cNvSpPr>
            <p:nvPr/>
          </p:nvSpPr>
          <p:spPr bwMode="auto">
            <a:xfrm>
              <a:off x="768" y="384"/>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1" name="Line 25">
              <a:extLst>
                <a:ext uri="{FF2B5EF4-FFF2-40B4-BE49-F238E27FC236}">
                  <a16:creationId xmlns:a16="http://schemas.microsoft.com/office/drawing/2014/main" id="{A10093A9-06E1-474D-8842-C8F87354FDC8}"/>
                </a:ext>
              </a:extLst>
            </p:cNvPr>
            <p:cNvSpPr>
              <a:spLocks noChangeShapeType="1"/>
            </p:cNvSpPr>
            <p:nvPr/>
          </p:nvSpPr>
          <p:spPr bwMode="auto">
            <a:xfrm flipH="1">
              <a:off x="1680" y="384"/>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2" name="Line 26">
              <a:extLst>
                <a:ext uri="{FF2B5EF4-FFF2-40B4-BE49-F238E27FC236}">
                  <a16:creationId xmlns:a16="http://schemas.microsoft.com/office/drawing/2014/main" id="{5AA3A0D7-F69A-1F49-ABFB-BDC69D1CC2F4}"/>
                </a:ext>
              </a:extLst>
            </p:cNvPr>
            <p:cNvSpPr>
              <a:spLocks noChangeShapeType="1"/>
            </p:cNvSpPr>
            <p:nvPr/>
          </p:nvSpPr>
          <p:spPr bwMode="auto">
            <a:xfrm>
              <a:off x="1008" y="1584"/>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3" name="Line 27">
              <a:extLst>
                <a:ext uri="{FF2B5EF4-FFF2-40B4-BE49-F238E27FC236}">
                  <a16:creationId xmlns:a16="http://schemas.microsoft.com/office/drawing/2014/main" id="{36423E10-9BBE-4048-BC85-04BF68615B52}"/>
                </a:ext>
              </a:extLst>
            </p:cNvPr>
            <p:cNvSpPr>
              <a:spLocks noChangeShapeType="1"/>
            </p:cNvSpPr>
            <p:nvPr/>
          </p:nvSpPr>
          <p:spPr bwMode="auto">
            <a:xfrm flipH="1">
              <a:off x="1728" y="1584"/>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4" name="Line 28">
              <a:extLst>
                <a:ext uri="{FF2B5EF4-FFF2-40B4-BE49-F238E27FC236}">
                  <a16:creationId xmlns:a16="http://schemas.microsoft.com/office/drawing/2014/main" id="{C4505CF1-7A13-C140-8317-D3A25E3422E9}"/>
                </a:ext>
              </a:extLst>
            </p:cNvPr>
            <p:cNvSpPr>
              <a:spLocks noChangeShapeType="1"/>
            </p:cNvSpPr>
            <p:nvPr/>
          </p:nvSpPr>
          <p:spPr bwMode="auto">
            <a:xfrm flipH="1">
              <a:off x="3552" y="2256"/>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5" name="Line 29">
              <a:extLst>
                <a:ext uri="{FF2B5EF4-FFF2-40B4-BE49-F238E27FC236}">
                  <a16:creationId xmlns:a16="http://schemas.microsoft.com/office/drawing/2014/main" id="{5B00AE78-EE67-504E-9189-40F1E785B6F2}"/>
                </a:ext>
              </a:extLst>
            </p:cNvPr>
            <p:cNvSpPr>
              <a:spLocks noChangeShapeType="1"/>
            </p:cNvSpPr>
            <p:nvPr/>
          </p:nvSpPr>
          <p:spPr bwMode="auto">
            <a:xfrm flipH="1">
              <a:off x="3600" y="3456"/>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6" name="Line 30">
              <a:extLst>
                <a:ext uri="{FF2B5EF4-FFF2-40B4-BE49-F238E27FC236}">
                  <a16:creationId xmlns:a16="http://schemas.microsoft.com/office/drawing/2014/main" id="{90067A44-0A91-3A4C-8325-D5B40F00649A}"/>
                </a:ext>
              </a:extLst>
            </p:cNvPr>
            <p:cNvSpPr>
              <a:spLocks noChangeShapeType="1"/>
            </p:cNvSpPr>
            <p:nvPr/>
          </p:nvSpPr>
          <p:spPr bwMode="auto">
            <a:xfrm>
              <a:off x="4512" y="2256"/>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7" name="Line 31">
              <a:extLst>
                <a:ext uri="{FF2B5EF4-FFF2-40B4-BE49-F238E27FC236}">
                  <a16:creationId xmlns:a16="http://schemas.microsoft.com/office/drawing/2014/main" id="{97BD0263-E9DB-7549-BE2B-F843E690F685}"/>
                </a:ext>
              </a:extLst>
            </p:cNvPr>
            <p:cNvSpPr>
              <a:spLocks noChangeShapeType="1"/>
            </p:cNvSpPr>
            <p:nvPr/>
          </p:nvSpPr>
          <p:spPr bwMode="auto">
            <a:xfrm>
              <a:off x="4560" y="3456"/>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6678" name="Text Box 5">
            <a:extLst>
              <a:ext uri="{FF2B5EF4-FFF2-40B4-BE49-F238E27FC236}">
                <a16:creationId xmlns:a16="http://schemas.microsoft.com/office/drawing/2014/main" id="{861BBB66-4CDD-4744-8467-1DAE06812252}"/>
              </a:ext>
            </a:extLst>
          </p:cNvPr>
          <p:cNvSpPr txBox="1">
            <a:spLocks noChangeArrowheads="1"/>
          </p:cNvSpPr>
          <p:nvPr/>
        </p:nvSpPr>
        <p:spPr bwMode="auto">
          <a:xfrm>
            <a:off x="3511550" y="0"/>
            <a:ext cx="35814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800000"/>
                </a:solidFill>
              </a:rPr>
              <a:t>Cold- vs. Warm-core Systems</a:t>
            </a:r>
          </a:p>
        </p:txBody>
      </p:sp>
      <p:pic>
        <p:nvPicPr>
          <p:cNvPr id="3" name="Picture 2">
            <a:extLst>
              <a:ext uri="{FF2B5EF4-FFF2-40B4-BE49-F238E27FC236}">
                <a16:creationId xmlns:a16="http://schemas.microsoft.com/office/drawing/2014/main" id="{BFBC7502-4FCA-CE2A-8C95-6599CEF30B8C}"/>
              </a:ext>
            </a:extLst>
          </p:cNvPr>
          <p:cNvPicPr>
            <a:picLocks noChangeAspect="1"/>
          </p:cNvPicPr>
          <p:nvPr/>
        </p:nvPicPr>
        <p:blipFill rotWithShape="1">
          <a:blip r:embed="rId4"/>
          <a:srcRect t="10000" r="43651" b="14445"/>
          <a:stretch/>
        </p:blipFill>
        <p:spPr>
          <a:xfrm rot="5400000">
            <a:off x="4039331" y="2434276"/>
            <a:ext cx="1464716" cy="1472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6630"/>
                                        </p:tgtEl>
                                        <p:attrNameLst>
                                          <p:attrName>style.visibility</p:attrName>
                                        </p:attrNameLst>
                                      </p:cBhvr>
                                      <p:to>
                                        <p:strVal val="visible"/>
                                      </p:to>
                                    </p:set>
                                    <p:animEffect transition="in" filter="fade">
                                      <p:cBhvr>
                                        <p:cTn id="7" dur="2000"/>
                                        <p:tgtEl>
                                          <p:spTgt spid="19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6640"/>
                                        </p:tgtEl>
                                        <p:attrNameLst>
                                          <p:attrName>style.visibility</p:attrName>
                                        </p:attrNameLst>
                                      </p:cBhvr>
                                      <p:to>
                                        <p:strVal val="visible"/>
                                      </p:to>
                                    </p:set>
                                    <p:animEffect transition="in" filter="fade">
                                      <p:cBhvr>
                                        <p:cTn id="12" dur="2000"/>
                                        <p:tgtEl>
                                          <p:spTgt spid="19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5" descr="warmcore">
            <a:extLst>
              <a:ext uri="{FF2B5EF4-FFF2-40B4-BE49-F238E27FC236}">
                <a16:creationId xmlns:a16="http://schemas.microsoft.com/office/drawing/2014/main" id="{4E9A4D59-6DEA-0241-A09D-DE807374E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58"/>
          <a:stretch>
            <a:fillRect/>
          </a:stretch>
        </p:blipFill>
        <p:spPr bwMode="auto">
          <a:xfrm>
            <a:off x="239713" y="552450"/>
            <a:ext cx="48704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Text Box 5">
            <a:extLst>
              <a:ext uri="{FF2B5EF4-FFF2-40B4-BE49-F238E27FC236}">
                <a16:creationId xmlns:a16="http://schemas.microsoft.com/office/drawing/2014/main" id="{CF4EEACF-EE32-5442-99E6-10EB22095608}"/>
              </a:ext>
            </a:extLst>
          </p:cNvPr>
          <p:cNvSpPr txBox="1">
            <a:spLocks noChangeArrowheads="1"/>
          </p:cNvSpPr>
          <p:nvPr/>
        </p:nvSpPr>
        <p:spPr bwMode="auto">
          <a:xfrm>
            <a:off x="2795588" y="74613"/>
            <a:ext cx="3579812"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FFC35"/>
                </a:solidFill>
              </a:rPr>
              <a:t>Cold- vs. Warm-core Systems</a:t>
            </a:r>
          </a:p>
        </p:txBody>
      </p:sp>
      <p:grpSp>
        <p:nvGrpSpPr>
          <p:cNvPr id="13" name="Group 12">
            <a:extLst>
              <a:ext uri="{FF2B5EF4-FFF2-40B4-BE49-F238E27FC236}">
                <a16:creationId xmlns:a16="http://schemas.microsoft.com/office/drawing/2014/main" id="{DAFD2263-6491-7340-A938-76B5ECF9FBE0}"/>
              </a:ext>
            </a:extLst>
          </p:cNvPr>
          <p:cNvGrpSpPr>
            <a:grpSpLocks/>
          </p:cNvGrpSpPr>
          <p:nvPr/>
        </p:nvGrpSpPr>
        <p:grpSpPr bwMode="auto">
          <a:xfrm>
            <a:off x="720725" y="708025"/>
            <a:ext cx="8423275" cy="3314700"/>
            <a:chOff x="720165" y="708212"/>
            <a:chExt cx="8423835" cy="3313953"/>
          </a:xfrm>
        </p:grpSpPr>
        <p:grpSp>
          <p:nvGrpSpPr>
            <p:cNvPr id="158728" name="Group 10">
              <a:extLst>
                <a:ext uri="{FF2B5EF4-FFF2-40B4-BE49-F238E27FC236}">
                  <a16:creationId xmlns:a16="http://schemas.microsoft.com/office/drawing/2014/main" id="{DD48ACAB-E708-5943-B24F-A129AEBBC855}"/>
                </a:ext>
              </a:extLst>
            </p:cNvPr>
            <p:cNvGrpSpPr>
              <a:grpSpLocks/>
            </p:cNvGrpSpPr>
            <p:nvPr/>
          </p:nvGrpSpPr>
          <p:grpSpPr bwMode="auto">
            <a:xfrm>
              <a:off x="720165" y="708212"/>
              <a:ext cx="3992282" cy="3313953"/>
              <a:chOff x="720165" y="708212"/>
              <a:chExt cx="3992282" cy="3313953"/>
            </a:xfrm>
          </p:grpSpPr>
          <p:sp>
            <p:nvSpPr>
              <p:cNvPr id="158730" name="Oval 8">
                <a:extLst>
                  <a:ext uri="{FF2B5EF4-FFF2-40B4-BE49-F238E27FC236}">
                    <a16:creationId xmlns:a16="http://schemas.microsoft.com/office/drawing/2014/main" id="{575EF6D2-972C-D14B-840B-B09B367CE88A}"/>
                  </a:ext>
                </a:extLst>
              </p:cNvPr>
              <p:cNvSpPr>
                <a:spLocks noChangeArrowheads="1"/>
              </p:cNvSpPr>
              <p:nvPr/>
            </p:nvSpPr>
            <p:spPr bwMode="auto">
              <a:xfrm>
                <a:off x="720165" y="2498165"/>
                <a:ext cx="1479176" cy="1524000"/>
              </a:xfrm>
              <a:prstGeom prst="ellipse">
                <a:avLst/>
              </a:prstGeom>
              <a:noFill/>
              <a:ln w="2857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58731" name="Oval 9">
                <a:extLst>
                  <a:ext uri="{FF2B5EF4-FFF2-40B4-BE49-F238E27FC236}">
                    <a16:creationId xmlns:a16="http://schemas.microsoft.com/office/drawing/2014/main" id="{3A21B10A-1C52-A240-A70A-67A59A03F50E}"/>
                  </a:ext>
                </a:extLst>
              </p:cNvPr>
              <p:cNvSpPr>
                <a:spLocks noChangeArrowheads="1"/>
              </p:cNvSpPr>
              <p:nvPr/>
            </p:nvSpPr>
            <p:spPr bwMode="auto">
              <a:xfrm>
                <a:off x="3233271" y="708212"/>
                <a:ext cx="1479176" cy="1524000"/>
              </a:xfrm>
              <a:prstGeom prst="ellipse">
                <a:avLst/>
              </a:prstGeom>
              <a:noFill/>
              <a:ln w="28575">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grpSp>
        <p:sp>
          <p:nvSpPr>
            <p:cNvPr id="158729" name="TextBox 11">
              <a:extLst>
                <a:ext uri="{FF2B5EF4-FFF2-40B4-BE49-F238E27FC236}">
                  <a16:creationId xmlns:a16="http://schemas.microsoft.com/office/drawing/2014/main" id="{4B19EED7-AA80-B141-8A1E-A9EB72B01F2F}"/>
                </a:ext>
              </a:extLst>
            </p:cNvPr>
            <p:cNvSpPr txBox="1">
              <a:spLocks noChangeArrowheads="1"/>
            </p:cNvSpPr>
            <p:nvPr/>
          </p:nvSpPr>
          <p:spPr bwMode="auto">
            <a:xfrm>
              <a:off x="5239077" y="747060"/>
              <a:ext cx="390492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0FFFFF"/>
                  </a:solidFill>
                </a:rPr>
                <a:t>Warm-core lows (hurricanes)</a:t>
              </a:r>
            </a:p>
            <a:p>
              <a:r>
                <a:rPr lang="en-US" altLang="en-US" sz="1800">
                  <a:solidFill>
                    <a:srgbClr val="0FFFFF"/>
                  </a:solidFill>
                </a:rPr>
                <a:t>and cold-core highs (polar</a:t>
              </a:r>
            </a:p>
            <a:p>
              <a:r>
                <a:rPr lang="en-US" altLang="en-US" sz="1800">
                  <a:solidFill>
                    <a:srgbClr val="0FFFFF"/>
                  </a:solidFill>
                </a:rPr>
                <a:t>anticyclones) are shallow systems—</a:t>
              </a:r>
            </a:p>
            <a:p>
              <a:r>
                <a:rPr lang="en-US" altLang="en-US" sz="1800">
                  <a:solidFill>
                    <a:srgbClr val="0FFFFF"/>
                  </a:solidFill>
                </a:rPr>
                <a:t>they weaken with height.  They are</a:t>
              </a:r>
            </a:p>
            <a:p>
              <a:r>
                <a:rPr lang="en-US" altLang="en-US" sz="1800">
                  <a:solidFill>
                    <a:srgbClr val="0FFFFF"/>
                  </a:solidFill>
                </a:rPr>
                <a:t>vertically stacked.</a:t>
              </a:r>
            </a:p>
          </p:txBody>
        </p:sp>
      </p:grpSp>
      <p:grpSp>
        <p:nvGrpSpPr>
          <p:cNvPr id="15" name="Group 14">
            <a:extLst>
              <a:ext uri="{FF2B5EF4-FFF2-40B4-BE49-F238E27FC236}">
                <a16:creationId xmlns:a16="http://schemas.microsoft.com/office/drawing/2014/main" id="{83D7A515-E2FE-8649-9869-AB7CB65C40A9}"/>
              </a:ext>
            </a:extLst>
          </p:cNvPr>
          <p:cNvGrpSpPr>
            <a:grpSpLocks/>
          </p:cNvGrpSpPr>
          <p:nvPr/>
        </p:nvGrpSpPr>
        <p:grpSpPr bwMode="auto">
          <a:xfrm>
            <a:off x="149225" y="717550"/>
            <a:ext cx="8886825" cy="4972050"/>
            <a:chOff x="149413" y="717176"/>
            <a:chExt cx="8887319" cy="4972389"/>
          </a:xfrm>
        </p:grpSpPr>
        <p:sp>
          <p:nvSpPr>
            <p:cNvPr id="158725" name="Oval 4">
              <a:extLst>
                <a:ext uri="{FF2B5EF4-FFF2-40B4-BE49-F238E27FC236}">
                  <a16:creationId xmlns:a16="http://schemas.microsoft.com/office/drawing/2014/main" id="{0B41B949-C37C-D442-B979-4102E2BE9EA1}"/>
                </a:ext>
              </a:extLst>
            </p:cNvPr>
            <p:cNvSpPr>
              <a:spLocks noChangeArrowheads="1"/>
            </p:cNvSpPr>
            <p:nvPr/>
          </p:nvSpPr>
          <p:spPr bwMode="auto">
            <a:xfrm>
              <a:off x="702236" y="717176"/>
              <a:ext cx="1479176" cy="1524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58726" name="Oval 5">
              <a:extLst>
                <a:ext uri="{FF2B5EF4-FFF2-40B4-BE49-F238E27FC236}">
                  <a16:creationId xmlns:a16="http://schemas.microsoft.com/office/drawing/2014/main" id="{CF12674F-9348-184D-8363-62D4EBC4EEE6}"/>
                </a:ext>
              </a:extLst>
            </p:cNvPr>
            <p:cNvSpPr>
              <a:spLocks noChangeArrowheads="1"/>
            </p:cNvSpPr>
            <p:nvPr/>
          </p:nvSpPr>
          <p:spPr bwMode="auto">
            <a:xfrm>
              <a:off x="3230283" y="2408518"/>
              <a:ext cx="1479176" cy="1524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58727" name="TextBox 13">
              <a:extLst>
                <a:ext uri="{FF2B5EF4-FFF2-40B4-BE49-F238E27FC236}">
                  <a16:creationId xmlns:a16="http://schemas.microsoft.com/office/drawing/2014/main" id="{BE946C70-A939-B94E-BB1F-7CD3DC40EB7E}"/>
                </a:ext>
              </a:extLst>
            </p:cNvPr>
            <p:cNvSpPr txBox="1">
              <a:spLocks noChangeArrowheads="1"/>
            </p:cNvSpPr>
            <p:nvPr/>
          </p:nvSpPr>
          <p:spPr bwMode="auto">
            <a:xfrm>
              <a:off x="149413" y="4766235"/>
              <a:ext cx="88873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979A"/>
                  </a:solidFill>
                </a:rPr>
                <a:t>Warm-core highs (subtropical anticyclones) and cold-core lows (polar and mid-latitude</a:t>
              </a:r>
            </a:p>
            <a:p>
              <a:r>
                <a:rPr lang="en-US" altLang="en-US" sz="1800">
                  <a:solidFill>
                    <a:srgbClr val="FF979A"/>
                  </a:solidFill>
                </a:rPr>
                <a:t>storms) are deep systems—they strengthen with height.  They must be vertically</a:t>
              </a:r>
            </a:p>
            <a:p>
              <a:r>
                <a:rPr lang="en-US" altLang="en-US" sz="1800">
                  <a:solidFill>
                    <a:srgbClr val="FF979A"/>
                  </a:solidFill>
                </a:rPr>
                <a:t>tilted to survive.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hurricane.cross-section.tif">
            <a:extLst>
              <a:ext uri="{FF2B5EF4-FFF2-40B4-BE49-F238E27FC236}">
                <a16:creationId xmlns:a16="http://schemas.microsoft.com/office/drawing/2014/main" id="{49A3BAE2-6DC1-DC4C-B8F4-061A86C217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927100"/>
            <a:ext cx="80232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 Box 5">
            <a:extLst>
              <a:ext uri="{FF2B5EF4-FFF2-40B4-BE49-F238E27FC236}">
                <a16:creationId xmlns:a16="http://schemas.microsoft.com/office/drawing/2014/main" id="{E291687F-0EF9-1A46-B82B-9A5BEAD3A0DC}"/>
              </a:ext>
            </a:extLst>
          </p:cNvPr>
          <p:cNvSpPr txBox="1">
            <a:spLocks noChangeArrowheads="1"/>
          </p:cNvSpPr>
          <p:nvPr/>
        </p:nvSpPr>
        <p:spPr bwMode="auto">
          <a:xfrm>
            <a:off x="2525713" y="165100"/>
            <a:ext cx="4198937" cy="46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Hurricane:  A Warm-core Low</a:t>
            </a:r>
          </a:p>
        </p:txBody>
      </p:sp>
      <p:sp>
        <p:nvSpPr>
          <p:cNvPr id="159747" name="TextBox 2">
            <a:extLst>
              <a:ext uri="{FF2B5EF4-FFF2-40B4-BE49-F238E27FC236}">
                <a16:creationId xmlns:a16="http://schemas.microsoft.com/office/drawing/2014/main" id="{B13ACEA7-A771-6948-B47F-601719549054}"/>
              </a:ext>
            </a:extLst>
          </p:cNvPr>
          <p:cNvSpPr txBox="1">
            <a:spLocks noChangeArrowheads="1"/>
          </p:cNvSpPr>
          <p:nvPr/>
        </p:nvSpPr>
        <p:spPr bwMode="auto">
          <a:xfrm>
            <a:off x="1344613" y="5483225"/>
            <a:ext cx="6618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1"/>
                </a:solidFill>
              </a:rPr>
              <a:t>Vertically stacked:  </a:t>
            </a:r>
          </a:p>
          <a:p>
            <a:pPr algn="ctr"/>
            <a:r>
              <a:rPr lang="en-US" altLang="en-US">
                <a:solidFill>
                  <a:schemeClr val="bg1"/>
                </a:solidFill>
              </a:rPr>
              <a:t>divergence aloft is above surface convergence.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TH">
            <a:extLst>
              <a:ext uri="{FF2B5EF4-FFF2-40B4-BE49-F238E27FC236}">
                <a16:creationId xmlns:a16="http://schemas.microsoft.com/office/drawing/2014/main" id="{C5143A25-48FF-614E-A581-EDC5EF2F4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28663"/>
            <a:ext cx="42179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Picture 3" descr="TH">
            <a:extLst>
              <a:ext uri="{FF2B5EF4-FFF2-40B4-BE49-F238E27FC236}">
                <a16:creationId xmlns:a16="http://schemas.microsoft.com/office/drawing/2014/main" id="{F722484F-5036-1F49-AE5D-DF87C1BEA2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100" y="728663"/>
            <a:ext cx="4203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4">
            <a:extLst>
              <a:ext uri="{FF2B5EF4-FFF2-40B4-BE49-F238E27FC236}">
                <a16:creationId xmlns:a16="http://schemas.microsoft.com/office/drawing/2014/main" id="{DBD62E11-4CE7-B346-A484-EC7D323A062D}"/>
              </a:ext>
            </a:extLst>
          </p:cNvPr>
          <p:cNvSpPr txBox="1">
            <a:spLocks noChangeArrowheads="1"/>
          </p:cNvSpPr>
          <p:nvPr/>
        </p:nvSpPr>
        <p:spPr bwMode="auto">
          <a:xfrm>
            <a:off x="3429000" y="115888"/>
            <a:ext cx="2200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227"/>
                </a:solidFill>
              </a:rPr>
              <a:t>MEAN 700 MB</a:t>
            </a:r>
            <a:endParaRPr lang="en-US" altLang="en-US"/>
          </a:p>
        </p:txBody>
      </p:sp>
      <p:sp>
        <p:nvSpPr>
          <p:cNvPr id="161796" name="Text Box 5">
            <a:extLst>
              <a:ext uri="{FF2B5EF4-FFF2-40B4-BE49-F238E27FC236}">
                <a16:creationId xmlns:a16="http://schemas.microsoft.com/office/drawing/2014/main" id="{7A4F4CC9-2561-D247-B1E6-93C8709F7A2D}"/>
              </a:ext>
            </a:extLst>
          </p:cNvPr>
          <p:cNvSpPr txBox="1">
            <a:spLocks noChangeArrowheads="1"/>
          </p:cNvSpPr>
          <p:nvPr/>
        </p:nvSpPr>
        <p:spPr bwMode="auto">
          <a:xfrm>
            <a:off x="1812925" y="5957888"/>
            <a:ext cx="1087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January</a:t>
            </a:r>
            <a:endParaRPr lang="en-US" altLang="en-US"/>
          </a:p>
        </p:txBody>
      </p:sp>
      <p:sp>
        <p:nvSpPr>
          <p:cNvPr id="161797" name="Rectangle 6">
            <a:extLst>
              <a:ext uri="{FF2B5EF4-FFF2-40B4-BE49-F238E27FC236}">
                <a16:creationId xmlns:a16="http://schemas.microsoft.com/office/drawing/2014/main" id="{716EB1AC-7FF7-4D40-9872-B51572FD06B5}"/>
              </a:ext>
            </a:extLst>
          </p:cNvPr>
          <p:cNvSpPr>
            <a:spLocks noChangeArrowheads="1"/>
          </p:cNvSpPr>
          <p:nvPr/>
        </p:nvSpPr>
        <p:spPr bwMode="auto">
          <a:xfrm>
            <a:off x="6678613" y="5910263"/>
            <a:ext cx="63658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chemeClr val="bg1"/>
                </a:solidFill>
              </a:rPr>
              <a:t>July</a:t>
            </a:r>
          </a:p>
        </p:txBody>
      </p:sp>
      <p:sp>
        <p:nvSpPr>
          <p:cNvPr id="161798" name="Rectangle 11">
            <a:extLst>
              <a:ext uri="{FF2B5EF4-FFF2-40B4-BE49-F238E27FC236}">
                <a16:creationId xmlns:a16="http://schemas.microsoft.com/office/drawing/2014/main" id="{4EB70553-4720-FE4C-BB7C-35558119C711}"/>
              </a:ext>
            </a:extLst>
          </p:cNvPr>
          <p:cNvSpPr>
            <a:spLocks noChangeArrowheads="1"/>
          </p:cNvSpPr>
          <p:nvPr/>
        </p:nvSpPr>
        <p:spPr bwMode="auto">
          <a:xfrm>
            <a:off x="3035300" y="5959475"/>
            <a:ext cx="2849563" cy="33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L = surface systems; </a:t>
            </a:r>
            <a:r>
              <a:rPr lang="en-US" altLang="en-US" sz="1600">
                <a:solidFill>
                  <a:srgbClr val="0FFFFF"/>
                </a:solidFill>
              </a:rPr>
              <a:t>L = aloft</a:t>
            </a:r>
          </a:p>
        </p:txBody>
      </p:sp>
      <p:grpSp>
        <p:nvGrpSpPr>
          <p:cNvPr id="30" name="Group 29">
            <a:extLst>
              <a:ext uri="{FF2B5EF4-FFF2-40B4-BE49-F238E27FC236}">
                <a16:creationId xmlns:a16="http://schemas.microsoft.com/office/drawing/2014/main" id="{D3261B19-863A-D941-A57B-ADA72312BB5B}"/>
              </a:ext>
            </a:extLst>
          </p:cNvPr>
          <p:cNvGrpSpPr>
            <a:grpSpLocks/>
          </p:cNvGrpSpPr>
          <p:nvPr/>
        </p:nvGrpSpPr>
        <p:grpSpPr bwMode="auto">
          <a:xfrm>
            <a:off x="1371600" y="1643063"/>
            <a:ext cx="7010400" cy="2622550"/>
            <a:chOff x="1371600" y="2057400"/>
            <a:chExt cx="7010400" cy="2622550"/>
          </a:xfrm>
        </p:grpSpPr>
        <p:sp>
          <p:nvSpPr>
            <p:cNvPr id="161819" name="Text Box 7">
              <a:extLst>
                <a:ext uri="{FF2B5EF4-FFF2-40B4-BE49-F238E27FC236}">
                  <a16:creationId xmlns:a16="http://schemas.microsoft.com/office/drawing/2014/main" id="{EA562AEF-87FB-104D-936B-E1E55DDBF76D}"/>
                </a:ext>
              </a:extLst>
            </p:cNvPr>
            <p:cNvSpPr txBox="1">
              <a:spLocks noChangeArrowheads="1"/>
            </p:cNvSpPr>
            <p:nvPr/>
          </p:nvSpPr>
          <p:spPr bwMode="auto">
            <a:xfrm>
              <a:off x="7469387" y="3752520"/>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H</a:t>
              </a:r>
              <a:endParaRPr lang="en-US" altLang="en-US"/>
            </a:p>
          </p:txBody>
        </p:sp>
        <p:sp>
          <p:nvSpPr>
            <p:cNvPr id="161820" name="Rectangle 8">
              <a:extLst>
                <a:ext uri="{FF2B5EF4-FFF2-40B4-BE49-F238E27FC236}">
                  <a16:creationId xmlns:a16="http://schemas.microsoft.com/office/drawing/2014/main" id="{06ACCB8A-DB54-B04A-8F3F-3891043D7D50}"/>
                </a:ext>
              </a:extLst>
            </p:cNvPr>
            <p:cNvSpPr>
              <a:spLocks noChangeArrowheads="1"/>
            </p:cNvSpPr>
            <p:nvPr/>
          </p:nvSpPr>
          <p:spPr bwMode="auto">
            <a:xfrm>
              <a:off x="5715000" y="3657600"/>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H</a:t>
              </a:r>
            </a:p>
          </p:txBody>
        </p:sp>
        <p:sp>
          <p:nvSpPr>
            <p:cNvPr id="161821" name="Rectangle 9">
              <a:extLst>
                <a:ext uri="{FF2B5EF4-FFF2-40B4-BE49-F238E27FC236}">
                  <a16:creationId xmlns:a16="http://schemas.microsoft.com/office/drawing/2014/main" id="{81BEC91B-FBFF-F24F-9974-D3F003D9B4C6}"/>
                </a:ext>
              </a:extLst>
            </p:cNvPr>
            <p:cNvSpPr>
              <a:spLocks noChangeArrowheads="1"/>
            </p:cNvSpPr>
            <p:nvPr/>
          </p:nvSpPr>
          <p:spPr bwMode="auto">
            <a:xfrm>
              <a:off x="8085138" y="3048000"/>
              <a:ext cx="296862"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L</a:t>
              </a:r>
            </a:p>
          </p:txBody>
        </p:sp>
        <p:sp>
          <p:nvSpPr>
            <p:cNvPr id="161822" name="Rectangle 10">
              <a:extLst>
                <a:ext uri="{FF2B5EF4-FFF2-40B4-BE49-F238E27FC236}">
                  <a16:creationId xmlns:a16="http://schemas.microsoft.com/office/drawing/2014/main" id="{33234377-BF22-4B47-82B9-7EE3C35FF19A}"/>
                </a:ext>
              </a:extLst>
            </p:cNvPr>
            <p:cNvSpPr>
              <a:spLocks noChangeArrowheads="1"/>
            </p:cNvSpPr>
            <p:nvPr/>
          </p:nvSpPr>
          <p:spPr bwMode="auto">
            <a:xfrm>
              <a:off x="7162800" y="2057400"/>
              <a:ext cx="2968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L</a:t>
              </a:r>
            </a:p>
          </p:txBody>
        </p:sp>
        <p:sp>
          <p:nvSpPr>
            <p:cNvPr id="161823" name="Rectangle 12">
              <a:extLst>
                <a:ext uri="{FF2B5EF4-FFF2-40B4-BE49-F238E27FC236}">
                  <a16:creationId xmlns:a16="http://schemas.microsoft.com/office/drawing/2014/main" id="{AED566BA-3A65-444C-9C52-AC7A66CF0681}"/>
                </a:ext>
              </a:extLst>
            </p:cNvPr>
            <p:cNvSpPr>
              <a:spLocks noChangeArrowheads="1"/>
            </p:cNvSpPr>
            <p:nvPr/>
          </p:nvSpPr>
          <p:spPr bwMode="auto">
            <a:xfrm>
              <a:off x="1600200" y="3244850"/>
              <a:ext cx="2968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L</a:t>
              </a:r>
            </a:p>
          </p:txBody>
        </p:sp>
        <p:sp>
          <p:nvSpPr>
            <p:cNvPr id="161824" name="Rectangle 13">
              <a:extLst>
                <a:ext uri="{FF2B5EF4-FFF2-40B4-BE49-F238E27FC236}">
                  <a16:creationId xmlns:a16="http://schemas.microsoft.com/office/drawing/2014/main" id="{BBF563B1-A40E-E140-A847-82236C95C7DC}"/>
                </a:ext>
              </a:extLst>
            </p:cNvPr>
            <p:cNvSpPr>
              <a:spLocks noChangeArrowheads="1"/>
            </p:cNvSpPr>
            <p:nvPr/>
          </p:nvSpPr>
          <p:spPr bwMode="auto">
            <a:xfrm>
              <a:off x="2819400" y="3581400"/>
              <a:ext cx="2968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L</a:t>
              </a:r>
            </a:p>
          </p:txBody>
        </p:sp>
        <p:sp>
          <p:nvSpPr>
            <p:cNvPr id="161825" name="Rectangle 14">
              <a:extLst>
                <a:ext uri="{FF2B5EF4-FFF2-40B4-BE49-F238E27FC236}">
                  <a16:creationId xmlns:a16="http://schemas.microsoft.com/office/drawing/2014/main" id="{AD36DBEF-8D73-9F44-856C-2AD971BC4000}"/>
                </a:ext>
              </a:extLst>
            </p:cNvPr>
            <p:cNvSpPr>
              <a:spLocks noChangeArrowheads="1"/>
            </p:cNvSpPr>
            <p:nvPr/>
          </p:nvSpPr>
          <p:spPr bwMode="auto">
            <a:xfrm>
              <a:off x="1371600" y="4343400"/>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H</a:t>
              </a:r>
            </a:p>
          </p:txBody>
        </p:sp>
        <p:sp>
          <p:nvSpPr>
            <p:cNvPr id="161826" name="Rectangle 15">
              <a:extLst>
                <a:ext uri="{FF2B5EF4-FFF2-40B4-BE49-F238E27FC236}">
                  <a16:creationId xmlns:a16="http://schemas.microsoft.com/office/drawing/2014/main" id="{9B71D56D-733A-CC4F-B885-05491E1B353A}"/>
                </a:ext>
              </a:extLst>
            </p:cNvPr>
            <p:cNvSpPr>
              <a:spLocks noChangeArrowheads="1"/>
            </p:cNvSpPr>
            <p:nvPr/>
          </p:nvSpPr>
          <p:spPr bwMode="auto">
            <a:xfrm>
              <a:off x="3276600" y="3733800"/>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H</a:t>
              </a:r>
            </a:p>
          </p:txBody>
        </p:sp>
      </p:grpSp>
      <p:grpSp>
        <p:nvGrpSpPr>
          <p:cNvPr id="28" name="Group 27">
            <a:extLst>
              <a:ext uri="{FF2B5EF4-FFF2-40B4-BE49-F238E27FC236}">
                <a16:creationId xmlns:a16="http://schemas.microsoft.com/office/drawing/2014/main" id="{21A55C5C-9C21-8248-9CF0-292BCA4BA5B6}"/>
              </a:ext>
            </a:extLst>
          </p:cNvPr>
          <p:cNvGrpSpPr>
            <a:grpSpLocks/>
          </p:cNvGrpSpPr>
          <p:nvPr/>
        </p:nvGrpSpPr>
        <p:grpSpPr bwMode="auto">
          <a:xfrm>
            <a:off x="852488" y="1638300"/>
            <a:ext cx="7419975" cy="2568575"/>
            <a:chOff x="851964" y="2053056"/>
            <a:chExt cx="7419886" cy="2567636"/>
          </a:xfrm>
        </p:grpSpPr>
        <p:sp>
          <p:nvSpPr>
            <p:cNvPr id="161811" name="Rectangle 14">
              <a:extLst>
                <a:ext uri="{FF2B5EF4-FFF2-40B4-BE49-F238E27FC236}">
                  <a16:creationId xmlns:a16="http://schemas.microsoft.com/office/drawing/2014/main" id="{65B612F9-A20F-D24D-B117-6720BF2D14BE}"/>
                </a:ext>
              </a:extLst>
            </p:cNvPr>
            <p:cNvSpPr>
              <a:spLocks noChangeArrowheads="1"/>
            </p:cNvSpPr>
            <p:nvPr/>
          </p:nvSpPr>
          <p:spPr bwMode="auto">
            <a:xfrm>
              <a:off x="3273142" y="4284142"/>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H</a:t>
              </a:r>
            </a:p>
          </p:txBody>
        </p:sp>
        <p:sp>
          <p:nvSpPr>
            <p:cNvPr id="161812" name="Rectangle 14">
              <a:extLst>
                <a:ext uri="{FF2B5EF4-FFF2-40B4-BE49-F238E27FC236}">
                  <a16:creationId xmlns:a16="http://schemas.microsoft.com/office/drawing/2014/main" id="{B39D6426-AE70-244D-B834-8103C3364882}"/>
                </a:ext>
              </a:extLst>
            </p:cNvPr>
            <p:cNvSpPr>
              <a:spLocks noChangeArrowheads="1"/>
            </p:cNvSpPr>
            <p:nvPr/>
          </p:nvSpPr>
          <p:spPr bwMode="auto">
            <a:xfrm>
              <a:off x="851964" y="4080066"/>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H</a:t>
              </a:r>
            </a:p>
          </p:txBody>
        </p:sp>
        <p:sp>
          <p:nvSpPr>
            <p:cNvPr id="161813" name="Rectangle 14">
              <a:extLst>
                <a:ext uri="{FF2B5EF4-FFF2-40B4-BE49-F238E27FC236}">
                  <a16:creationId xmlns:a16="http://schemas.microsoft.com/office/drawing/2014/main" id="{C4B9F82E-5713-AC44-9272-456DF4D6AC10}"/>
                </a:ext>
              </a:extLst>
            </p:cNvPr>
            <p:cNvSpPr>
              <a:spLocks noChangeArrowheads="1"/>
            </p:cNvSpPr>
            <p:nvPr/>
          </p:nvSpPr>
          <p:spPr bwMode="auto">
            <a:xfrm>
              <a:off x="1921503" y="2988356"/>
              <a:ext cx="291165"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L</a:t>
              </a:r>
            </a:p>
          </p:txBody>
        </p:sp>
        <p:sp>
          <p:nvSpPr>
            <p:cNvPr id="161814" name="Rectangle 14">
              <a:extLst>
                <a:ext uri="{FF2B5EF4-FFF2-40B4-BE49-F238E27FC236}">
                  <a16:creationId xmlns:a16="http://schemas.microsoft.com/office/drawing/2014/main" id="{FB25B321-7935-FE41-B4FE-D588CA1E923C}"/>
                </a:ext>
              </a:extLst>
            </p:cNvPr>
            <p:cNvSpPr>
              <a:spLocks noChangeArrowheads="1"/>
            </p:cNvSpPr>
            <p:nvPr/>
          </p:nvSpPr>
          <p:spPr bwMode="auto">
            <a:xfrm>
              <a:off x="2474979" y="3486096"/>
              <a:ext cx="291165"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L</a:t>
              </a:r>
            </a:p>
          </p:txBody>
        </p:sp>
        <p:sp>
          <p:nvSpPr>
            <p:cNvPr id="161815" name="Rectangle 14">
              <a:extLst>
                <a:ext uri="{FF2B5EF4-FFF2-40B4-BE49-F238E27FC236}">
                  <a16:creationId xmlns:a16="http://schemas.microsoft.com/office/drawing/2014/main" id="{CB3F8A3F-9080-934E-9C8C-3EA7B8922C23}"/>
                </a:ext>
              </a:extLst>
            </p:cNvPr>
            <p:cNvSpPr>
              <a:spLocks noChangeArrowheads="1"/>
            </p:cNvSpPr>
            <p:nvPr/>
          </p:nvSpPr>
          <p:spPr bwMode="auto">
            <a:xfrm>
              <a:off x="5297235" y="3489651"/>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H</a:t>
              </a:r>
            </a:p>
          </p:txBody>
        </p:sp>
        <p:sp>
          <p:nvSpPr>
            <p:cNvPr id="161816" name="Rectangle 14">
              <a:extLst>
                <a:ext uri="{FF2B5EF4-FFF2-40B4-BE49-F238E27FC236}">
                  <a16:creationId xmlns:a16="http://schemas.microsoft.com/office/drawing/2014/main" id="{B32A7FBF-950D-3448-B807-34EFA94E51A6}"/>
                </a:ext>
              </a:extLst>
            </p:cNvPr>
            <p:cNvSpPr>
              <a:spLocks noChangeArrowheads="1"/>
            </p:cNvSpPr>
            <p:nvPr/>
          </p:nvSpPr>
          <p:spPr bwMode="auto">
            <a:xfrm>
              <a:off x="7466161" y="4121066"/>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H</a:t>
              </a:r>
            </a:p>
          </p:txBody>
        </p:sp>
        <p:sp>
          <p:nvSpPr>
            <p:cNvPr id="161817" name="Rectangle 14">
              <a:extLst>
                <a:ext uri="{FF2B5EF4-FFF2-40B4-BE49-F238E27FC236}">
                  <a16:creationId xmlns:a16="http://schemas.microsoft.com/office/drawing/2014/main" id="{0EBCBD4F-767E-6240-9841-51F9336A1C37}"/>
                </a:ext>
              </a:extLst>
            </p:cNvPr>
            <p:cNvSpPr>
              <a:spLocks noChangeArrowheads="1"/>
            </p:cNvSpPr>
            <p:nvPr/>
          </p:nvSpPr>
          <p:spPr bwMode="auto">
            <a:xfrm>
              <a:off x="7941650" y="3048066"/>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H</a:t>
              </a:r>
            </a:p>
          </p:txBody>
        </p:sp>
        <p:sp>
          <p:nvSpPr>
            <p:cNvPr id="161818" name="Rectangle 14">
              <a:extLst>
                <a:ext uri="{FF2B5EF4-FFF2-40B4-BE49-F238E27FC236}">
                  <a16:creationId xmlns:a16="http://schemas.microsoft.com/office/drawing/2014/main" id="{7567DFE9-3DFC-7840-8AB1-5B33965E1130}"/>
                </a:ext>
              </a:extLst>
            </p:cNvPr>
            <p:cNvSpPr>
              <a:spLocks noChangeArrowheads="1"/>
            </p:cNvSpPr>
            <p:nvPr/>
          </p:nvSpPr>
          <p:spPr bwMode="auto">
            <a:xfrm>
              <a:off x="7002229" y="2053056"/>
              <a:ext cx="3302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0FFFFF"/>
                  </a:solidFill>
                </a:rPr>
                <a:t>H</a:t>
              </a:r>
            </a:p>
          </p:txBody>
        </p:sp>
      </p:grpSp>
      <p:grpSp>
        <p:nvGrpSpPr>
          <p:cNvPr id="31" name="Group 30">
            <a:extLst>
              <a:ext uri="{FF2B5EF4-FFF2-40B4-BE49-F238E27FC236}">
                <a16:creationId xmlns:a16="http://schemas.microsoft.com/office/drawing/2014/main" id="{EE89D855-53C7-2F4D-BC76-D7FF2AC7B9FD}"/>
              </a:ext>
            </a:extLst>
          </p:cNvPr>
          <p:cNvGrpSpPr>
            <a:grpSpLocks/>
          </p:cNvGrpSpPr>
          <p:nvPr/>
        </p:nvGrpSpPr>
        <p:grpSpPr bwMode="auto">
          <a:xfrm>
            <a:off x="1092200" y="1635125"/>
            <a:ext cx="7259638" cy="2495550"/>
            <a:chOff x="1091821" y="2049741"/>
            <a:chExt cx="7260377" cy="2495338"/>
          </a:xfrm>
        </p:grpSpPr>
        <p:cxnSp>
          <p:nvCxnSpPr>
            <p:cNvPr id="3" name="Straight Arrow Connector 2">
              <a:extLst>
                <a:ext uri="{FF2B5EF4-FFF2-40B4-BE49-F238E27FC236}">
                  <a16:creationId xmlns:a16="http://schemas.microsoft.com/office/drawing/2014/main" id="{67530FC9-335E-E54B-BB77-7E4F0A627912}"/>
                </a:ext>
              </a:extLst>
            </p:cNvPr>
            <p:cNvCxnSpPr/>
            <p:nvPr/>
          </p:nvCxnSpPr>
          <p:spPr bwMode="auto">
            <a:xfrm>
              <a:off x="1091821" y="4322848"/>
              <a:ext cx="390565" cy="22223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a:extLst>
                <a:ext uri="{FF2B5EF4-FFF2-40B4-BE49-F238E27FC236}">
                  <a16:creationId xmlns:a16="http://schemas.microsoft.com/office/drawing/2014/main" id="{8FAF170E-33DC-7E4B-A034-07AF0754DF22}"/>
                </a:ext>
              </a:extLst>
            </p:cNvPr>
            <p:cNvCxnSpPr/>
            <p:nvPr/>
          </p:nvCxnSpPr>
          <p:spPr bwMode="auto">
            <a:xfrm>
              <a:off x="3420921" y="3943468"/>
              <a:ext cx="11113" cy="490495"/>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76E156FC-279E-3341-A46D-FB98B095248C}"/>
                </a:ext>
              </a:extLst>
            </p:cNvPr>
            <p:cNvCxnSpPr/>
            <p:nvPr/>
          </p:nvCxnSpPr>
          <p:spPr bwMode="auto">
            <a:xfrm>
              <a:off x="2636616" y="3616471"/>
              <a:ext cx="293717" cy="193659"/>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85616A46-DC56-8C49-9276-91B03DAA746C}"/>
                </a:ext>
              </a:extLst>
            </p:cNvPr>
            <p:cNvCxnSpPr/>
            <p:nvPr/>
          </p:nvCxnSpPr>
          <p:spPr bwMode="auto">
            <a:xfrm flipV="1">
              <a:off x="1793567" y="3194232"/>
              <a:ext cx="230211" cy="192071"/>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a:extLst>
                <a:ext uri="{FF2B5EF4-FFF2-40B4-BE49-F238E27FC236}">
                  <a16:creationId xmlns:a16="http://schemas.microsoft.com/office/drawing/2014/main" id="{D511C0BF-B44F-6649-9EAF-E1925F2BAF3E}"/>
                </a:ext>
              </a:extLst>
            </p:cNvPr>
            <p:cNvCxnSpPr/>
            <p:nvPr/>
          </p:nvCxnSpPr>
          <p:spPr bwMode="auto">
            <a:xfrm>
              <a:off x="5522985" y="3649805"/>
              <a:ext cx="314357" cy="182547"/>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a:extLst>
                <a:ext uri="{FF2B5EF4-FFF2-40B4-BE49-F238E27FC236}">
                  <a16:creationId xmlns:a16="http://schemas.microsoft.com/office/drawing/2014/main" id="{41F20E8D-E48F-7941-85D3-F728DDE5C90C}"/>
                </a:ext>
              </a:extLst>
            </p:cNvPr>
            <p:cNvCxnSpPr/>
            <p:nvPr/>
          </p:nvCxnSpPr>
          <p:spPr bwMode="auto">
            <a:xfrm flipH="1">
              <a:off x="7620286" y="3965691"/>
              <a:ext cx="11114" cy="301599"/>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1809" name="Oval 26">
              <a:extLst>
                <a:ext uri="{FF2B5EF4-FFF2-40B4-BE49-F238E27FC236}">
                  <a16:creationId xmlns:a16="http://schemas.microsoft.com/office/drawing/2014/main" id="{D81B480B-707E-A842-B809-A68FC0867574}"/>
                </a:ext>
              </a:extLst>
            </p:cNvPr>
            <p:cNvSpPr>
              <a:spLocks noChangeArrowheads="1"/>
            </p:cNvSpPr>
            <p:nvPr/>
          </p:nvSpPr>
          <p:spPr bwMode="auto">
            <a:xfrm>
              <a:off x="7007708" y="2049741"/>
              <a:ext cx="401077" cy="37875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61810" name="Oval 49">
              <a:extLst>
                <a:ext uri="{FF2B5EF4-FFF2-40B4-BE49-F238E27FC236}">
                  <a16:creationId xmlns:a16="http://schemas.microsoft.com/office/drawing/2014/main" id="{D1734058-C719-524F-85DE-7971F11301F0}"/>
                </a:ext>
              </a:extLst>
            </p:cNvPr>
            <p:cNvSpPr>
              <a:spLocks noChangeArrowheads="1"/>
            </p:cNvSpPr>
            <p:nvPr/>
          </p:nvSpPr>
          <p:spPr bwMode="auto">
            <a:xfrm>
              <a:off x="7951121" y="3037634"/>
              <a:ext cx="401077" cy="37875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grpSp>
      <p:sp>
        <p:nvSpPr>
          <p:cNvPr id="161802" name="TextBox 32">
            <a:extLst>
              <a:ext uri="{FF2B5EF4-FFF2-40B4-BE49-F238E27FC236}">
                <a16:creationId xmlns:a16="http://schemas.microsoft.com/office/drawing/2014/main" id="{39E18823-0368-5E40-817C-2FFEF797FE29}"/>
              </a:ext>
            </a:extLst>
          </p:cNvPr>
          <p:cNvSpPr txBox="1">
            <a:spLocks noChangeArrowheads="1"/>
          </p:cNvSpPr>
          <p:nvPr/>
        </p:nvSpPr>
        <p:spPr bwMode="auto">
          <a:xfrm>
            <a:off x="7375525" y="6329363"/>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FFFF"/>
                </a:solidFill>
              </a:rPr>
              <a:t>(A:  326–328)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1" descr="1001b">
            <a:extLst>
              <a:ext uri="{FF2B5EF4-FFF2-40B4-BE49-F238E27FC236}">
                <a16:creationId xmlns:a16="http://schemas.microsoft.com/office/drawing/2014/main" id="{95F43EAE-3693-A748-AA19-75F11D296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9263" y="0"/>
            <a:ext cx="5729287"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42" name="Rectangle 1027" hidden="1">
            <a:extLst>
              <a:ext uri="{FF2B5EF4-FFF2-40B4-BE49-F238E27FC236}">
                <a16:creationId xmlns:a16="http://schemas.microsoft.com/office/drawing/2014/main" id="{AAAF36E2-70B0-4040-8479-77DF18ABC677}"/>
              </a:ext>
            </a:extLst>
          </p:cNvPr>
          <p:cNvSpPr>
            <a:spLocks noGrp="1" noChangeArrowheads="1"/>
          </p:cNvSpPr>
          <p:nvPr>
            <p:ph type="title"/>
          </p:nvPr>
        </p:nvSpPr>
        <p:spPr/>
        <p:txBody>
          <a:bodyPr/>
          <a:lstStyle/>
          <a:p>
            <a:pPr eaLnBrk="1" hangingPunct="1"/>
            <a:endParaRPr lang="en-US" altLang="en-US"/>
          </a:p>
        </p:txBody>
      </p:sp>
      <p:sp>
        <p:nvSpPr>
          <p:cNvPr id="163843" name="TextBox 1">
            <a:extLst>
              <a:ext uri="{FF2B5EF4-FFF2-40B4-BE49-F238E27FC236}">
                <a16:creationId xmlns:a16="http://schemas.microsoft.com/office/drawing/2014/main" id="{A654DA5A-1CAA-4349-9FB1-72ED95A71DDA}"/>
              </a:ext>
            </a:extLst>
          </p:cNvPr>
          <p:cNvSpPr txBox="1">
            <a:spLocks noChangeArrowheads="1"/>
          </p:cNvSpPr>
          <p:nvPr/>
        </p:nvSpPr>
        <p:spPr bwMode="auto">
          <a:xfrm>
            <a:off x="374650" y="266700"/>
            <a:ext cx="2220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Latitude Zones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1" descr="1001a">
            <a:extLst>
              <a:ext uri="{FF2B5EF4-FFF2-40B4-BE49-F238E27FC236}">
                <a16:creationId xmlns:a16="http://schemas.microsoft.com/office/drawing/2014/main" id="{ED3C122F-1E91-A84B-B9EC-424A8482F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12700"/>
            <a:ext cx="7758113"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5890" name="Rectangle 1027" hidden="1">
            <a:extLst>
              <a:ext uri="{FF2B5EF4-FFF2-40B4-BE49-F238E27FC236}">
                <a16:creationId xmlns:a16="http://schemas.microsoft.com/office/drawing/2014/main" id="{40D52390-D5DE-C543-8444-507B9E4FD51B}"/>
              </a:ext>
            </a:extLst>
          </p:cNvPr>
          <p:cNvSpPr>
            <a:spLocks noGrp="1" noChangeArrowheads="1"/>
          </p:cNvSpPr>
          <p:nvPr>
            <p:ph type="title"/>
          </p:nvPr>
        </p:nvSpPr>
        <p:spPr/>
        <p:txBody>
          <a:bodyPr/>
          <a:lstStyle/>
          <a:p>
            <a:pPr eaLnBrk="1" hangingPunct="1"/>
            <a:endParaRPr lang="en-US" altLang="en-US"/>
          </a:p>
        </p:txBody>
      </p:sp>
      <p:sp>
        <p:nvSpPr>
          <p:cNvPr id="165891" name="Text Box 1029">
            <a:extLst>
              <a:ext uri="{FF2B5EF4-FFF2-40B4-BE49-F238E27FC236}">
                <a16:creationId xmlns:a16="http://schemas.microsoft.com/office/drawing/2014/main" id="{9353E39C-39F4-AA47-A1A2-BC27F63E6018}"/>
              </a:ext>
            </a:extLst>
          </p:cNvPr>
          <p:cNvSpPr txBox="1">
            <a:spLocks noChangeArrowheads="1"/>
          </p:cNvSpPr>
          <p:nvPr/>
        </p:nvSpPr>
        <p:spPr bwMode="auto">
          <a:xfrm>
            <a:off x="771525" y="123825"/>
            <a:ext cx="2116138"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Non-rotating</a:t>
            </a:r>
          </a:p>
          <a:p>
            <a:pPr algn="ctr"/>
            <a:r>
              <a:rPr lang="en-US" altLang="en-US"/>
              <a:t>homogeneous</a:t>
            </a:r>
          </a:p>
          <a:p>
            <a:pPr algn="ctr"/>
            <a:r>
              <a:rPr lang="en-US" altLang="en-US"/>
              <a:t>sphere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skater">
            <a:extLst>
              <a:ext uri="{FF2B5EF4-FFF2-40B4-BE49-F238E27FC236}">
                <a16:creationId xmlns:a16="http://schemas.microsoft.com/office/drawing/2014/main" id="{2DB7542A-62FC-9B4A-ACDD-9C8DD3A02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842963"/>
            <a:ext cx="5754687"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Text Box 3">
            <a:extLst>
              <a:ext uri="{FF2B5EF4-FFF2-40B4-BE49-F238E27FC236}">
                <a16:creationId xmlns:a16="http://schemas.microsoft.com/office/drawing/2014/main" id="{BC15025B-69E5-3944-B734-5B4F6E1AB099}"/>
              </a:ext>
            </a:extLst>
          </p:cNvPr>
          <p:cNvSpPr txBox="1">
            <a:spLocks noChangeArrowheads="1"/>
          </p:cNvSpPr>
          <p:nvPr/>
        </p:nvSpPr>
        <p:spPr bwMode="auto">
          <a:xfrm>
            <a:off x="3121025" y="111125"/>
            <a:ext cx="2843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Angular Momentum</a:t>
            </a:r>
          </a:p>
        </p:txBody>
      </p:sp>
      <p:sp>
        <p:nvSpPr>
          <p:cNvPr id="167939" name="Text Box 4">
            <a:extLst>
              <a:ext uri="{FF2B5EF4-FFF2-40B4-BE49-F238E27FC236}">
                <a16:creationId xmlns:a16="http://schemas.microsoft.com/office/drawing/2014/main" id="{02DCF2A4-E349-5249-B905-AB91ED639E66}"/>
              </a:ext>
            </a:extLst>
          </p:cNvPr>
          <p:cNvSpPr txBox="1">
            <a:spLocks noChangeArrowheads="1"/>
          </p:cNvSpPr>
          <p:nvPr/>
        </p:nvSpPr>
        <p:spPr bwMode="auto">
          <a:xfrm>
            <a:off x="276225" y="954088"/>
            <a:ext cx="2180405"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FEEFDC"/>
                </a:solidFill>
              </a:rPr>
              <a:t>angular momentum =</a:t>
            </a:r>
          </a:p>
          <a:p>
            <a:r>
              <a:rPr lang="en-US" altLang="en-US" sz="1600" dirty="0">
                <a:solidFill>
                  <a:srgbClr val="FEEFDC"/>
                </a:solidFill>
              </a:rPr>
              <a:t>M x V x R</a:t>
            </a:r>
          </a:p>
          <a:p>
            <a:endParaRPr lang="en-US" altLang="en-US" sz="1600" dirty="0">
              <a:solidFill>
                <a:srgbClr val="FEEFDC"/>
              </a:solidFill>
            </a:endParaRPr>
          </a:p>
          <a:p>
            <a:r>
              <a:rPr lang="en-US" altLang="en-US" sz="1600" dirty="0">
                <a:solidFill>
                  <a:srgbClr val="FEEFDC"/>
                </a:solidFill>
              </a:rPr>
              <a:t>M = mass from center</a:t>
            </a:r>
          </a:p>
          <a:p>
            <a:r>
              <a:rPr lang="en-US" altLang="en-US" sz="1600" dirty="0">
                <a:solidFill>
                  <a:srgbClr val="FEEFDC"/>
                </a:solidFill>
              </a:rPr>
              <a:t>of rotation</a:t>
            </a:r>
          </a:p>
          <a:p>
            <a:r>
              <a:rPr lang="en-US" altLang="en-US" sz="1600" dirty="0">
                <a:solidFill>
                  <a:srgbClr val="FEEFDC"/>
                </a:solidFill>
              </a:rPr>
              <a:t>V = velocity</a:t>
            </a:r>
          </a:p>
          <a:p>
            <a:r>
              <a:rPr lang="en-US" altLang="en-US" sz="1600" dirty="0">
                <a:solidFill>
                  <a:srgbClr val="FEEFDC"/>
                </a:solidFill>
              </a:rPr>
              <a:t>R = radius from axis</a:t>
            </a:r>
          </a:p>
          <a:p>
            <a:r>
              <a:rPr lang="en-US" altLang="en-US" sz="1600" dirty="0">
                <a:solidFill>
                  <a:srgbClr val="FEEFDC"/>
                </a:solidFill>
              </a:rPr>
              <a:t>of rotation</a:t>
            </a:r>
          </a:p>
        </p:txBody>
      </p:sp>
      <p:sp>
        <p:nvSpPr>
          <p:cNvPr id="167940" name="Text Box 5">
            <a:extLst>
              <a:ext uri="{FF2B5EF4-FFF2-40B4-BE49-F238E27FC236}">
                <a16:creationId xmlns:a16="http://schemas.microsoft.com/office/drawing/2014/main" id="{43A8B347-711A-6F4E-8891-9FEB89393E44}"/>
              </a:ext>
            </a:extLst>
          </p:cNvPr>
          <p:cNvSpPr txBox="1">
            <a:spLocks noChangeArrowheads="1"/>
          </p:cNvSpPr>
          <p:nvPr/>
        </p:nvSpPr>
        <p:spPr bwMode="auto">
          <a:xfrm>
            <a:off x="238125" y="3608388"/>
            <a:ext cx="2530475" cy="82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7811"/>
                </a:solidFill>
              </a:rPr>
              <a:t>In atmosphere, angular momentum is conserved, </a:t>
            </a:r>
          </a:p>
          <a:p>
            <a:r>
              <a:rPr lang="en-US" altLang="en-US" sz="1600">
                <a:solidFill>
                  <a:srgbClr val="FF7811"/>
                </a:solidFill>
              </a:rPr>
              <a:t>so MxVxR = constant.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3" descr="angmtm1">
            <a:extLst>
              <a:ext uri="{FF2B5EF4-FFF2-40B4-BE49-F238E27FC236}">
                <a16:creationId xmlns:a16="http://schemas.microsoft.com/office/drawing/2014/main" id="{5E3B5AFC-5BA8-6C47-AF0A-E4C7B077E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835025"/>
            <a:ext cx="64420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ext Box 4">
            <a:extLst>
              <a:ext uri="{FF2B5EF4-FFF2-40B4-BE49-F238E27FC236}">
                <a16:creationId xmlns:a16="http://schemas.microsoft.com/office/drawing/2014/main" id="{6E3595A8-3E88-E145-8A4E-D60BA0D9CB6E}"/>
              </a:ext>
            </a:extLst>
          </p:cNvPr>
          <p:cNvSpPr txBox="1">
            <a:spLocks noChangeArrowheads="1"/>
          </p:cNvSpPr>
          <p:nvPr/>
        </p:nvSpPr>
        <p:spPr bwMode="auto">
          <a:xfrm>
            <a:off x="3121025" y="111125"/>
            <a:ext cx="2843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Angular Momentum</a:t>
            </a:r>
          </a:p>
        </p:txBody>
      </p:sp>
      <p:sp>
        <p:nvSpPr>
          <p:cNvPr id="169987" name="Text Box 5">
            <a:extLst>
              <a:ext uri="{FF2B5EF4-FFF2-40B4-BE49-F238E27FC236}">
                <a16:creationId xmlns:a16="http://schemas.microsoft.com/office/drawing/2014/main" id="{51C69D3C-FDF8-EC42-844D-E0BE07D379E1}"/>
              </a:ext>
            </a:extLst>
          </p:cNvPr>
          <p:cNvSpPr txBox="1">
            <a:spLocks noChangeArrowheads="1"/>
          </p:cNvSpPr>
          <p:nvPr/>
        </p:nvSpPr>
        <p:spPr bwMode="auto">
          <a:xfrm>
            <a:off x="6715125" y="1068388"/>
            <a:ext cx="239712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E1E3E2"/>
                </a:solidFill>
              </a:rPr>
              <a:t>As equatorial air moves</a:t>
            </a:r>
          </a:p>
          <a:p>
            <a:r>
              <a:rPr lang="en-US" altLang="en-US" sz="1600">
                <a:solidFill>
                  <a:srgbClr val="E1E3E2"/>
                </a:solidFill>
              </a:rPr>
              <a:t>poleward, to conserve</a:t>
            </a:r>
          </a:p>
          <a:p>
            <a:r>
              <a:rPr lang="en-US" altLang="en-US" sz="1600">
                <a:solidFill>
                  <a:srgbClr val="E1E3E2"/>
                </a:solidFill>
              </a:rPr>
              <a:t>ang. mtm., speed must</a:t>
            </a:r>
          </a:p>
          <a:p>
            <a:r>
              <a:rPr lang="en-US" altLang="en-US" sz="1600">
                <a:solidFill>
                  <a:srgbClr val="E1E3E2"/>
                </a:solidFill>
              </a:rPr>
              <a:t>increase.  This produces</a:t>
            </a:r>
          </a:p>
          <a:p>
            <a:r>
              <a:rPr lang="en-US" altLang="en-US" sz="1600">
                <a:solidFill>
                  <a:srgbClr val="E1E3E2"/>
                </a:solidFill>
              </a:rPr>
              <a:t>a subtropical jet stream.</a:t>
            </a:r>
          </a:p>
        </p:txBody>
      </p:sp>
      <p:sp>
        <p:nvSpPr>
          <p:cNvPr id="169988" name="Text Box 6">
            <a:extLst>
              <a:ext uri="{FF2B5EF4-FFF2-40B4-BE49-F238E27FC236}">
                <a16:creationId xmlns:a16="http://schemas.microsoft.com/office/drawing/2014/main" id="{1978D411-E431-684C-A1DD-874756CE4EF0}"/>
              </a:ext>
            </a:extLst>
          </p:cNvPr>
          <p:cNvSpPr txBox="1">
            <a:spLocks noChangeArrowheads="1"/>
          </p:cNvSpPr>
          <p:nvPr/>
        </p:nvSpPr>
        <p:spPr bwMode="auto">
          <a:xfrm>
            <a:off x="6804025" y="4484688"/>
            <a:ext cx="2092325" cy="155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7811"/>
                </a:solidFill>
              </a:rPr>
              <a:t>At higher latitudes, </a:t>
            </a:r>
          </a:p>
          <a:p>
            <a:r>
              <a:rPr lang="en-US" altLang="en-US" sz="1600">
                <a:solidFill>
                  <a:srgbClr val="FF7811"/>
                </a:solidFill>
              </a:rPr>
              <a:t>speeds cannot be</a:t>
            </a:r>
          </a:p>
          <a:p>
            <a:r>
              <a:rPr lang="en-US" altLang="en-US" sz="1600">
                <a:solidFill>
                  <a:srgbClr val="FF7811"/>
                </a:solidFill>
              </a:rPr>
              <a:t>sustained, so Hadley</a:t>
            </a:r>
          </a:p>
          <a:p>
            <a:r>
              <a:rPr lang="en-US" altLang="en-US" sz="1600">
                <a:solidFill>
                  <a:srgbClr val="FF7811"/>
                </a:solidFill>
              </a:rPr>
              <a:t>Cells are confined to </a:t>
            </a:r>
          </a:p>
          <a:p>
            <a:r>
              <a:rPr lang="en-US" altLang="en-US" sz="1600">
                <a:solidFill>
                  <a:srgbClr val="FF7811"/>
                </a:solidFill>
              </a:rPr>
              <a:t>the tropics and </a:t>
            </a:r>
          </a:p>
          <a:p>
            <a:r>
              <a:rPr lang="en-US" altLang="en-US" sz="1600">
                <a:solidFill>
                  <a:srgbClr val="FF7811"/>
                </a:solidFill>
              </a:rPr>
              <a:t>subtropics.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1" descr="1002">
            <a:extLst>
              <a:ext uri="{FF2B5EF4-FFF2-40B4-BE49-F238E27FC236}">
                <a16:creationId xmlns:a16="http://schemas.microsoft.com/office/drawing/2014/main" id="{5794E8ED-C9A8-AF43-A9D0-87936DF43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68" y="279400"/>
            <a:ext cx="8069263"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2034" name="Rectangle 1027" hidden="1">
            <a:extLst>
              <a:ext uri="{FF2B5EF4-FFF2-40B4-BE49-F238E27FC236}">
                <a16:creationId xmlns:a16="http://schemas.microsoft.com/office/drawing/2014/main" id="{9DE91D59-7BDF-D148-9E6D-BC04B1095E78}"/>
              </a:ext>
            </a:extLst>
          </p:cNvPr>
          <p:cNvSpPr>
            <a:spLocks noGrp="1" noChangeArrowheads="1"/>
          </p:cNvSpPr>
          <p:nvPr>
            <p:ph type="title"/>
          </p:nvPr>
        </p:nvSpPr>
        <p:spPr/>
        <p:txBody>
          <a:bodyPr/>
          <a:lstStyle/>
          <a:p>
            <a:pPr eaLnBrk="1" hangingPunct="1"/>
            <a:endParaRPr lang="en-US" altLang="en-US"/>
          </a:p>
        </p:txBody>
      </p:sp>
      <p:grpSp>
        <p:nvGrpSpPr>
          <p:cNvPr id="172035" name="Group 1035">
            <a:extLst>
              <a:ext uri="{FF2B5EF4-FFF2-40B4-BE49-F238E27FC236}">
                <a16:creationId xmlns:a16="http://schemas.microsoft.com/office/drawing/2014/main" id="{214EC6F0-B8E0-8849-A3DA-FFA4CBC09755}"/>
              </a:ext>
            </a:extLst>
          </p:cNvPr>
          <p:cNvGrpSpPr>
            <a:grpSpLocks/>
          </p:cNvGrpSpPr>
          <p:nvPr/>
        </p:nvGrpSpPr>
        <p:grpSpPr bwMode="auto">
          <a:xfrm>
            <a:off x="1612900" y="390525"/>
            <a:ext cx="2420938" cy="6188075"/>
            <a:chOff x="1016" y="246"/>
            <a:chExt cx="1525" cy="3898"/>
          </a:xfrm>
        </p:grpSpPr>
        <p:sp>
          <p:nvSpPr>
            <p:cNvPr id="172037" name="Line 1029">
              <a:extLst>
                <a:ext uri="{FF2B5EF4-FFF2-40B4-BE49-F238E27FC236}">
                  <a16:creationId xmlns:a16="http://schemas.microsoft.com/office/drawing/2014/main" id="{5A8B5C95-E3D8-A946-8104-B24A7097E8FA}"/>
                </a:ext>
              </a:extLst>
            </p:cNvPr>
            <p:cNvSpPr>
              <a:spLocks noChangeShapeType="1"/>
            </p:cNvSpPr>
            <p:nvPr/>
          </p:nvSpPr>
          <p:spPr bwMode="auto">
            <a:xfrm>
              <a:off x="1232" y="696"/>
              <a:ext cx="248" cy="70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38" name="Line 1030">
              <a:extLst>
                <a:ext uri="{FF2B5EF4-FFF2-40B4-BE49-F238E27FC236}">
                  <a16:creationId xmlns:a16="http://schemas.microsoft.com/office/drawing/2014/main" id="{E84291DF-6DD7-1448-952C-59CE9185AF45}"/>
                </a:ext>
              </a:extLst>
            </p:cNvPr>
            <p:cNvSpPr>
              <a:spLocks noChangeShapeType="1"/>
            </p:cNvSpPr>
            <p:nvPr/>
          </p:nvSpPr>
          <p:spPr bwMode="auto">
            <a:xfrm flipV="1">
              <a:off x="1016" y="1016"/>
              <a:ext cx="688" cy="8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39" name="Line 1031">
              <a:extLst>
                <a:ext uri="{FF2B5EF4-FFF2-40B4-BE49-F238E27FC236}">
                  <a16:creationId xmlns:a16="http://schemas.microsoft.com/office/drawing/2014/main" id="{8F52B922-62F7-5349-910C-A82F67243684}"/>
                </a:ext>
              </a:extLst>
            </p:cNvPr>
            <p:cNvSpPr>
              <a:spLocks noChangeShapeType="1"/>
            </p:cNvSpPr>
            <p:nvPr/>
          </p:nvSpPr>
          <p:spPr bwMode="auto">
            <a:xfrm>
              <a:off x="1472" y="3440"/>
              <a:ext cx="248" cy="704"/>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0" name="Line 1032">
              <a:extLst>
                <a:ext uri="{FF2B5EF4-FFF2-40B4-BE49-F238E27FC236}">
                  <a16:creationId xmlns:a16="http://schemas.microsoft.com/office/drawing/2014/main" id="{FB2A1495-6672-A943-847D-C4FC75A9FAE0}"/>
                </a:ext>
              </a:extLst>
            </p:cNvPr>
            <p:cNvSpPr>
              <a:spLocks noChangeShapeType="1"/>
            </p:cNvSpPr>
            <p:nvPr/>
          </p:nvSpPr>
          <p:spPr bwMode="auto">
            <a:xfrm flipV="1">
              <a:off x="1256" y="3760"/>
              <a:ext cx="688" cy="8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2041" name="Text Box 1033">
              <a:extLst>
                <a:ext uri="{FF2B5EF4-FFF2-40B4-BE49-F238E27FC236}">
                  <a16:creationId xmlns:a16="http://schemas.microsoft.com/office/drawing/2014/main" id="{E0FC1F08-593E-7245-9A15-47238CB0C18F}"/>
                </a:ext>
              </a:extLst>
            </p:cNvPr>
            <p:cNvSpPr txBox="1">
              <a:spLocks noChangeArrowheads="1"/>
            </p:cNvSpPr>
            <p:nvPr/>
          </p:nvSpPr>
          <p:spPr bwMode="auto">
            <a:xfrm>
              <a:off x="1934" y="246"/>
              <a:ext cx="60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Weak</a:t>
              </a:r>
            </a:p>
          </p:txBody>
        </p:sp>
      </p:grpSp>
      <p:sp>
        <p:nvSpPr>
          <p:cNvPr id="172036" name="Text Box 1036">
            <a:extLst>
              <a:ext uri="{FF2B5EF4-FFF2-40B4-BE49-F238E27FC236}">
                <a16:creationId xmlns:a16="http://schemas.microsoft.com/office/drawing/2014/main" id="{0F3065A0-255A-5E4B-B367-5971C7C535FF}"/>
              </a:ext>
            </a:extLst>
          </p:cNvPr>
          <p:cNvSpPr txBox="1">
            <a:spLocks noChangeArrowheads="1"/>
          </p:cNvSpPr>
          <p:nvPr/>
        </p:nvSpPr>
        <p:spPr bwMode="auto">
          <a:xfrm>
            <a:off x="6763252" y="254000"/>
            <a:ext cx="181011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dirty="0"/>
              <a:t>Rotating,</a:t>
            </a:r>
          </a:p>
          <a:p>
            <a:pPr algn="ctr"/>
            <a:r>
              <a:rPr lang="en-US" altLang="en-US" sz="2000" dirty="0"/>
              <a:t>homogeneous</a:t>
            </a:r>
          </a:p>
          <a:p>
            <a:pPr algn="ctr"/>
            <a:r>
              <a:rPr lang="en-US" altLang="en-US" sz="2000" dirty="0"/>
              <a:t>sphere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A2B37C-DC5A-B377-2C42-BDE63F2A1EE9}"/>
              </a:ext>
            </a:extLst>
          </p:cNvPr>
          <p:cNvPicPr>
            <a:picLocks noChangeAspect="1"/>
          </p:cNvPicPr>
          <p:nvPr/>
        </p:nvPicPr>
        <p:blipFill>
          <a:blip r:embed="rId2"/>
          <a:stretch>
            <a:fillRect/>
          </a:stretch>
        </p:blipFill>
        <p:spPr>
          <a:xfrm>
            <a:off x="0" y="345321"/>
            <a:ext cx="9144000" cy="6167358"/>
          </a:xfrm>
          <a:prstGeom prst="rect">
            <a:avLst/>
          </a:prstGeom>
        </p:spPr>
      </p:pic>
    </p:spTree>
    <p:extLst>
      <p:ext uri="{BB962C8B-B14F-4D97-AF65-F5344CB8AC3E}">
        <p14:creationId xmlns:p14="http://schemas.microsoft.com/office/powerpoint/2010/main" val="11888398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circ">
            <a:extLst>
              <a:ext uri="{FF2B5EF4-FFF2-40B4-BE49-F238E27FC236}">
                <a16:creationId xmlns:a16="http://schemas.microsoft.com/office/drawing/2014/main" id="{E0A2591C-4005-4140-B2F1-D1A521A2C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9663"/>
            <a:ext cx="91440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3">
            <a:extLst>
              <a:ext uri="{FF2B5EF4-FFF2-40B4-BE49-F238E27FC236}">
                <a16:creationId xmlns:a16="http://schemas.microsoft.com/office/drawing/2014/main" id="{EB6F9FC0-7825-7343-A4FA-9E289AA87185}"/>
              </a:ext>
            </a:extLst>
          </p:cNvPr>
          <p:cNvSpPr txBox="1">
            <a:spLocks noChangeArrowheads="1"/>
          </p:cNvSpPr>
          <p:nvPr/>
        </p:nvSpPr>
        <p:spPr bwMode="auto">
          <a:xfrm>
            <a:off x="820738" y="288925"/>
            <a:ext cx="76215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More Accurate Characterization of General Circulation*</a:t>
            </a:r>
          </a:p>
        </p:txBody>
      </p:sp>
      <p:sp>
        <p:nvSpPr>
          <p:cNvPr id="174083" name="Text Box 4">
            <a:extLst>
              <a:ext uri="{FF2B5EF4-FFF2-40B4-BE49-F238E27FC236}">
                <a16:creationId xmlns:a16="http://schemas.microsoft.com/office/drawing/2014/main" id="{8E4F348A-354D-4F46-8358-612F364234D7}"/>
              </a:ext>
            </a:extLst>
          </p:cNvPr>
          <p:cNvSpPr txBox="1">
            <a:spLocks noChangeArrowheads="1"/>
          </p:cNvSpPr>
          <p:nvPr/>
        </p:nvSpPr>
        <p:spPr bwMode="auto">
          <a:xfrm>
            <a:off x="53975" y="6015038"/>
            <a:ext cx="804862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EDF8FE"/>
                </a:solidFill>
              </a:rPr>
              <a:t>(*This is Southern Hemisphere but Northern Hemisphere circulation is similar)</a:t>
            </a:r>
          </a:p>
        </p:txBody>
      </p:sp>
      <p:pic>
        <p:nvPicPr>
          <p:cNvPr id="3" name="Picture 2">
            <a:extLst>
              <a:ext uri="{FF2B5EF4-FFF2-40B4-BE49-F238E27FC236}">
                <a16:creationId xmlns:a16="http://schemas.microsoft.com/office/drawing/2014/main" id="{AED942AF-7C42-C059-BA7C-61177B37C49E}"/>
              </a:ext>
            </a:extLst>
          </p:cNvPr>
          <p:cNvPicPr>
            <a:picLocks noChangeAspect="1"/>
          </p:cNvPicPr>
          <p:nvPr/>
        </p:nvPicPr>
        <p:blipFill rotWithShape="1">
          <a:blip r:embed="rId4"/>
          <a:srcRect r="44921" b="23968"/>
          <a:stretch/>
        </p:blipFill>
        <p:spPr>
          <a:xfrm rot="5400000">
            <a:off x="8014751" y="5717866"/>
            <a:ext cx="1109662" cy="1148836"/>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1" descr="1005">
            <a:extLst>
              <a:ext uri="{FF2B5EF4-FFF2-40B4-BE49-F238E27FC236}">
                <a16:creationId xmlns:a16="http://schemas.microsoft.com/office/drawing/2014/main" id="{B691C3AA-BC78-DD46-8E48-E7DED59A1ED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117475"/>
            <a:ext cx="6756400"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6130" name="TextBox 1">
            <a:extLst>
              <a:ext uri="{FF2B5EF4-FFF2-40B4-BE49-F238E27FC236}">
                <a16:creationId xmlns:a16="http://schemas.microsoft.com/office/drawing/2014/main" id="{35D49BF2-9BF6-B949-9511-662F908A2DE3}"/>
              </a:ext>
            </a:extLst>
          </p:cNvPr>
          <p:cNvSpPr txBox="1">
            <a:spLocks noChangeArrowheads="1"/>
          </p:cNvSpPr>
          <p:nvPr/>
        </p:nvSpPr>
        <p:spPr bwMode="auto">
          <a:xfrm>
            <a:off x="187325" y="147638"/>
            <a:ext cx="1878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Zonal</a:t>
            </a:r>
          </a:p>
          <a:p>
            <a:pPr algn="ctr"/>
            <a:r>
              <a:rPr lang="en-US" altLang="en-US">
                <a:solidFill>
                  <a:srgbClr val="FFFF00"/>
                </a:solidFill>
              </a:rPr>
              <a:t>Precipitation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1" descr="1003a">
            <a:extLst>
              <a:ext uri="{FF2B5EF4-FFF2-40B4-BE49-F238E27FC236}">
                <a16:creationId xmlns:a16="http://schemas.microsoft.com/office/drawing/2014/main" id="{D2A6EBB2-93A6-8B4B-B831-11C826EED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2700"/>
            <a:ext cx="8558213"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8178" name="Rectangle 1027" hidden="1">
            <a:extLst>
              <a:ext uri="{FF2B5EF4-FFF2-40B4-BE49-F238E27FC236}">
                <a16:creationId xmlns:a16="http://schemas.microsoft.com/office/drawing/2014/main" id="{901D5419-B687-0940-9E3A-2B8014FA323B}"/>
              </a:ext>
            </a:extLst>
          </p:cNvPr>
          <p:cNvSpPr>
            <a:spLocks noGrp="1" noChangeArrowheads="1"/>
          </p:cNvSpPr>
          <p:nvPr>
            <p:ph type="title"/>
          </p:nvPr>
        </p:nvSpPr>
        <p:spPr/>
        <p:txBody>
          <a:bodyPr/>
          <a:lstStyle/>
          <a:p>
            <a:pPr eaLnBrk="1" hangingPunct="1"/>
            <a:endParaRPr lang="en-US" altLang="en-US"/>
          </a:p>
        </p:txBody>
      </p:sp>
      <p:sp>
        <p:nvSpPr>
          <p:cNvPr id="178179" name="Text Box 1029">
            <a:extLst>
              <a:ext uri="{FF2B5EF4-FFF2-40B4-BE49-F238E27FC236}">
                <a16:creationId xmlns:a16="http://schemas.microsoft.com/office/drawing/2014/main" id="{2BA7F8AB-36BB-2546-9916-4E00C73236C3}"/>
              </a:ext>
            </a:extLst>
          </p:cNvPr>
          <p:cNvSpPr txBox="1">
            <a:spLocks noChangeArrowheads="1"/>
          </p:cNvSpPr>
          <p:nvPr/>
        </p:nvSpPr>
        <p:spPr bwMode="auto">
          <a:xfrm>
            <a:off x="2105025" y="6321425"/>
            <a:ext cx="49276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January Average Surface Pressure</a:t>
            </a:r>
          </a:p>
        </p:txBody>
      </p:sp>
      <p:pic>
        <p:nvPicPr>
          <p:cNvPr id="2" name="Picture 1">
            <a:extLst>
              <a:ext uri="{FF2B5EF4-FFF2-40B4-BE49-F238E27FC236}">
                <a16:creationId xmlns:a16="http://schemas.microsoft.com/office/drawing/2014/main" id="{35F18F6F-7BD5-5F54-C96C-84DD116B5108}"/>
              </a:ext>
            </a:extLst>
          </p:cNvPr>
          <p:cNvPicPr>
            <a:picLocks noChangeAspect="1"/>
          </p:cNvPicPr>
          <p:nvPr/>
        </p:nvPicPr>
        <p:blipFill rotWithShape="1">
          <a:blip r:embed="rId4"/>
          <a:srcRect r="44921" b="23968"/>
          <a:stretch/>
        </p:blipFill>
        <p:spPr>
          <a:xfrm rot="5400000">
            <a:off x="8014751" y="5717866"/>
            <a:ext cx="1109662" cy="1148836"/>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1" descr="1003b">
            <a:extLst>
              <a:ext uri="{FF2B5EF4-FFF2-40B4-BE49-F238E27FC236}">
                <a16:creationId xmlns:a16="http://schemas.microsoft.com/office/drawing/2014/main" id="{3BBEC6A3-80FE-1F4A-98CD-6C7F40462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2700"/>
            <a:ext cx="8513763"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0226" name="Rectangle 1027" hidden="1">
            <a:extLst>
              <a:ext uri="{FF2B5EF4-FFF2-40B4-BE49-F238E27FC236}">
                <a16:creationId xmlns:a16="http://schemas.microsoft.com/office/drawing/2014/main" id="{4DF16447-A843-3243-BACE-818D1669FF44}"/>
              </a:ext>
            </a:extLst>
          </p:cNvPr>
          <p:cNvSpPr>
            <a:spLocks noGrp="1" noChangeArrowheads="1"/>
          </p:cNvSpPr>
          <p:nvPr>
            <p:ph type="title"/>
          </p:nvPr>
        </p:nvSpPr>
        <p:spPr/>
        <p:txBody>
          <a:bodyPr/>
          <a:lstStyle/>
          <a:p>
            <a:pPr eaLnBrk="1" hangingPunct="1"/>
            <a:endParaRPr lang="en-US" altLang="en-US"/>
          </a:p>
        </p:txBody>
      </p:sp>
      <p:sp>
        <p:nvSpPr>
          <p:cNvPr id="180227" name="Text Box 1029">
            <a:extLst>
              <a:ext uri="{FF2B5EF4-FFF2-40B4-BE49-F238E27FC236}">
                <a16:creationId xmlns:a16="http://schemas.microsoft.com/office/drawing/2014/main" id="{F6A1902F-400F-8D4C-9582-A4C9313F1A25}"/>
              </a:ext>
            </a:extLst>
          </p:cNvPr>
          <p:cNvSpPr txBox="1">
            <a:spLocks noChangeArrowheads="1"/>
          </p:cNvSpPr>
          <p:nvPr/>
        </p:nvSpPr>
        <p:spPr bwMode="auto">
          <a:xfrm>
            <a:off x="2371725" y="6296025"/>
            <a:ext cx="4386263"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July Average Surface Pressure</a:t>
            </a:r>
          </a:p>
        </p:txBody>
      </p:sp>
      <p:pic>
        <p:nvPicPr>
          <p:cNvPr id="2" name="Picture 1">
            <a:extLst>
              <a:ext uri="{FF2B5EF4-FFF2-40B4-BE49-F238E27FC236}">
                <a16:creationId xmlns:a16="http://schemas.microsoft.com/office/drawing/2014/main" id="{A722801F-679D-5CF2-0BBA-C6FC8A005882}"/>
              </a:ext>
            </a:extLst>
          </p:cNvPr>
          <p:cNvPicPr>
            <a:picLocks noChangeAspect="1"/>
          </p:cNvPicPr>
          <p:nvPr/>
        </p:nvPicPr>
        <p:blipFill rotWithShape="1">
          <a:blip r:embed="rId4"/>
          <a:srcRect r="44921" b="23968"/>
          <a:stretch/>
        </p:blipFill>
        <p:spPr>
          <a:xfrm rot="5400000">
            <a:off x="8014751" y="5717866"/>
            <a:ext cx="1109662" cy="1148836"/>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1" descr="1004">
            <a:extLst>
              <a:ext uri="{FF2B5EF4-FFF2-40B4-BE49-F238E27FC236}">
                <a16:creationId xmlns:a16="http://schemas.microsoft.com/office/drawing/2014/main" id="{9E2418CB-A580-7A4C-87D1-0E571B86D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2388"/>
            <a:ext cx="9118600" cy="6753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2274" name="Rectangle 1027" hidden="1">
            <a:extLst>
              <a:ext uri="{FF2B5EF4-FFF2-40B4-BE49-F238E27FC236}">
                <a16:creationId xmlns:a16="http://schemas.microsoft.com/office/drawing/2014/main" id="{26F740F9-0051-E34B-BAFA-1D2D2FB453B2}"/>
              </a:ext>
            </a:extLst>
          </p:cNvPr>
          <p:cNvSpPr>
            <a:spLocks noGrp="1" noChangeArrowheads="1"/>
          </p:cNvSpPr>
          <p:nvPr>
            <p:ph type="title"/>
          </p:nvPr>
        </p:nvSpPr>
        <p:spPr/>
        <p:txBody>
          <a:bodyPr/>
          <a:lstStyle/>
          <a:p>
            <a:pPr eaLnBrk="1" hangingPunct="1"/>
            <a:endParaRPr lang="en-US" altLang="en-US"/>
          </a:p>
        </p:txBody>
      </p:sp>
      <p:sp>
        <p:nvSpPr>
          <p:cNvPr id="182275" name="TextBox 1">
            <a:extLst>
              <a:ext uri="{FF2B5EF4-FFF2-40B4-BE49-F238E27FC236}">
                <a16:creationId xmlns:a16="http://schemas.microsoft.com/office/drawing/2014/main" id="{E2DF7E67-1A97-E947-A415-AE92C65636DB}"/>
              </a:ext>
            </a:extLst>
          </p:cNvPr>
          <p:cNvSpPr txBox="1">
            <a:spLocks noChangeArrowheads="1"/>
          </p:cNvSpPr>
          <p:nvPr/>
        </p:nvSpPr>
        <p:spPr bwMode="auto">
          <a:xfrm>
            <a:off x="53975" y="80963"/>
            <a:ext cx="6935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“General Circulation” Features on a Weather Map</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1" descr="10p266a">
            <a:extLst>
              <a:ext uri="{FF2B5EF4-FFF2-40B4-BE49-F238E27FC236}">
                <a16:creationId xmlns:a16="http://schemas.microsoft.com/office/drawing/2014/main" id="{D8FF9960-715F-0743-8D74-938D1488F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416050"/>
            <a:ext cx="8964613" cy="402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22" name="Rectangle 1027" hidden="1">
            <a:extLst>
              <a:ext uri="{FF2B5EF4-FFF2-40B4-BE49-F238E27FC236}">
                <a16:creationId xmlns:a16="http://schemas.microsoft.com/office/drawing/2014/main" id="{447F6EA3-4989-264E-A10D-66B77BFAA6E7}"/>
              </a:ext>
            </a:extLst>
          </p:cNvPr>
          <p:cNvSpPr>
            <a:spLocks noGrp="1" noChangeArrowheads="1"/>
          </p:cNvSpPr>
          <p:nvPr>
            <p:ph type="title"/>
          </p:nvPr>
        </p:nvSpPr>
        <p:spPr/>
        <p:txBody>
          <a:bodyPr/>
          <a:lstStyle/>
          <a:p>
            <a:pPr eaLnBrk="1" hangingPunct="1"/>
            <a:endParaRPr lang="en-US" altLang="en-US"/>
          </a:p>
        </p:txBody>
      </p:sp>
      <p:sp>
        <p:nvSpPr>
          <p:cNvPr id="184323" name="Text Box 1029">
            <a:extLst>
              <a:ext uri="{FF2B5EF4-FFF2-40B4-BE49-F238E27FC236}">
                <a16:creationId xmlns:a16="http://schemas.microsoft.com/office/drawing/2014/main" id="{B8AE5161-E99C-5745-8459-717CECD2D813}"/>
              </a:ext>
            </a:extLst>
          </p:cNvPr>
          <p:cNvSpPr txBox="1">
            <a:spLocks noChangeArrowheads="1"/>
          </p:cNvSpPr>
          <p:nvPr/>
        </p:nvSpPr>
        <p:spPr bwMode="auto">
          <a:xfrm>
            <a:off x="3030538" y="250825"/>
            <a:ext cx="30813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Dishpan Experiments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1" descr="10p266b">
            <a:extLst>
              <a:ext uri="{FF2B5EF4-FFF2-40B4-BE49-F238E27FC236}">
                <a16:creationId xmlns:a16="http://schemas.microsoft.com/office/drawing/2014/main" id="{DB6E42DF-28EA-C04F-AE7F-D6A880404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12700"/>
            <a:ext cx="6788150"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6370" name="Rectangle 1027" hidden="1">
            <a:extLst>
              <a:ext uri="{FF2B5EF4-FFF2-40B4-BE49-F238E27FC236}">
                <a16:creationId xmlns:a16="http://schemas.microsoft.com/office/drawing/2014/main" id="{16984BA9-9059-004E-A324-91857DC100AB}"/>
              </a:ext>
            </a:extLst>
          </p:cNvPr>
          <p:cNvSpPr>
            <a:spLocks noGrp="1" noChangeArrowheads="1"/>
          </p:cNvSpPr>
          <p:nvPr>
            <p:ph type="title"/>
          </p:nvPr>
        </p:nvSpPr>
        <p:spPr/>
        <p:txBody>
          <a:bodyPr/>
          <a:lstStyle/>
          <a:p>
            <a:pPr eaLnBrk="1" hangingPunct="1"/>
            <a:endParaRPr lang="en-US" altLang="en-US"/>
          </a:p>
        </p:txBody>
      </p:sp>
      <p:sp>
        <p:nvSpPr>
          <p:cNvPr id="186371" name="Text Box 1029">
            <a:extLst>
              <a:ext uri="{FF2B5EF4-FFF2-40B4-BE49-F238E27FC236}">
                <a16:creationId xmlns:a16="http://schemas.microsoft.com/office/drawing/2014/main" id="{76FABD49-39FC-AF41-B484-90191117A2B2}"/>
              </a:ext>
            </a:extLst>
          </p:cNvPr>
          <p:cNvSpPr txBox="1">
            <a:spLocks noChangeArrowheads="1"/>
          </p:cNvSpPr>
          <p:nvPr/>
        </p:nvSpPr>
        <p:spPr bwMode="auto">
          <a:xfrm>
            <a:off x="1243013" y="161925"/>
            <a:ext cx="66563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Rossby Waves form along temperature gradient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1" descr="1208">
            <a:extLst>
              <a:ext uri="{FF2B5EF4-FFF2-40B4-BE49-F238E27FC236}">
                <a16:creationId xmlns:a16="http://schemas.microsoft.com/office/drawing/2014/main" id="{C51CC6A9-D0CB-7F4D-976A-57269770C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2700"/>
            <a:ext cx="6610350"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8227" name="Rectangle 1027" hidden="1">
            <a:extLst>
              <a:ext uri="{FF2B5EF4-FFF2-40B4-BE49-F238E27FC236}">
                <a16:creationId xmlns:a16="http://schemas.microsoft.com/office/drawing/2014/main" id="{8D6AD0CE-5EED-E745-AA1D-C4D27D77C8B5}"/>
              </a:ext>
            </a:extLst>
          </p:cNvPr>
          <p:cNvSpPr>
            <a:spLocks noGrp="1" noChangeArrowheads="1"/>
          </p:cNvSpPr>
          <p:nvPr>
            <p:ph type="title"/>
          </p:nvPr>
        </p:nvSpPr>
        <p:spPr/>
        <p:txBody>
          <a:bodyPr/>
          <a:lstStyle/>
          <a:p>
            <a:pPr eaLnBrk="1" hangingPunct="1">
              <a:defRPr/>
            </a:pPr>
            <a:endParaRPr lang="en-US">
              <a:cs typeface="+mj-cs"/>
            </a:endParaRPr>
          </a:p>
        </p:txBody>
      </p:sp>
      <p:sp>
        <p:nvSpPr>
          <p:cNvPr id="188419" name="Text Box 1029">
            <a:extLst>
              <a:ext uri="{FF2B5EF4-FFF2-40B4-BE49-F238E27FC236}">
                <a16:creationId xmlns:a16="http://schemas.microsoft.com/office/drawing/2014/main" id="{BC8B5E49-C8F0-6A4F-9678-E0644CEB5EED}"/>
              </a:ext>
            </a:extLst>
          </p:cNvPr>
          <p:cNvSpPr txBox="1">
            <a:spLocks noChangeArrowheads="1"/>
          </p:cNvSpPr>
          <p:nvPr/>
        </p:nvSpPr>
        <p:spPr bwMode="auto">
          <a:xfrm>
            <a:off x="301625" y="276225"/>
            <a:ext cx="12001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Rossby</a:t>
            </a:r>
          </a:p>
          <a:p>
            <a:pPr algn="ctr"/>
            <a:r>
              <a:rPr lang="en-US" altLang="en-US"/>
              <a:t>Waves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10-14">
            <a:extLst>
              <a:ext uri="{FF2B5EF4-FFF2-40B4-BE49-F238E27FC236}">
                <a16:creationId xmlns:a16="http://schemas.microsoft.com/office/drawing/2014/main" id="{EF1070AC-147C-F641-BCEA-190262083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39688"/>
            <a:ext cx="89662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AutoShape 3">
            <a:extLst>
              <a:ext uri="{FF2B5EF4-FFF2-40B4-BE49-F238E27FC236}">
                <a16:creationId xmlns:a16="http://schemas.microsoft.com/office/drawing/2014/main" id="{6456E4B4-0C17-2841-8DEC-8AAD62047AE5}"/>
              </a:ext>
            </a:extLst>
          </p:cNvPr>
          <p:cNvSpPr>
            <a:spLocks noChangeArrowheads="1"/>
          </p:cNvSpPr>
          <p:nvPr/>
        </p:nvSpPr>
        <p:spPr bwMode="auto">
          <a:xfrm flipV="1">
            <a:off x="3581400" y="1371600"/>
            <a:ext cx="152400" cy="609600"/>
          </a:xfrm>
          <a:prstGeom prst="curvedLeftArrow">
            <a:avLst>
              <a:gd name="adj1" fmla="val 80000"/>
              <a:gd name="adj2" fmla="val 160000"/>
              <a:gd name="adj3" fmla="val 33333"/>
            </a:avLst>
          </a:prstGeom>
          <a:solidFill>
            <a:srgbClr val="DD1F1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0467" name="Text Box 4">
            <a:extLst>
              <a:ext uri="{FF2B5EF4-FFF2-40B4-BE49-F238E27FC236}">
                <a16:creationId xmlns:a16="http://schemas.microsoft.com/office/drawing/2014/main" id="{21B66D27-6D62-044A-86BD-AA1E9E3B9BE3}"/>
              </a:ext>
            </a:extLst>
          </p:cNvPr>
          <p:cNvSpPr txBox="1">
            <a:spLocks noChangeArrowheads="1"/>
          </p:cNvSpPr>
          <p:nvPr/>
        </p:nvSpPr>
        <p:spPr bwMode="auto">
          <a:xfrm>
            <a:off x="2743200" y="2133600"/>
            <a:ext cx="404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H</a:t>
            </a:r>
          </a:p>
        </p:txBody>
      </p:sp>
      <p:sp>
        <p:nvSpPr>
          <p:cNvPr id="190468" name="Text Box 5">
            <a:extLst>
              <a:ext uri="{FF2B5EF4-FFF2-40B4-BE49-F238E27FC236}">
                <a16:creationId xmlns:a16="http://schemas.microsoft.com/office/drawing/2014/main" id="{4F75A02C-7477-1D4E-A5F3-19BEA8741706}"/>
              </a:ext>
            </a:extLst>
          </p:cNvPr>
          <p:cNvSpPr txBox="1">
            <a:spLocks noChangeArrowheads="1"/>
          </p:cNvSpPr>
          <p:nvPr/>
        </p:nvSpPr>
        <p:spPr bwMode="auto">
          <a:xfrm>
            <a:off x="5664200" y="2336800"/>
            <a:ext cx="404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H</a:t>
            </a:r>
          </a:p>
        </p:txBody>
      </p:sp>
      <p:sp>
        <p:nvSpPr>
          <p:cNvPr id="190469" name="Text Box 6">
            <a:extLst>
              <a:ext uri="{FF2B5EF4-FFF2-40B4-BE49-F238E27FC236}">
                <a16:creationId xmlns:a16="http://schemas.microsoft.com/office/drawing/2014/main" id="{5B05F68B-C403-F342-8382-DE00EC8EEEF2}"/>
              </a:ext>
            </a:extLst>
          </p:cNvPr>
          <p:cNvSpPr txBox="1">
            <a:spLocks noChangeArrowheads="1"/>
          </p:cNvSpPr>
          <p:nvPr/>
        </p:nvSpPr>
        <p:spPr bwMode="auto">
          <a:xfrm>
            <a:off x="3302000" y="3975100"/>
            <a:ext cx="404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H</a:t>
            </a:r>
          </a:p>
        </p:txBody>
      </p:sp>
      <p:sp>
        <p:nvSpPr>
          <p:cNvPr id="190470" name="Text Box 7">
            <a:extLst>
              <a:ext uri="{FF2B5EF4-FFF2-40B4-BE49-F238E27FC236}">
                <a16:creationId xmlns:a16="http://schemas.microsoft.com/office/drawing/2014/main" id="{FF47517D-7EC7-8243-ACE3-D4597B876C75}"/>
              </a:ext>
            </a:extLst>
          </p:cNvPr>
          <p:cNvSpPr txBox="1">
            <a:spLocks noChangeArrowheads="1"/>
          </p:cNvSpPr>
          <p:nvPr/>
        </p:nvSpPr>
        <p:spPr bwMode="auto">
          <a:xfrm>
            <a:off x="6261100" y="3886200"/>
            <a:ext cx="404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H</a:t>
            </a:r>
          </a:p>
        </p:txBody>
      </p:sp>
      <p:sp>
        <p:nvSpPr>
          <p:cNvPr id="190471" name="Text Box 8">
            <a:extLst>
              <a:ext uri="{FF2B5EF4-FFF2-40B4-BE49-F238E27FC236}">
                <a16:creationId xmlns:a16="http://schemas.microsoft.com/office/drawing/2014/main" id="{1D72EA17-2B07-3742-817D-0BFD504A8022}"/>
              </a:ext>
            </a:extLst>
          </p:cNvPr>
          <p:cNvSpPr txBox="1">
            <a:spLocks noChangeArrowheads="1"/>
          </p:cNvSpPr>
          <p:nvPr/>
        </p:nvSpPr>
        <p:spPr bwMode="auto">
          <a:xfrm>
            <a:off x="6372225" y="6232525"/>
            <a:ext cx="233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Ocean Currents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92514" name="Picture 2" descr="wh">
            <a:extLst>
              <a:ext uri="{FF2B5EF4-FFF2-40B4-BE49-F238E27FC236}">
                <a16:creationId xmlns:a16="http://schemas.microsoft.com/office/drawing/2014/main" id="{15655F9B-033A-054E-A749-56681CB6B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38" y="152400"/>
            <a:ext cx="6469062"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Text Box 3">
            <a:extLst>
              <a:ext uri="{FF2B5EF4-FFF2-40B4-BE49-F238E27FC236}">
                <a16:creationId xmlns:a16="http://schemas.microsoft.com/office/drawing/2014/main" id="{A9CB6F93-D403-0543-974F-1FC62B278505}"/>
              </a:ext>
            </a:extLst>
          </p:cNvPr>
          <p:cNvSpPr txBox="1">
            <a:spLocks noChangeArrowheads="1"/>
          </p:cNvSpPr>
          <p:nvPr/>
        </p:nvSpPr>
        <p:spPr bwMode="auto">
          <a:xfrm>
            <a:off x="338829" y="1235075"/>
            <a:ext cx="1794081" cy="156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F227"/>
                </a:solidFill>
              </a:rPr>
              <a:t>Average</a:t>
            </a:r>
          </a:p>
          <a:p>
            <a:pPr algn="ctr"/>
            <a:r>
              <a:rPr lang="en-US" altLang="en-US" dirty="0">
                <a:solidFill>
                  <a:srgbClr val="FFF227"/>
                </a:solidFill>
              </a:rPr>
              <a:t>sea-surface</a:t>
            </a:r>
          </a:p>
          <a:p>
            <a:pPr algn="ctr"/>
            <a:r>
              <a:rPr lang="en-US" altLang="en-US" dirty="0">
                <a:solidFill>
                  <a:srgbClr val="FFF227"/>
                </a:solidFill>
              </a:rPr>
              <a:t>temp. (</a:t>
            </a:r>
            <a:r>
              <a:rPr lang="en-US" altLang="en-US" dirty="0">
                <a:solidFill>
                  <a:srgbClr val="FFF227"/>
                </a:solidFill>
                <a:latin typeface="Arial Unicode MS" panose="020B0604020202020204" pitchFamily="34" charset="-128"/>
                <a:ea typeface="Arial Unicode MS" panose="020B0604020202020204" pitchFamily="34" charset="-128"/>
                <a:cs typeface="Arial Unicode MS" panose="020B0604020202020204" pitchFamily="34" charset="-128"/>
              </a:rPr>
              <a:t>°C</a:t>
            </a:r>
            <a:r>
              <a:rPr lang="en-US" altLang="en-US" dirty="0">
                <a:solidFill>
                  <a:srgbClr val="FFF227"/>
                </a:solidFill>
              </a:rPr>
              <a:t>)</a:t>
            </a:r>
          </a:p>
          <a:p>
            <a:pPr algn="ctr"/>
            <a:r>
              <a:rPr lang="en-US" altLang="en-US" dirty="0">
                <a:solidFill>
                  <a:srgbClr val="FFF227"/>
                </a:solidFill>
              </a:rPr>
              <a:t> (SST)</a:t>
            </a:r>
            <a:endParaRPr lang="en-US" altLang="en-US" dirty="0"/>
          </a:p>
        </p:txBody>
      </p:sp>
      <p:sp>
        <p:nvSpPr>
          <p:cNvPr id="192516" name="Text Box 4">
            <a:extLst>
              <a:ext uri="{FF2B5EF4-FFF2-40B4-BE49-F238E27FC236}">
                <a16:creationId xmlns:a16="http://schemas.microsoft.com/office/drawing/2014/main" id="{7BE09FB1-DE7E-E746-BAB3-BFC7E5477967}"/>
              </a:ext>
            </a:extLst>
          </p:cNvPr>
          <p:cNvSpPr txBox="1">
            <a:spLocks noChangeArrowheads="1"/>
          </p:cNvSpPr>
          <p:nvPr/>
        </p:nvSpPr>
        <p:spPr bwMode="auto">
          <a:xfrm>
            <a:off x="231775" y="4086225"/>
            <a:ext cx="186055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227"/>
                </a:solidFill>
              </a:rPr>
              <a:t>SST</a:t>
            </a:r>
          </a:p>
          <a:p>
            <a:pPr algn="ctr"/>
            <a:r>
              <a:rPr lang="en-US" altLang="en-US">
                <a:solidFill>
                  <a:srgbClr val="FFF227"/>
                </a:solidFill>
              </a:rPr>
              <a:t>variation</a:t>
            </a:r>
          </a:p>
          <a:p>
            <a:pPr algn="ctr"/>
            <a:r>
              <a:rPr lang="en-US" altLang="en-US">
                <a:solidFill>
                  <a:srgbClr val="FFF227"/>
                </a:solidFill>
              </a:rPr>
              <a:t>from latitude</a:t>
            </a:r>
          </a:p>
          <a:p>
            <a:pPr algn="ctr"/>
            <a:r>
              <a:rPr lang="en-US" altLang="en-US">
                <a:solidFill>
                  <a:srgbClr val="FFF227"/>
                </a:solidFill>
              </a:rPr>
              <a:t>average</a:t>
            </a:r>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2">
            <a:extLst>
              <a:ext uri="{FF2B5EF4-FFF2-40B4-BE49-F238E27FC236}">
                <a16:creationId xmlns:a16="http://schemas.microsoft.com/office/drawing/2014/main" id="{242EE342-BB84-DF4C-A2E1-6D8AEF1CD3A4}"/>
              </a:ext>
            </a:extLst>
          </p:cNvPr>
          <p:cNvSpPr txBox="1">
            <a:spLocks noChangeArrowheads="1"/>
          </p:cNvSpPr>
          <p:nvPr/>
        </p:nvSpPr>
        <p:spPr bwMode="auto">
          <a:xfrm rot="-5400000">
            <a:off x="1812925" y="3033713"/>
            <a:ext cx="2606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Neiburger, fig. 7.6</a:t>
            </a:r>
          </a:p>
        </p:txBody>
      </p:sp>
      <p:pic>
        <p:nvPicPr>
          <p:cNvPr id="40962" name="Picture 3" descr="Neiburger">
            <a:extLst>
              <a:ext uri="{FF2B5EF4-FFF2-40B4-BE49-F238E27FC236}">
                <a16:creationId xmlns:a16="http://schemas.microsoft.com/office/drawing/2014/main" id="{5D3DC53B-BDAB-EB4A-AE6A-52AA4B433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13037" y="-382587"/>
            <a:ext cx="3749675" cy="763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4">
            <a:extLst>
              <a:ext uri="{FF2B5EF4-FFF2-40B4-BE49-F238E27FC236}">
                <a16:creationId xmlns:a16="http://schemas.microsoft.com/office/drawing/2014/main" id="{EAD97539-84B3-1E49-9BE8-3F8DCB07771C}"/>
              </a:ext>
            </a:extLst>
          </p:cNvPr>
          <p:cNvSpPr txBox="1">
            <a:spLocks noChangeArrowheads="1"/>
          </p:cNvSpPr>
          <p:nvPr/>
        </p:nvSpPr>
        <p:spPr bwMode="auto">
          <a:xfrm>
            <a:off x="2105025" y="392113"/>
            <a:ext cx="4887913"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Thermally-induced Circulation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1">
            <a:extLst>
              <a:ext uri="{FF2B5EF4-FFF2-40B4-BE49-F238E27FC236}">
                <a16:creationId xmlns:a16="http://schemas.microsoft.com/office/drawing/2014/main" id="{85390E12-631E-FA44-96A1-E8A427269F0F}"/>
              </a:ext>
            </a:extLst>
          </p:cNvPr>
          <p:cNvGrpSpPr>
            <a:grpSpLocks/>
          </p:cNvGrpSpPr>
          <p:nvPr/>
        </p:nvGrpSpPr>
        <p:grpSpPr bwMode="auto">
          <a:xfrm>
            <a:off x="1493838" y="93663"/>
            <a:ext cx="7554912" cy="6227762"/>
            <a:chOff x="457200" y="-9525"/>
            <a:chExt cx="8153400" cy="6838950"/>
          </a:xfrm>
        </p:grpSpPr>
        <p:pic>
          <p:nvPicPr>
            <p:cNvPr id="194564" name="Picture 2" descr="TH">
              <a:extLst>
                <a:ext uri="{FF2B5EF4-FFF2-40B4-BE49-F238E27FC236}">
                  <a16:creationId xmlns:a16="http://schemas.microsoft.com/office/drawing/2014/main" id="{B2586F21-672F-1948-8A81-3BCEF4E9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525"/>
              <a:ext cx="8153400" cy="68389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65" name="AutoShape 3">
              <a:extLst>
                <a:ext uri="{FF2B5EF4-FFF2-40B4-BE49-F238E27FC236}">
                  <a16:creationId xmlns:a16="http://schemas.microsoft.com/office/drawing/2014/main" id="{DFF0DEEA-2519-304D-8613-DFC7E04D547E}"/>
                </a:ext>
              </a:extLst>
            </p:cNvPr>
            <p:cNvSpPr>
              <a:spLocks/>
            </p:cNvSpPr>
            <p:nvPr/>
          </p:nvSpPr>
          <p:spPr bwMode="auto">
            <a:xfrm rot="5400000">
              <a:off x="2730500" y="-673100"/>
              <a:ext cx="279400" cy="2476500"/>
            </a:xfrm>
            <a:prstGeom prst="leftBrace">
              <a:avLst>
                <a:gd name="adj1" fmla="val 73864"/>
                <a:gd name="adj2" fmla="val 50000"/>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566" name="AutoShape 4">
              <a:extLst>
                <a:ext uri="{FF2B5EF4-FFF2-40B4-BE49-F238E27FC236}">
                  <a16:creationId xmlns:a16="http://schemas.microsoft.com/office/drawing/2014/main" id="{CCA1521C-1D96-C44B-85C3-656536D82BCB}"/>
                </a:ext>
              </a:extLst>
            </p:cNvPr>
            <p:cNvSpPr>
              <a:spLocks/>
            </p:cNvSpPr>
            <p:nvPr/>
          </p:nvSpPr>
          <p:spPr bwMode="auto">
            <a:xfrm rot="16200000" flipV="1">
              <a:off x="5721350" y="-273050"/>
              <a:ext cx="279400" cy="2476500"/>
            </a:xfrm>
            <a:prstGeom prst="leftBrace">
              <a:avLst>
                <a:gd name="adj1" fmla="val 73864"/>
                <a:gd name="adj2" fmla="val 50000"/>
              </a:avLst>
            </a:prstGeom>
            <a:noFill/>
            <a:ln w="2857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4567" name="Text Box 5">
              <a:extLst>
                <a:ext uri="{FF2B5EF4-FFF2-40B4-BE49-F238E27FC236}">
                  <a16:creationId xmlns:a16="http://schemas.microsoft.com/office/drawing/2014/main" id="{30E33E66-7E32-9B43-A679-4E139D098313}"/>
                </a:ext>
              </a:extLst>
            </p:cNvPr>
            <p:cNvSpPr txBox="1">
              <a:spLocks noChangeArrowheads="1"/>
            </p:cNvSpPr>
            <p:nvPr/>
          </p:nvSpPr>
          <p:spPr bwMode="auto">
            <a:xfrm>
              <a:off x="2270125" y="80963"/>
              <a:ext cx="1200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barotropic</a:t>
              </a:r>
            </a:p>
          </p:txBody>
        </p:sp>
        <p:sp>
          <p:nvSpPr>
            <p:cNvPr id="194568" name="Text Box 6">
              <a:extLst>
                <a:ext uri="{FF2B5EF4-FFF2-40B4-BE49-F238E27FC236}">
                  <a16:creationId xmlns:a16="http://schemas.microsoft.com/office/drawing/2014/main" id="{167B5218-EB96-A04B-BD9B-8454E5F2C1FB}"/>
                </a:ext>
              </a:extLst>
            </p:cNvPr>
            <p:cNvSpPr txBox="1">
              <a:spLocks noChangeArrowheads="1"/>
            </p:cNvSpPr>
            <p:nvPr/>
          </p:nvSpPr>
          <p:spPr bwMode="auto">
            <a:xfrm>
              <a:off x="5241925" y="1122363"/>
              <a:ext cx="1200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barotropic</a:t>
              </a:r>
            </a:p>
          </p:txBody>
        </p:sp>
        <p:sp>
          <p:nvSpPr>
            <p:cNvPr id="194569" name="Text Box 7">
              <a:extLst>
                <a:ext uri="{FF2B5EF4-FFF2-40B4-BE49-F238E27FC236}">
                  <a16:creationId xmlns:a16="http://schemas.microsoft.com/office/drawing/2014/main" id="{708DDCC3-5791-5B41-8E02-F12C8A563CC6}"/>
                </a:ext>
              </a:extLst>
            </p:cNvPr>
            <p:cNvSpPr txBox="1">
              <a:spLocks noChangeArrowheads="1"/>
            </p:cNvSpPr>
            <p:nvPr/>
          </p:nvSpPr>
          <p:spPr bwMode="auto">
            <a:xfrm>
              <a:off x="4962525" y="88900"/>
              <a:ext cx="1149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baroclinic</a:t>
              </a:r>
            </a:p>
          </p:txBody>
        </p:sp>
        <p:sp>
          <p:nvSpPr>
            <p:cNvPr id="194570" name="AutoShape 8">
              <a:extLst>
                <a:ext uri="{FF2B5EF4-FFF2-40B4-BE49-F238E27FC236}">
                  <a16:creationId xmlns:a16="http://schemas.microsoft.com/office/drawing/2014/main" id="{B303F1D0-074E-5F46-9959-65610286BE70}"/>
                </a:ext>
              </a:extLst>
            </p:cNvPr>
            <p:cNvSpPr>
              <a:spLocks noChangeArrowheads="1"/>
            </p:cNvSpPr>
            <p:nvPr/>
          </p:nvSpPr>
          <p:spPr bwMode="auto">
            <a:xfrm rot="5400000" flipV="1">
              <a:off x="4368800" y="0"/>
              <a:ext cx="368300" cy="838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tx1"/>
            </a:solidFill>
            <a:ln w="9525">
              <a:solidFill>
                <a:schemeClr val="tx1"/>
              </a:solidFill>
              <a:miter lim="800000"/>
              <a:headEnd/>
              <a:tailEnd/>
            </a:ln>
          </p:spPr>
          <p:txBody>
            <a:bodyPr wrap="none" anchor="ctr"/>
            <a:lstStyle/>
            <a:p>
              <a:endParaRPr lang="en-US"/>
            </a:p>
          </p:txBody>
        </p:sp>
      </p:grpSp>
      <p:sp>
        <p:nvSpPr>
          <p:cNvPr id="194562" name="TextBox 2">
            <a:extLst>
              <a:ext uri="{FF2B5EF4-FFF2-40B4-BE49-F238E27FC236}">
                <a16:creationId xmlns:a16="http://schemas.microsoft.com/office/drawing/2014/main" id="{BC0A9B84-D713-D041-A0C7-1E421938CBB9}"/>
              </a:ext>
            </a:extLst>
          </p:cNvPr>
          <p:cNvSpPr txBox="1">
            <a:spLocks noChangeArrowheads="1"/>
          </p:cNvSpPr>
          <p:nvPr/>
        </p:nvSpPr>
        <p:spPr bwMode="auto">
          <a:xfrm>
            <a:off x="6048375" y="6402388"/>
            <a:ext cx="2954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FFFFFF"/>
                </a:solidFill>
              </a:rPr>
              <a:t>(N:  208–239; A:  262–291)</a:t>
            </a:r>
          </a:p>
        </p:txBody>
      </p:sp>
      <p:pic>
        <p:nvPicPr>
          <p:cNvPr id="4" name="Picture 3">
            <a:extLst>
              <a:ext uri="{FF2B5EF4-FFF2-40B4-BE49-F238E27FC236}">
                <a16:creationId xmlns:a16="http://schemas.microsoft.com/office/drawing/2014/main" id="{4D775E16-E414-F463-5E30-F8BE34730876}"/>
              </a:ext>
            </a:extLst>
          </p:cNvPr>
          <p:cNvPicPr>
            <a:picLocks noChangeAspect="1"/>
          </p:cNvPicPr>
          <p:nvPr/>
        </p:nvPicPr>
        <p:blipFill rotWithShape="1">
          <a:blip r:embed="rId4"/>
          <a:srcRect t="16138" r="33651" b="26508"/>
          <a:stretch/>
        </p:blipFill>
        <p:spPr>
          <a:xfrm rot="5400000">
            <a:off x="-405067" y="2233868"/>
            <a:ext cx="2303647" cy="149351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3" hidden="1">
            <a:extLst>
              <a:ext uri="{FF2B5EF4-FFF2-40B4-BE49-F238E27FC236}">
                <a16:creationId xmlns:a16="http://schemas.microsoft.com/office/drawing/2014/main" id="{27D04821-C625-4B45-A5C7-7B85DC769825}"/>
              </a:ext>
            </a:extLst>
          </p:cNvPr>
          <p:cNvSpPr>
            <a:spLocks noGrp="1" noChangeArrowheads="1"/>
          </p:cNvSpPr>
          <p:nvPr>
            <p:ph type="title"/>
          </p:nvPr>
        </p:nvSpPr>
        <p:spPr/>
        <p:txBody>
          <a:bodyPr/>
          <a:lstStyle/>
          <a:p>
            <a:pPr eaLnBrk="1" hangingPunct="1"/>
            <a:r>
              <a:rPr lang="en-US" altLang="en-US"/>
              <a:t>Ai</a:t>
            </a:r>
          </a:p>
        </p:txBody>
      </p:sp>
      <p:sp>
        <p:nvSpPr>
          <p:cNvPr id="196610" name="TextBox 1">
            <a:extLst>
              <a:ext uri="{FF2B5EF4-FFF2-40B4-BE49-F238E27FC236}">
                <a16:creationId xmlns:a16="http://schemas.microsoft.com/office/drawing/2014/main" id="{BFC4C0B6-709A-7147-97BA-C25CDFB796D9}"/>
              </a:ext>
            </a:extLst>
          </p:cNvPr>
          <p:cNvSpPr txBox="1">
            <a:spLocks noChangeArrowheads="1"/>
          </p:cNvSpPr>
          <p:nvPr/>
        </p:nvSpPr>
        <p:spPr bwMode="auto">
          <a:xfrm>
            <a:off x="1617663" y="187325"/>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Air Masses and Fronts on a Surface Map</a:t>
            </a:r>
          </a:p>
        </p:txBody>
      </p:sp>
      <p:pic>
        <p:nvPicPr>
          <p:cNvPr id="196611" name="Picture 2" descr="U.S.fronts.gif">
            <a:extLst>
              <a:ext uri="{FF2B5EF4-FFF2-40B4-BE49-F238E27FC236}">
                <a16:creationId xmlns:a16="http://schemas.microsoft.com/office/drawing/2014/main" id="{35D62FDA-EB7C-2B47-85BD-4A722511A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8038"/>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1" descr="11T01">
            <a:extLst>
              <a:ext uri="{FF2B5EF4-FFF2-40B4-BE49-F238E27FC236}">
                <a16:creationId xmlns:a16="http://schemas.microsoft.com/office/drawing/2014/main" id="{B11A8ED6-0C4A-D24C-B096-357853772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12800"/>
            <a:ext cx="8964613" cy="4760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3" hidden="1">
            <a:extLst>
              <a:ext uri="{FF2B5EF4-FFF2-40B4-BE49-F238E27FC236}">
                <a16:creationId xmlns:a16="http://schemas.microsoft.com/office/drawing/2014/main" id="{51E80C7B-6DD8-164E-A2A9-40D0FC85F5CB}"/>
              </a:ext>
            </a:extLst>
          </p:cNvPr>
          <p:cNvSpPr>
            <a:spLocks noGrp="1" noChangeArrowheads="1"/>
          </p:cNvSpPr>
          <p:nvPr>
            <p:ph type="title"/>
          </p:nvPr>
        </p:nvSpPr>
        <p:spPr/>
        <p:txBody>
          <a:bodyPr/>
          <a:lstStyle/>
          <a:p>
            <a:pPr eaLnBrk="1" hangingPunct="1"/>
            <a:endParaRPr lang="en-US" altLang="en-US"/>
          </a:p>
        </p:txBody>
      </p:sp>
      <p:sp>
        <p:nvSpPr>
          <p:cNvPr id="198659" name="TextBox 1">
            <a:extLst>
              <a:ext uri="{FF2B5EF4-FFF2-40B4-BE49-F238E27FC236}">
                <a16:creationId xmlns:a16="http://schemas.microsoft.com/office/drawing/2014/main" id="{54A21687-21CF-1440-B1E6-DE10F90A58EE}"/>
              </a:ext>
            </a:extLst>
          </p:cNvPr>
          <p:cNvSpPr txBox="1">
            <a:spLocks noChangeArrowheads="1"/>
          </p:cNvSpPr>
          <p:nvPr/>
        </p:nvSpPr>
        <p:spPr bwMode="auto">
          <a:xfrm>
            <a:off x="2125663" y="160338"/>
            <a:ext cx="4614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Bergeron Air Mass Classification</a:t>
            </a:r>
          </a:p>
        </p:txBody>
      </p:sp>
      <p:pic>
        <p:nvPicPr>
          <p:cNvPr id="5" name="Picture 4">
            <a:extLst>
              <a:ext uri="{FF2B5EF4-FFF2-40B4-BE49-F238E27FC236}">
                <a16:creationId xmlns:a16="http://schemas.microsoft.com/office/drawing/2014/main" id="{4DAF42F8-118D-08B4-FF00-F48D6D53B6CD}"/>
              </a:ext>
            </a:extLst>
          </p:cNvPr>
          <p:cNvPicPr>
            <a:picLocks noChangeAspect="1"/>
          </p:cNvPicPr>
          <p:nvPr/>
        </p:nvPicPr>
        <p:blipFill rotWithShape="1">
          <a:blip r:embed="rId4"/>
          <a:srcRect l="11484" b="21569"/>
          <a:stretch/>
        </p:blipFill>
        <p:spPr>
          <a:xfrm>
            <a:off x="6629400" y="5239719"/>
            <a:ext cx="2424113" cy="1610961"/>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1" descr="1102">
            <a:extLst>
              <a:ext uri="{FF2B5EF4-FFF2-40B4-BE49-F238E27FC236}">
                <a16:creationId xmlns:a16="http://schemas.microsoft.com/office/drawing/2014/main" id="{D619487D-D752-974D-9584-2C0727E74E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2700"/>
            <a:ext cx="8655050"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0706" name="Rectangle 3" hidden="1">
            <a:extLst>
              <a:ext uri="{FF2B5EF4-FFF2-40B4-BE49-F238E27FC236}">
                <a16:creationId xmlns:a16="http://schemas.microsoft.com/office/drawing/2014/main" id="{7D3AC29F-3029-A545-903C-2A238064E453}"/>
              </a:ext>
            </a:extLst>
          </p:cNvPr>
          <p:cNvSpPr>
            <a:spLocks noGrp="1" noChangeArrowheads="1"/>
          </p:cNvSpPr>
          <p:nvPr>
            <p:ph type="title"/>
          </p:nvPr>
        </p:nvSpPr>
        <p:spPr/>
        <p:txBody>
          <a:bodyPr/>
          <a:lstStyle/>
          <a:p>
            <a:pPr eaLnBrk="1" hangingPunct="1"/>
            <a:endParaRPr lang="en-US" altLang="en-US"/>
          </a:p>
        </p:txBody>
      </p:sp>
      <p:sp>
        <p:nvSpPr>
          <p:cNvPr id="200707" name="Text Box 5">
            <a:extLst>
              <a:ext uri="{FF2B5EF4-FFF2-40B4-BE49-F238E27FC236}">
                <a16:creationId xmlns:a16="http://schemas.microsoft.com/office/drawing/2014/main" id="{84E533C6-30C6-3448-B353-1346889CFE23}"/>
              </a:ext>
            </a:extLst>
          </p:cNvPr>
          <p:cNvSpPr txBox="1">
            <a:spLocks noChangeArrowheads="1"/>
          </p:cNvSpPr>
          <p:nvPr/>
        </p:nvSpPr>
        <p:spPr bwMode="auto">
          <a:xfrm>
            <a:off x="285750" y="6350"/>
            <a:ext cx="3894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North American Air Masses</a:t>
            </a:r>
          </a:p>
        </p:txBody>
      </p:sp>
      <p:pic>
        <p:nvPicPr>
          <p:cNvPr id="3" name="Picture 2">
            <a:extLst>
              <a:ext uri="{FF2B5EF4-FFF2-40B4-BE49-F238E27FC236}">
                <a16:creationId xmlns:a16="http://schemas.microsoft.com/office/drawing/2014/main" id="{57F879F4-2F56-C489-8BCD-429B38B30FE8}"/>
              </a:ext>
            </a:extLst>
          </p:cNvPr>
          <p:cNvPicPr>
            <a:picLocks noChangeAspect="1"/>
          </p:cNvPicPr>
          <p:nvPr/>
        </p:nvPicPr>
        <p:blipFill rotWithShape="1">
          <a:blip r:embed="rId4"/>
          <a:srcRect l="11484" b="21569"/>
          <a:stretch/>
        </p:blipFill>
        <p:spPr>
          <a:xfrm>
            <a:off x="6629400" y="5239719"/>
            <a:ext cx="2424113" cy="1610961"/>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4">
            <a:extLst>
              <a:ext uri="{FF2B5EF4-FFF2-40B4-BE49-F238E27FC236}">
                <a16:creationId xmlns:a16="http://schemas.microsoft.com/office/drawing/2014/main" id="{F52ACDB4-2DAF-AA47-BE76-7D125B60D3E3}"/>
              </a:ext>
            </a:extLst>
          </p:cNvPr>
          <p:cNvSpPr txBox="1">
            <a:spLocks noChangeArrowheads="1"/>
          </p:cNvSpPr>
          <p:nvPr/>
        </p:nvSpPr>
        <p:spPr bwMode="auto">
          <a:xfrm>
            <a:off x="1317625" y="225425"/>
            <a:ext cx="6553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Vertical Structure of Source Region Air Masses</a:t>
            </a:r>
          </a:p>
        </p:txBody>
      </p:sp>
      <p:pic>
        <p:nvPicPr>
          <p:cNvPr id="202754" name="Picture 5" descr="Neiburger">
            <a:extLst>
              <a:ext uri="{FF2B5EF4-FFF2-40B4-BE49-F238E27FC236}">
                <a16:creationId xmlns:a16="http://schemas.microsoft.com/office/drawing/2014/main" id="{4A50BB08-07BA-DB4F-878F-BD7227E27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47031" y="315120"/>
            <a:ext cx="5851525" cy="688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1" descr="11p289a">
            <a:extLst>
              <a:ext uri="{FF2B5EF4-FFF2-40B4-BE49-F238E27FC236}">
                <a16:creationId xmlns:a16="http://schemas.microsoft.com/office/drawing/2014/main" id="{B1FF9044-D5EA-2843-9424-C7681A15C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111250"/>
            <a:ext cx="8964613" cy="4635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4802" name="Rectangle 3" hidden="1">
            <a:extLst>
              <a:ext uri="{FF2B5EF4-FFF2-40B4-BE49-F238E27FC236}">
                <a16:creationId xmlns:a16="http://schemas.microsoft.com/office/drawing/2014/main" id="{370372E0-5ED8-6147-82AF-DC7692E500AE}"/>
              </a:ext>
            </a:extLst>
          </p:cNvPr>
          <p:cNvSpPr>
            <a:spLocks noGrp="1" noChangeArrowheads="1"/>
          </p:cNvSpPr>
          <p:nvPr>
            <p:ph type="title"/>
          </p:nvPr>
        </p:nvSpPr>
        <p:spPr/>
        <p:txBody>
          <a:bodyPr/>
          <a:lstStyle/>
          <a:p>
            <a:pPr eaLnBrk="1" hangingPunct="1"/>
            <a:endParaRPr lang="en-US" altLang="en-US"/>
          </a:p>
        </p:txBody>
      </p:sp>
      <p:sp>
        <p:nvSpPr>
          <p:cNvPr id="204803" name="Text Box 5">
            <a:extLst>
              <a:ext uri="{FF2B5EF4-FFF2-40B4-BE49-F238E27FC236}">
                <a16:creationId xmlns:a16="http://schemas.microsoft.com/office/drawing/2014/main" id="{DE48491B-2407-2747-9E06-19866E29C9BB}"/>
              </a:ext>
            </a:extLst>
          </p:cNvPr>
          <p:cNvSpPr txBox="1">
            <a:spLocks noChangeArrowheads="1"/>
          </p:cNvSpPr>
          <p:nvPr/>
        </p:nvSpPr>
        <p:spPr bwMode="auto">
          <a:xfrm>
            <a:off x="3362325" y="263525"/>
            <a:ext cx="25558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Lake Effect Snow</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1" descr="11p289b">
            <a:extLst>
              <a:ext uri="{FF2B5EF4-FFF2-40B4-BE49-F238E27FC236}">
                <a16:creationId xmlns:a16="http://schemas.microsoft.com/office/drawing/2014/main" id="{DE3FD3C9-6774-054D-8CE8-89A553743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2700"/>
            <a:ext cx="8691563" cy="6831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6850" name="Rectangle 3" hidden="1">
            <a:extLst>
              <a:ext uri="{FF2B5EF4-FFF2-40B4-BE49-F238E27FC236}">
                <a16:creationId xmlns:a16="http://schemas.microsoft.com/office/drawing/2014/main" id="{6263543C-24EC-6F4A-B36D-58FEB7F99F1E}"/>
              </a:ext>
            </a:extLst>
          </p:cNvPr>
          <p:cNvSpPr>
            <a:spLocks noGrp="1" noChangeArrowheads="1"/>
          </p:cNvSpPr>
          <p:nvPr>
            <p:ph type="title"/>
          </p:nvPr>
        </p:nvSpPr>
        <p:spPr/>
        <p:txBody>
          <a:bodyPr/>
          <a:lstStyle/>
          <a:p>
            <a:pPr eaLnBrk="1" hangingPunct="1"/>
            <a:endParaRPr lang="en-US" altLang="en-US"/>
          </a:p>
        </p:txBody>
      </p:sp>
      <p:sp>
        <p:nvSpPr>
          <p:cNvPr id="206851" name="Text Box 5">
            <a:extLst>
              <a:ext uri="{FF2B5EF4-FFF2-40B4-BE49-F238E27FC236}">
                <a16:creationId xmlns:a16="http://schemas.microsoft.com/office/drawing/2014/main" id="{0FE9A2E3-43F8-0B44-83D5-5302D6BA6CA5}"/>
              </a:ext>
            </a:extLst>
          </p:cNvPr>
          <p:cNvSpPr txBox="1">
            <a:spLocks noChangeArrowheads="1"/>
          </p:cNvSpPr>
          <p:nvPr/>
        </p:nvSpPr>
        <p:spPr bwMode="auto">
          <a:xfrm>
            <a:off x="4797425" y="6029325"/>
            <a:ext cx="3759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Lake Effect Snow Regions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3" hidden="1">
            <a:extLst>
              <a:ext uri="{FF2B5EF4-FFF2-40B4-BE49-F238E27FC236}">
                <a16:creationId xmlns:a16="http://schemas.microsoft.com/office/drawing/2014/main" id="{8B60AD9D-624D-D347-BE7E-5BAFDFC83F72}"/>
              </a:ext>
            </a:extLst>
          </p:cNvPr>
          <p:cNvSpPr>
            <a:spLocks noGrp="1" noChangeArrowheads="1"/>
          </p:cNvSpPr>
          <p:nvPr>
            <p:ph type="title"/>
          </p:nvPr>
        </p:nvSpPr>
        <p:spPr/>
        <p:txBody>
          <a:bodyPr/>
          <a:lstStyle/>
          <a:p>
            <a:pPr eaLnBrk="1" hangingPunct="1"/>
            <a:endParaRPr lang="en-US" altLang="en-US"/>
          </a:p>
        </p:txBody>
      </p:sp>
      <p:pic>
        <p:nvPicPr>
          <p:cNvPr id="208898" name="Picture 2" descr="airmass.mod.gif">
            <a:extLst>
              <a:ext uri="{FF2B5EF4-FFF2-40B4-BE49-F238E27FC236}">
                <a16:creationId xmlns:a16="http://schemas.microsoft.com/office/drawing/2014/main" id="{213E3950-F7B6-0442-A582-BBB21B7194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8738" y="0"/>
            <a:ext cx="6545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TextBox 3">
            <a:extLst>
              <a:ext uri="{FF2B5EF4-FFF2-40B4-BE49-F238E27FC236}">
                <a16:creationId xmlns:a16="http://schemas.microsoft.com/office/drawing/2014/main" id="{5C138D31-7579-704C-A20E-099AF5C05C73}"/>
              </a:ext>
            </a:extLst>
          </p:cNvPr>
          <p:cNvSpPr txBox="1">
            <a:spLocks noChangeArrowheads="1"/>
          </p:cNvSpPr>
          <p:nvPr/>
        </p:nvSpPr>
        <p:spPr bwMode="auto">
          <a:xfrm>
            <a:off x="427038" y="280988"/>
            <a:ext cx="18399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Air Mass</a:t>
            </a:r>
          </a:p>
          <a:p>
            <a:pPr algn="ctr"/>
            <a:r>
              <a:rPr lang="en-US" altLang="en-US">
                <a:solidFill>
                  <a:srgbClr val="FFFF00"/>
                </a:solidFill>
              </a:rPr>
              <a:t>Modification</a:t>
            </a:r>
          </a:p>
        </p:txBody>
      </p:sp>
      <p:sp>
        <p:nvSpPr>
          <p:cNvPr id="208900" name="TextBox 4">
            <a:extLst>
              <a:ext uri="{FF2B5EF4-FFF2-40B4-BE49-F238E27FC236}">
                <a16:creationId xmlns:a16="http://schemas.microsoft.com/office/drawing/2014/main" id="{13E2FC99-F7D0-FE4F-A0FE-043F5F94D606}"/>
              </a:ext>
            </a:extLst>
          </p:cNvPr>
          <p:cNvSpPr txBox="1">
            <a:spLocks noChangeArrowheads="1"/>
          </p:cNvSpPr>
          <p:nvPr/>
        </p:nvSpPr>
        <p:spPr bwMode="auto">
          <a:xfrm>
            <a:off x="506413" y="5900738"/>
            <a:ext cx="1584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solidFill>
                  <a:srgbClr val="FFFFFF"/>
                </a:solidFill>
              </a:rPr>
              <a:t>(N:  240–248;</a:t>
            </a:r>
          </a:p>
          <a:p>
            <a:pPr algn="ctr"/>
            <a:r>
              <a:rPr lang="en-US" altLang="en-US" sz="1800" dirty="0">
                <a:solidFill>
                  <a:srgbClr val="FFFFFF"/>
                </a:solidFill>
              </a:rPr>
              <a:t>A:  292–304)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53A430-AB49-DA4F-A691-9B6C5B7F7987}"/>
              </a:ext>
            </a:extLst>
          </p:cNvPr>
          <p:cNvPicPr>
            <a:picLocks noChangeAspect="1"/>
          </p:cNvPicPr>
          <p:nvPr/>
        </p:nvPicPr>
        <p:blipFill>
          <a:blip r:embed="rId2"/>
          <a:stretch>
            <a:fillRect/>
          </a:stretch>
        </p:blipFill>
        <p:spPr>
          <a:xfrm>
            <a:off x="3833813" y="2705100"/>
            <a:ext cx="1476375" cy="1447800"/>
          </a:xfrm>
          <a:prstGeom prst="rect">
            <a:avLst/>
          </a:prstGeom>
        </p:spPr>
      </p:pic>
    </p:spTree>
    <p:extLst>
      <p:ext uri="{BB962C8B-B14F-4D97-AF65-F5344CB8AC3E}">
        <p14:creationId xmlns:p14="http://schemas.microsoft.com/office/powerpoint/2010/main" val="28148802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TH">
            <a:extLst>
              <a:ext uri="{FF2B5EF4-FFF2-40B4-BE49-F238E27FC236}">
                <a16:creationId xmlns:a16="http://schemas.microsoft.com/office/drawing/2014/main" id="{91A8CF5D-045C-3847-A4C7-86A0C3339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225"/>
            <a:ext cx="81534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6" name="Text Box 3">
            <a:extLst>
              <a:ext uri="{FF2B5EF4-FFF2-40B4-BE49-F238E27FC236}">
                <a16:creationId xmlns:a16="http://schemas.microsoft.com/office/drawing/2014/main" id="{35B465D5-7C4B-DD4A-9193-6F1ACB59E630}"/>
              </a:ext>
            </a:extLst>
          </p:cNvPr>
          <p:cNvSpPr txBox="1">
            <a:spLocks noChangeArrowheads="1"/>
          </p:cNvSpPr>
          <p:nvPr/>
        </p:nvSpPr>
        <p:spPr bwMode="auto">
          <a:xfrm>
            <a:off x="2524125" y="2262188"/>
            <a:ext cx="9525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air mass</a:t>
            </a:r>
          </a:p>
        </p:txBody>
      </p:sp>
      <p:sp>
        <p:nvSpPr>
          <p:cNvPr id="210947" name="Text Box 4">
            <a:extLst>
              <a:ext uri="{FF2B5EF4-FFF2-40B4-BE49-F238E27FC236}">
                <a16:creationId xmlns:a16="http://schemas.microsoft.com/office/drawing/2014/main" id="{2917624F-252C-994D-A8B2-645B015543BB}"/>
              </a:ext>
            </a:extLst>
          </p:cNvPr>
          <p:cNvSpPr txBox="1">
            <a:spLocks noChangeArrowheads="1"/>
          </p:cNvSpPr>
          <p:nvPr/>
        </p:nvSpPr>
        <p:spPr bwMode="auto">
          <a:xfrm>
            <a:off x="5305425" y="2262188"/>
            <a:ext cx="1549400"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t>Warm air mass</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188405</TotalTime>
  <Words>5061</Words>
  <Application>Microsoft Macintosh PowerPoint</Application>
  <PresentationFormat>On-screen Show (4:3)</PresentationFormat>
  <Paragraphs>748</Paragraphs>
  <Slides>141</Slides>
  <Notes>125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141</vt:i4>
      </vt:variant>
    </vt:vector>
  </HeadingPairs>
  <TitlesOfParts>
    <vt:vector size="152" baseType="lpstr">
      <vt:lpstr>Arial Unicode MS</vt:lpstr>
      <vt:lpstr>Arial</vt:lpstr>
      <vt:lpstr>Geneva</vt:lpstr>
      <vt:lpstr>Geneva CE</vt:lpstr>
      <vt:lpstr>Helvetica</vt:lpstr>
      <vt:lpstr>Times</vt:lpstr>
      <vt:lpstr>Times New Roman</vt:lpstr>
      <vt:lpstr>ヒラギノ角ゴ Pro W3</vt:lpstr>
      <vt:lpstr>Blank Presentation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Northward-moving Air 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Davis</dc:creator>
  <cp:lastModifiedBy>Davis, Robert E (red3u)</cp:lastModifiedBy>
  <cp:revision>179</cp:revision>
  <dcterms:created xsi:type="dcterms:W3CDTF">2006-10-27T01:43:56Z</dcterms:created>
  <dcterms:modified xsi:type="dcterms:W3CDTF">2023-12-01T16:56:38Z</dcterms:modified>
</cp:coreProperties>
</file>