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3"/>
  </p:notesMasterIdLst>
  <p:sldIdLst>
    <p:sldId id="350" r:id="rId2"/>
    <p:sldId id="391" r:id="rId3"/>
    <p:sldId id="395" r:id="rId4"/>
    <p:sldId id="396" r:id="rId5"/>
    <p:sldId id="392" r:id="rId6"/>
    <p:sldId id="393" r:id="rId7"/>
    <p:sldId id="397" r:id="rId8"/>
    <p:sldId id="399" r:id="rId9"/>
    <p:sldId id="349" r:id="rId10"/>
    <p:sldId id="281" r:id="rId11"/>
    <p:sldId id="273" r:id="rId12"/>
    <p:sldId id="409" r:id="rId13"/>
    <p:sldId id="410" r:id="rId14"/>
    <p:sldId id="434" r:id="rId15"/>
    <p:sldId id="365" r:id="rId16"/>
    <p:sldId id="366" r:id="rId17"/>
    <p:sldId id="367" r:id="rId18"/>
    <p:sldId id="368" r:id="rId19"/>
    <p:sldId id="369" r:id="rId20"/>
    <p:sldId id="370" r:id="rId21"/>
    <p:sldId id="371" r:id="rId22"/>
    <p:sldId id="435" r:id="rId23"/>
    <p:sldId id="374" r:id="rId24"/>
    <p:sldId id="400" r:id="rId25"/>
    <p:sldId id="375" r:id="rId26"/>
    <p:sldId id="376" r:id="rId27"/>
    <p:sldId id="377" r:id="rId28"/>
    <p:sldId id="378" r:id="rId29"/>
    <p:sldId id="379" r:id="rId30"/>
    <p:sldId id="380" r:id="rId31"/>
    <p:sldId id="381" r:id="rId32"/>
    <p:sldId id="382" r:id="rId33"/>
    <p:sldId id="383" r:id="rId34"/>
    <p:sldId id="384" r:id="rId35"/>
    <p:sldId id="418" r:id="rId36"/>
    <p:sldId id="286" r:id="rId37"/>
    <p:sldId id="433" r:id="rId38"/>
    <p:sldId id="427" r:id="rId39"/>
    <p:sldId id="436" r:id="rId40"/>
    <p:sldId id="411" r:id="rId41"/>
    <p:sldId id="437" r:id="rId42"/>
    <p:sldId id="299" r:id="rId43"/>
    <p:sldId id="274" r:id="rId44"/>
    <p:sldId id="372" r:id="rId45"/>
    <p:sldId id="373" r:id="rId46"/>
    <p:sldId id="423" r:id="rId47"/>
    <p:sldId id="421" r:id="rId48"/>
    <p:sldId id="422" r:id="rId49"/>
    <p:sldId id="432" r:id="rId50"/>
    <p:sldId id="445" r:id="rId51"/>
    <p:sldId id="313" r:id="rId52"/>
    <p:sldId id="314" r:id="rId53"/>
    <p:sldId id="315" r:id="rId54"/>
    <p:sldId id="312" r:id="rId55"/>
    <p:sldId id="438" r:id="rId56"/>
    <p:sldId id="439" r:id="rId57"/>
    <p:sldId id="294" r:id="rId58"/>
    <p:sldId id="443" r:id="rId59"/>
    <p:sldId id="361" r:id="rId60"/>
    <p:sldId id="440" r:id="rId61"/>
    <p:sldId id="295" r:id="rId62"/>
    <p:sldId id="441" r:id="rId63"/>
    <p:sldId id="442" r:id="rId64"/>
    <p:sldId id="316" r:id="rId65"/>
    <p:sldId id="318" r:id="rId66"/>
    <p:sldId id="317" r:id="rId67"/>
    <p:sldId id="319" r:id="rId68"/>
    <p:sldId id="444" r:id="rId69"/>
    <p:sldId id="446" r:id="rId70"/>
    <p:sldId id="413" r:id="rId71"/>
    <p:sldId id="414" r:id="rId72"/>
    <p:sldId id="419" r:id="rId73"/>
    <p:sldId id="420" r:id="rId74"/>
    <p:sldId id="429" r:id="rId75"/>
    <p:sldId id="430" r:id="rId76"/>
    <p:sldId id="331" r:id="rId77"/>
    <p:sldId id="321" r:id="rId78"/>
    <p:sldId id="322" r:id="rId79"/>
    <p:sldId id="320" r:id="rId80"/>
    <p:sldId id="324" r:id="rId81"/>
    <p:sldId id="325" r:id="rId82"/>
    <p:sldId id="326" r:id="rId83"/>
    <p:sldId id="327" r:id="rId84"/>
    <p:sldId id="323" r:id="rId85"/>
    <p:sldId id="328" r:id="rId86"/>
    <p:sldId id="329" r:id="rId87"/>
    <p:sldId id="330" r:id="rId88"/>
    <p:sldId id="334" r:id="rId89"/>
    <p:sldId id="447" r:id="rId90"/>
    <p:sldId id="386" r:id="rId91"/>
    <p:sldId id="387" r:id="rId92"/>
    <p:sldId id="332" r:id="rId93"/>
    <p:sldId id="333" r:id="rId94"/>
    <p:sldId id="362" r:id="rId95"/>
    <p:sldId id="339" r:id="rId96"/>
    <p:sldId id="363" r:id="rId97"/>
    <p:sldId id="340" r:id="rId98"/>
    <p:sldId id="341" r:id="rId99"/>
    <p:sldId id="342" r:id="rId100"/>
    <p:sldId id="343" r:id="rId101"/>
    <p:sldId id="344" r:id="rId10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95">
          <p15:clr>
            <a:srgbClr val="A4A3A4"/>
          </p15:clr>
        </p15:guide>
        <p15:guide id="2" pos="299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3"/>
    <p:restoredTop sz="94694"/>
  </p:normalViewPr>
  <p:slideViewPr>
    <p:cSldViewPr snapToGrid="0">
      <p:cViewPr varScale="1">
        <p:scale>
          <a:sx n="117" d="100"/>
          <a:sy n="117" d="100"/>
        </p:scale>
        <p:origin x="408" y="168"/>
      </p:cViewPr>
      <p:guideLst>
        <p:guide orient="horz" pos="595"/>
        <p:guide pos="299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3120"/>
    </p:cViewPr>
  </p:sorterViewPr>
  <p:notesViewPr>
    <p:cSldViewPr snapToGrid="0">
      <p:cViewPr varScale="1">
        <p:scale>
          <a:sx n="95" d="100"/>
          <a:sy n="95" d="100"/>
        </p:scale>
        <p:origin x="-226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35123C7-3713-D14A-B88A-8645BBE37EB9}"/>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1" name="Rectangle 3">
            <a:extLst>
              <a:ext uri="{FF2B5EF4-FFF2-40B4-BE49-F238E27FC236}">
                <a16:creationId xmlns:a16="http://schemas.microsoft.com/office/drawing/2014/main" id="{3950ABF8-7386-2D48-8AED-F15ECD31047A}"/>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3316" name="Rectangle 4">
            <a:extLst>
              <a:ext uri="{FF2B5EF4-FFF2-40B4-BE49-F238E27FC236}">
                <a16:creationId xmlns:a16="http://schemas.microsoft.com/office/drawing/2014/main" id="{C9C1BE78-E249-A946-B002-79C828C2C0D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D9F099E2-D534-5249-97FE-030AAE4D5131}"/>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a:extLst>
              <a:ext uri="{FF2B5EF4-FFF2-40B4-BE49-F238E27FC236}">
                <a16:creationId xmlns:a16="http://schemas.microsoft.com/office/drawing/2014/main" id="{8AC6899E-4018-7242-9854-E44CB2FB7824}"/>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5" name="Rectangle 7">
            <a:extLst>
              <a:ext uri="{FF2B5EF4-FFF2-40B4-BE49-F238E27FC236}">
                <a16:creationId xmlns:a16="http://schemas.microsoft.com/office/drawing/2014/main" id="{91001594-2B31-A94E-8373-304338081969}"/>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73C68142-4BB0-214C-B97E-A756BEBEE4F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6060ACC8-DD42-3F43-86B7-688C7FEE67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D190D6-E347-594C-8584-129A631BA83A}" type="slidenum">
              <a:rPr lang="en-US" altLang="en-US" sz="1200" smtClean="0"/>
              <a:pPr/>
              <a:t>1</a:t>
            </a:fld>
            <a:endParaRPr lang="en-US" altLang="en-US" sz="1200"/>
          </a:p>
        </p:txBody>
      </p:sp>
      <p:sp>
        <p:nvSpPr>
          <p:cNvPr id="15362" name="Rectangle 2">
            <a:extLst>
              <a:ext uri="{FF2B5EF4-FFF2-40B4-BE49-F238E27FC236}">
                <a16:creationId xmlns:a16="http://schemas.microsoft.com/office/drawing/2014/main" id="{AEAF5D9B-940B-7440-880E-8CBC1A6DD0F3}"/>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DF7C4066-4F69-F44A-A934-D03F883A9AE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133573A2-4B4E-8E4A-B647-CF867AB861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97AA35D-EDD0-B246-8902-108DF1D008CE}" type="slidenum">
              <a:rPr lang="en-US" altLang="en-US" sz="1200" smtClean="0"/>
              <a:pPr/>
              <a:t>18</a:t>
            </a:fld>
            <a:endParaRPr lang="en-US" altLang="en-US" sz="1200"/>
          </a:p>
        </p:txBody>
      </p:sp>
      <p:sp>
        <p:nvSpPr>
          <p:cNvPr id="40962" name="Rectangle 2">
            <a:extLst>
              <a:ext uri="{FF2B5EF4-FFF2-40B4-BE49-F238E27FC236}">
                <a16:creationId xmlns:a16="http://schemas.microsoft.com/office/drawing/2014/main" id="{FC06C0D0-FBC9-E947-BA08-980CE4F5F831}"/>
              </a:ext>
            </a:extLst>
          </p:cNvPr>
          <p:cNvSpPr>
            <a:spLocks noGrp="1" noRot="1" noChangeAspect="1" noChangeArrowheads="1" noTextEdit="1"/>
          </p:cNvSpPr>
          <p:nvPr>
            <p:ph type="sldImg"/>
          </p:nvPr>
        </p:nvSpPr>
        <p:spPr>
          <a:solidFill>
            <a:srgbClr val="FFFFFF"/>
          </a:solidFill>
          <a:ln/>
        </p:spPr>
      </p:sp>
      <p:sp>
        <p:nvSpPr>
          <p:cNvPr id="40963" name="Rectangle 3">
            <a:extLst>
              <a:ext uri="{FF2B5EF4-FFF2-40B4-BE49-F238E27FC236}">
                <a16:creationId xmlns:a16="http://schemas.microsoft.com/office/drawing/2014/main" id="{BF0A2E98-F9B6-4347-BED6-FCF2C198458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4D50BDFD-4E76-8342-A834-E07D217BDA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E2D8DC-A9D4-CB4D-893E-FF356D08C0CD}" type="slidenum">
              <a:rPr lang="en-US" altLang="en-US" sz="1200" smtClean="0"/>
              <a:pPr/>
              <a:t>19</a:t>
            </a:fld>
            <a:endParaRPr lang="en-US" altLang="en-US" sz="1200"/>
          </a:p>
        </p:txBody>
      </p:sp>
      <p:sp>
        <p:nvSpPr>
          <p:cNvPr id="43010" name="Rectangle 2">
            <a:extLst>
              <a:ext uri="{FF2B5EF4-FFF2-40B4-BE49-F238E27FC236}">
                <a16:creationId xmlns:a16="http://schemas.microsoft.com/office/drawing/2014/main" id="{EED84516-7DE3-9846-BD1B-860044710C30}"/>
              </a:ext>
            </a:extLst>
          </p:cNvPr>
          <p:cNvSpPr>
            <a:spLocks noGrp="1" noRot="1" noChangeAspect="1" noChangeArrowheads="1" noTextEdit="1"/>
          </p:cNvSpPr>
          <p:nvPr>
            <p:ph type="sldImg"/>
          </p:nvPr>
        </p:nvSpPr>
        <p:spPr>
          <a:solidFill>
            <a:srgbClr val="FFFFFF"/>
          </a:solidFill>
          <a:ln/>
        </p:spPr>
      </p:sp>
      <p:sp>
        <p:nvSpPr>
          <p:cNvPr id="43011" name="Rectangle 3">
            <a:extLst>
              <a:ext uri="{FF2B5EF4-FFF2-40B4-BE49-F238E27FC236}">
                <a16:creationId xmlns:a16="http://schemas.microsoft.com/office/drawing/2014/main" id="{E44B0429-7881-D746-AE59-DACC6B2ED2F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FC23685D-8EA5-1F46-8CE0-DE99F7FFF8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7FD99A-6493-414C-90CC-6AD051A70206}" type="slidenum">
              <a:rPr lang="en-US" altLang="en-US" sz="1200" smtClean="0"/>
              <a:pPr/>
              <a:t>20</a:t>
            </a:fld>
            <a:endParaRPr lang="en-US" altLang="en-US" sz="1200"/>
          </a:p>
        </p:txBody>
      </p:sp>
      <p:sp>
        <p:nvSpPr>
          <p:cNvPr id="45058" name="Rectangle 2">
            <a:extLst>
              <a:ext uri="{FF2B5EF4-FFF2-40B4-BE49-F238E27FC236}">
                <a16:creationId xmlns:a16="http://schemas.microsoft.com/office/drawing/2014/main" id="{8A9B4EF2-B881-C846-BD02-B1515A70AC8B}"/>
              </a:ext>
            </a:extLst>
          </p:cNvPr>
          <p:cNvSpPr>
            <a:spLocks noGrp="1" noRot="1" noChangeAspect="1" noChangeArrowheads="1" noTextEdit="1"/>
          </p:cNvSpPr>
          <p:nvPr>
            <p:ph type="sldImg"/>
          </p:nvPr>
        </p:nvSpPr>
        <p:spPr>
          <a:solidFill>
            <a:srgbClr val="FFFFFF"/>
          </a:solidFill>
          <a:ln/>
        </p:spPr>
      </p:sp>
      <p:sp>
        <p:nvSpPr>
          <p:cNvPr id="45059" name="Rectangle 3">
            <a:extLst>
              <a:ext uri="{FF2B5EF4-FFF2-40B4-BE49-F238E27FC236}">
                <a16:creationId xmlns:a16="http://schemas.microsoft.com/office/drawing/2014/main" id="{8F7F9C97-A8E9-0847-9630-05A034462B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9A5E2226-F26E-C240-BA5C-8685F8034E4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19E189-BE2B-B54C-A4E9-992DBEE06BBA}" type="slidenum">
              <a:rPr lang="en-US" altLang="en-US" sz="1200" smtClean="0"/>
              <a:pPr/>
              <a:t>21</a:t>
            </a:fld>
            <a:endParaRPr lang="en-US" altLang="en-US" sz="1200"/>
          </a:p>
        </p:txBody>
      </p:sp>
      <p:sp>
        <p:nvSpPr>
          <p:cNvPr id="47106" name="Rectangle 2">
            <a:extLst>
              <a:ext uri="{FF2B5EF4-FFF2-40B4-BE49-F238E27FC236}">
                <a16:creationId xmlns:a16="http://schemas.microsoft.com/office/drawing/2014/main" id="{F5A16A4E-73B3-8C4B-992A-4E6AE71E593F}"/>
              </a:ext>
            </a:extLst>
          </p:cNvPr>
          <p:cNvSpPr>
            <a:spLocks noGrp="1" noRot="1" noChangeAspect="1" noChangeArrowheads="1" noTextEdit="1"/>
          </p:cNvSpPr>
          <p:nvPr>
            <p:ph type="sldImg"/>
          </p:nvPr>
        </p:nvSpPr>
        <p:spPr>
          <a:solidFill>
            <a:srgbClr val="FFFFFF"/>
          </a:solidFill>
          <a:ln/>
        </p:spPr>
      </p:sp>
      <p:sp>
        <p:nvSpPr>
          <p:cNvPr id="47107" name="Rectangle 3">
            <a:extLst>
              <a:ext uri="{FF2B5EF4-FFF2-40B4-BE49-F238E27FC236}">
                <a16:creationId xmlns:a16="http://schemas.microsoft.com/office/drawing/2014/main" id="{2CB78D10-4C73-D84F-B120-3151F841DA4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E48B471A-E5C0-E24C-865F-6775B39093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5120B8-542C-5E41-817C-2E19AF48D971}" type="slidenum">
              <a:rPr lang="en-US" altLang="en-US" sz="1200" smtClean="0"/>
              <a:pPr/>
              <a:t>23</a:t>
            </a:fld>
            <a:endParaRPr lang="en-US" altLang="en-US" sz="1200"/>
          </a:p>
        </p:txBody>
      </p:sp>
      <p:sp>
        <p:nvSpPr>
          <p:cNvPr id="49154" name="Rectangle 2">
            <a:extLst>
              <a:ext uri="{FF2B5EF4-FFF2-40B4-BE49-F238E27FC236}">
                <a16:creationId xmlns:a16="http://schemas.microsoft.com/office/drawing/2014/main" id="{8AD2F2BD-EE8A-DF42-890B-85FEC7D2A2EA}"/>
              </a:ext>
            </a:extLst>
          </p:cNvPr>
          <p:cNvSpPr>
            <a:spLocks noGrp="1" noRot="1" noChangeAspect="1" noChangeArrowheads="1" noTextEdit="1"/>
          </p:cNvSpPr>
          <p:nvPr>
            <p:ph type="sldImg"/>
          </p:nvPr>
        </p:nvSpPr>
        <p:spPr>
          <a:solidFill>
            <a:srgbClr val="FFFFFF"/>
          </a:solidFill>
          <a:ln/>
        </p:spPr>
      </p:sp>
      <p:sp>
        <p:nvSpPr>
          <p:cNvPr id="49155" name="Rectangle 3">
            <a:extLst>
              <a:ext uri="{FF2B5EF4-FFF2-40B4-BE49-F238E27FC236}">
                <a16:creationId xmlns:a16="http://schemas.microsoft.com/office/drawing/2014/main" id="{40F35B85-60A6-6943-BEBC-3B5AE379D4E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41BE56C7-60E1-BD49-A70E-AAD10234ED4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EACDFB-5C49-724F-9BD1-8262986DD6AB}" type="slidenum">
              <a:rPr lang="en-US" altLang="en-US" sz="1200" smtClean="0"/>
              <a:pPr/>
              <a:t>24</a:t>
            </a:fld>
            <a:endParaRPr lang="en-US" altLang="en-US" sz="1200"/>
          </a:p>
        </p:txBody>
      </p:sp>
      <p:sp>
        <p:nvSpPr>
          <p:cNvPr id="54274" name="Rectangle 2">
            <a:extLst>
              <a:ext uri="{FF2B5EF4-FFF2-40B4-BE49-F238E27FC236}">
                <a16:creationId xmlns:a16="http://schemas.microsoft.com/office/drawing/2014/main" id="{CAC8E9CC-0247-B140-A50D-D5A9DA9A1DE9}"/>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C2BE47EE-475F-F048-BC0B-D10345F673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E51B9D44-AB97-554A-9B66-A9429E0F62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C0A4CB-5D0F-2846-B90C-BA3BE88D4B10}" type="slidenum">
              <a:rPr lang="en-US" altLang="en-US" sz="1200" smtClean="0"/>
              <a:pPr/>
              <a:t>25</a:t>
            </a:fld>
            <a:endParaRPr lang="en-US" altLang="en-US" sz="1200"/>
          </a:p>
        </p:txBody>
      </p:sp>
      <p:sp>
        <p:nvSpPr>
          <p:cNvPr id="56322" name="Rectangle 2">
            <a:extLst>
              <a:ext uri="{FF2B5EF4-FFF2-40B4-BE49-F238E27FC236}">
                <a16:creationId xmlns:a16="http://schemas.microsoft.com/office/drawing/2014/main" id="{ABD83686-F7D5-784F-8FAC-3E9A4F30CC6D}"/>
              </a:ext>
            </a:extLst>
          </p:cNvPr>
          <p:cNvSpPr>
            <a:spLocks noGrp="1" noRot="1" noChangeAspect="1" noChangeArrowheads="1" noTextEdit="1"/>
          </p:cNvSpPr>
          <p:nvPr>
            <p:ph type="sldImg"/>
          </p:nvPr>
        </p:nvSpPr>
        <p:spPr>
          <a:solidFill>
            <a:srgbClr val="FFFFFF"/>
          </a:solidFill>
          <a:ln/>
        </p:spPr>
      </p:sp>
      <p:sp>
        <p:nvSpPr>
          <p:cNvPr id="56323" name="Rectangle 3">
            <a:extLst>
              <a:ext uri="{FF2B5EF4-FFF2-40B4-BE49-F238E27FC236}">
                <a16:creationId xmlns:a16="http://schemas.microsoft.com/office/drawing/2014/main" id="{B67F9A70-DE37-7840-8F0E-C2477C08255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16020573-915D-514F-8AB1-F3E8592FF3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F5E425-89EE-8746-ADA0-967E604FC887}" type="slidenum">
              <a:rPr lang="en-US" altLang="en-US" sz="1200" smtClean="0"/>
              <a:pPr/>
              <a:t>26</a:t>
            </a:fld>
            <a:endParaRPr lang="en-US" altLang="en-US" sz="1200"/>
          </a:p>
        </p:txBody>
      </p:sp>
      <p:sp>
        <p:nvSpPr>
          <p:cNvPr id="58371" name="Rectangle 2">
            <a:extLst>
              <a:ext uri="{FF2B5EF4-FFF2-40B4-BE49-F238E27FC236}">
                <a16:creationId xmlns:a16="http://schemas.microsoft.com/office/drawing/2014/main" id="{B53D3E62-32F8-AA41-A662-18FEDAEE06C2}"/>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58372" name="Rectangle 3">
            <a:extLst>
              <a:ext uri="{FF2B5EF4-FFF2-40B4-BE49-F238E27FC236}">
                <a16:creationId xmlns:a16="http://schemas.microsoft.com/office/drawing/2014/main" id="{98667CB5-D6BF-3343-9016-3E1633EA826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4.10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Saturation vapor pressure increases with increasing temperature. At a temperature of 10°C, the saturation vapor pressure is about 12 mb, whereas at 30°C it is about 42 mb. The insert illustrates that the saturation vapor pressure over water is greater than the saturation vapor pressure over ice.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C49DB03-616F-EA4D-AF94-35F94A47A6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48D9A8-D169-694E-9746-0B0AAA823116}" type="slidenum">
              <a:rPr lang="en-US" altLang="en-US" sz="1200" smtClean="0"/>
              <a:pPr/>
              <a:t>27</a:t>
            </a:fld>
            <a:endParaRPr lang="en-US" altLang="en-US" sz="1200"/>
          </a:p>
        </p:txBody>
      </p:sp>
      <p:sp>
        <p:nvSpPr>
          <p:cNvPr id="60418" name="Rectangle 2">
            <a:extLst>
              <a:ext uri="{FF2B5EF4-FFF2-40B4-BE49-F238E27FC236}">
                <a16:creationId xmlns:a16="http://schemas.microsoft.com/office/drawing/2014/main" id="{B0321275-882A-DC44-8896-CD820678EB7E}"/>
              </a:ext>
            </a:extLst>
          </p:cNvPr>
          <p:cNvSpPr>
            <a:spLocks noGrp="1" noRot="1" noChangeAspect="1" noChangeArrowheads="1" noTextEdit="1"/>
          </p:cNvSpPr>
          <p:nvPr>
            <p:ph type="sldImg"/>
          </p:nvPr>
        </p:nvSpPr>
        <p:spPr>
          <a:solidFill>
            <a:srgbClr val="FFFFFF"/>
          </a:solidFill>
          <a:ln/>
        </p:spPr>
      </p:sp>
      <p:sp>
        <p:nvSpPr>
          <p:cNvPr id="60419" name="Rectangle 3">
            <a:extLst>
              <a:ext uri="{FF2B5EF4-FFF2-40B4-BE49-F238E27FC236}">
                <a16:creationId xmlns:a16="http://schemas.microsoft.com/office/drawing/2014/main" id="{BD0BE271-D407-8C4C-8162-424CE946D49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F5977DB7-A8FB-B247-BF31-4920B20CF6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EB3801-ACFF-CB4F-B176-583557F2E996}" type="slidenum">
              <a:rPr lang="en-US" altLang="en-US" sz="1200" smtClean="0"/>
              <a:pPr/>
              <a:t>28</a:t>
            </a:fld>
            <a:endParaRPr lang="en-US" altLang="en-US" sz="1200"/>
          </a:p>
        </p:txBody>
      </p:sp>
      <p:sp>
        <p:nvSpPr>
          <p:cNvPr id="62466" name="Rectangle 2">
            <a:extLst>
              <a:ext uri="{FF2B5EF4-FFF2-40B4-BE49-F238E27FC236}">
                <a16:creationId xmlns:a16="http://schemas.microsoft.com/office/drawing/2014/main" id="{266DFEA8-2301-6448-BC26-D1A0551CDF37}"/>
              </a:ext>
            </a:extLst>
          </p:cNvPr>
          <p:cNvSpPr>
            <a:spLocks noGrp="1" noRot="1" noChangeAspect="1" noChangeArrowheads="1" noTextEdit="1"/>
          </p:cNvSpPr>
          <p:nvPr>
            <p:ph type="sldImg"/>
          </p:nvPr>
        </p:nvSpPr>
        <p:spPr>
          <a:solidFill>
            <a:srgbClr val="FFFFFF"/>
          </a:solidFill>
          <a:ln/>
        </p:spPr>
      </p:sp>
      <p:sp>
        <p:nvSpPr>
          <p:cNvPr id="62467" name="Rectangle 3">
            <a:extLst>
              <a:ext uri="{FF2B5EF4-FFF2-40B4-BE49-F238E27FC236}">
                <a16:creationId xmlns:a16="http://schemas.microsoft.com/office/drawing/2014/main" id="{45B77878-6C64-B74A-9FC3-8DADEE06EDF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035D08A3-651A-094D-8EE7-671D42F634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EB3E17-78FC-7E44-AE1E-BF65E3A847E8}" type="slidenum">
              <a:rPr lang="en-US" altLang="en-US" sz="1200" smtClean="0"/>
              <a:pPr/>
              <a:t>6</a:t>
            </a:fld>
            <a:endParaRPr lang="en-US" altLang="en-US" sz="1200"/>
          </a:p>
        </p:txBody>
      </p:sp>
      <p:sp>
        <p:nvSpPr>
          <p:cNvPr id="21506" name="Rectangle 2">
            <a:extLst>
              <a:ext uri="{FF2B5EF4-FFF2-40B4-BE49-F238E27FC236}">
                <a16:creationId xmlns:a16="http://schemas.microsoft.com/office/drawing/2014/main" id="{AE594BE9-5C27-E244-92E1-54352754F12D}"/>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BD87959D-9303-574C-B20D-F70607DC33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57B20F9B-BD3A-0743-9B20-FFE70F03E0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BC2656-337F-9F4B-9ABA-FE2EA880151C}" type="slidenum">
              <a:rPr lang="en-US" altLang="en-US" sz="1200" smtClean="0"/>
              <a:pPr/>
              <a:t>29</a:t>
            </a:fld>
            <a:endParaRPr lang="en-US" altLang="en-US" sz="1200"/>
          </a:p>
        </p:txBody>
      </p:sp>
      <p:sp>
        <p:nvSpPr>
          <p:cNvPr id="64515" name="Rectangle 2">
            <a:extLst>
              <a:ext uri="{FF2B5EF4-FFF2-40B4-BE49-F238E27FC236}">
                <a16:creationId xmlns:a16="http://schemas.microsoft.com/office/drawing/2014/main" id="{DE70EBBC-C060-9B47-8E22-6CDAC9A47EC1}"/>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64516" name="Rectangle 3">
            <a:extLst>
              <a:ext uri="{FF2B5EF4-FFF2-40B4-BE49-F238E27FC236}">
                <a16:creationId xmlns:a16="http://schemas.microsoft.com/office/drawing/2014/main" id="{A37202B3-E849-FD49-B992-A7AA2FB6555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4.7</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With the same amount of water vapor in a parcel of air, an increase in volume decreases absolute humidity, whereas a decrease in volume increases absolute humidity.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3EF0C3A2-F666-0543-8AC3-A66A11844C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F67072-F29F-D647-9A8D-37AE2258BB4A}" type="slidenum">
              <a:rPr lang="en-US" altLang="en-US" sz="1200" smtClean="0"/>
              <a:pPr/>
              <a:t>30</a:t>
            </a:fld>
            <a:endParaRPr lang="en-US" altLang="en-US" sz="1200"/>
          </a:p>
        </p:txBody>
      </p:sp>
      <p:sp>
        <p:nvSpPr>
          <p:cNvPr id="66563" name="Rectangle 2">
            <a:extLst>
              <a:ext uri="{FF2B5EF4-FFF2-40B4-BE49-F238E27FC236}">
                <a16:creationId xmlns:a16="http://schemas.microsoft.com/office/drawing/2014/main" id="{D759A074-B86D-A145-9B91-4EEC248C46DD}"/>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66564" name="Rectangle 3">
            <a:extLst>
              <a:ext uri="{FF2B5EF4-FFF2-40B4-BE49-F238E27FC236}">
                <a16:creationId xmlns:a16="http://schemas.microsoft.com/office/drawing/2014/main" id="{DFF90349-5E9A-9E4D-B4C0-1501D0C25536}"/>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specific humidity does not change as air rises and descends.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21B6B6D-7F1A-5D4C-A135-F10764B4D9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236861-0FDB-F842-8C6A-60398614A8DE}" type="slidenum">
              <a:rPr lang="en-US" altLang="en-US" sz="1200" smtClean="0"/>
              <a:pPr/>
              <a:t>31</a:t>
            </a:fld>
            <a:endParaRPr lang="en-US" altLang="en-US" sz="1200"/>
          </a:p>
        </p:txBody>
      </p:sp>
      <p:sp>
        <p:nvSpPr>
          <p:cNvPr id="68611" name="Rectangle 2">
            <a:extLst>
              <a:ext uri="{FF2B5EF4-FFF2-40B4-BE49-F238E27FC236}">
                <a16:creationId xmlns:a16="http://schemas.microsoft.com/office/drawing/2014/main" id="{6536CA34-AB70-5F46-8EBE-D6B4BE52B2F9}"/>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68612" name="Rectangle 3">
            <a:extLst>
              <a:ext uri="{FF2B5EF4-FFF2-40B4-BE49-F238E27FC236}">
                <a16:creationId xmlns:a16="http://schemas.microsoft.com/office/drawing/2014/main" id="{C5CA00BC-5FFA-1741-B454-CD32FE789C98}"/>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4.12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When the air is cool (morning), the relative humidity is high. When the air is warm (afternoon), the relative humidity is low. These conditions exist in clear weather when the air is calm or of constant wind speed.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CAE7543B-8306-784E-81A6-E05D680C8C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DC4BC2-F7C1-E94E-8115-687EEF2F1B68}" type="slidenum">
              <a:rPr lang="en-US" altLang="en-US" sz="1200" smtClean="0"/>
              <a:pPr/>
              <a:t>32</a:t>
            </a:fld>
            <a:endParaRPr lang="en-US" altLang="en-US" sz="1200"/>
          </a:p>
        </p:txBody>
      </p:sp>
      <p:sp>
        <p:nvSpPr>
          <p:cNvPr id="70659" name="Rectangle 2">
            <a:extLst>
              <a:ext uri="{FF2B5EF4-FFF2-40B4-BE49-F238E27FC236}">
                <a16:creationId xmlns:a16="http://schemas.microsoft.com/office/drawing/2014/main" id="{06EB08C1-EA30-B145-A80F-3CBF94D96078}"/>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70660" name="Rectangle 3">
            <a:extLst>
              <a:ext uri="{FF2B5EF4-FFF2-40B4-BE49-F238E27FC236}">
                <a16:creationId xmlns:a16="http://schemas.microsoft.com/office/drawing/2014/main" id="{5F2C0FD0-3B15-CA4A-B6AA-A694FD62042E}"/>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4.15</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Relative humidity averaged for latitudes north and south of the equator.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FB03A52-8435-794B-A13F-7AE4C06555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8D5773-A82D-FB41-9738-57499BB92121}" type="slidenum">
              <a:rPr lang="en-US" altLang="en-US" sz="1200" smtClean="0"/>
              <a:pPr/>
              <a:t>33</a:t>
            </a:fld>
            <a:endParaRPr lang="en-US" altLang="en-US" sz="1200"/>
          </a:p>
        </p:txBody>
      </p:sp>
      <p:sp>
        <p:nvSpPr>
          <p:cNvPr id="72707" name="Rectangle 2">
            <a:extLst>
              <a:ext uri="{FF2B5EF4-FFF2-40B4-BE49-F238E27FC236}">
                <a16:creationId xmlns:a16="http://schemas.microsoft.com/office/drawing/2014/main" id="{7A77E75A-C273-D241-9B76-26A09CDEEFD6}"/>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72708" name="Rectangle 3">
            <a:extLst>
              <a:ext uri="{FF2B5EF4-FFF2-40B4-BE49-F238E27FC236}">
                <a16:creationId xmlns:a16="http://schemas.microsoft.com/office/drawing/2014/main" id="{159643C3-99EF-3445-9D7F-B2BF45339211}"/>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4.13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surface dew-point temperatures (ºF) for (a) January and for (b) July.</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0DFC1506-BC30-E046-8748-1EF5D09B10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63D030-6052-AF49-99C3-B7935E4301C5}" type="slidenum">
              <a:rPr lang="en-US" altLang="en-US" sz="1200" smtClean="0"/>
              <a:pPr/>
              <a:t>34</a:t>
            </a:fld>
            <a:endParaRPr lang="en-US" altLang="en-US" sz="1200"/>
          </a:p>
        </p:txBody>
      </p:sp>
      <p:sp>
        <p:nvSpPr>
          <p:cNvPr id="74755" name="Rectangle 2">
            <a:extLst>
              <a:ext uri="{FF2B5EF4-FFF2-40B4-BE49-F238E27FC236}">
                <a16:creationId xmlns:a16="http://schemas.microsoft.com/office/drawing/2014/main" id="{C0DDA1E7-B63E-FF4E-B954-2B00480AC91B}"/>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74756" name="Rectangle 3">
            <a:extLst>
              <a:ext uri="{FF2B5EF4-FFF2-40B4-BE49-F238E27FC236}">
                <a16:creationId xmlns:a16="http://schemas.microsoft.com/office/drawing/2014/main" id="{A540D803-FF06-C74D-858C-BC5D612B610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4.13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surface dew-point temperatures (ºF) for (a) January and for (b) July.</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D63631A6-CE0B-4B4C-B8C1-284EA98C71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C95548-CE49-9B43-8D62-B57A58A06D9D}" type="slidenum">
              <a:rPr lang="en-US" altLang="en-US" sz="1200" smtClean="0"/>
              <a:pPr/>
              <a:t>36</a:t>
            </a:fld>
            <a:endParaRPr lang="en-US" altLang="en-US" sz="1200"/>
          </a:p>
        </p:txBody>
      </p:sp>
      <p:sp>
        <p:nvSpPr>
          <p:cNvPr id="77826" name="Rectangle 2">
            <a:extLst>
              <a:ext uri="{FF2B5EF4-FFF2-40B4-BE49-F238E27FC236}">
                <a16:creationId xmlns:a16="http://schemas.microsoft.com/office/drawing/2014/main" id="{DC1BFDBC-4DF8-0C45-87B2-09E0383F5F2A}"/>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6DE0A017-EE65-6441-A974-C5C318375F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7241E14E-18E6-BB42-9D69-1C2BDB33DF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045C2B-4D4F-DA4C-8332-C1FB0879DD1B}" type="slidenum">
              <a:rPr lang="en-US" altLang="en-US" sz="1200" smtClean="0"/>
              <a:pPr/>
              <a:t>42</a:t>
            </a:fld>
            <a:endParaRPr lang="en-US" altLang="en-US" sz="1200"/>
          </a:p>
        </p:txBody>
      </p:sp>
      <p:sp>
        <p:nvSpPr>
          <p:cNvPr id="89090" name="Rectangle 2">
            <a:extLst>
              <a:ext uri="{FF2B5EF4-FFF2-40B4-BE49-F238E27FC236}">
                <a16:creationId xmlns:a16="http://schemas.microsoft.com/office/drawing/2014/main" id="{4899020D-866F-824E-B40A-B748D4E0C27E}"/>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6B5DCB32-5802-3748-937E-59C85F1F42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525D2F67-F1C8-E74E-84F3-07560F0400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518BFE-FA27-2A47-807C-5E764E11113F}" type="slidenum">
              <a:rPr lang="en-US" altLang="en-US" sz="1200" smtClean="0"/>
              <a:pPr/>
              <a:t>43</a:t>
            </a:fld>
            <a:endParaRPr lang="en-US" altLang="en-US" sz="1200"/>
          </a:p>
        </p:txBody>
      </p:sp>
      <p:sp>
        <p:nvSpPr>
          <p:cNvPr id="91139" name="Rectangle 2">
            <a:extLst>
              <a:ext uri="{FF2B5EF4-FFF2-40B4-BE49-F238E27FC236}">
                <a16:creationId xmlns:a16="http://schemas.microsoft.com/office/drawing/2014/main" id="{D5239994-0090-814B-BA86-44A34B6BB9D9}"/>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91140" name="Rectangle 3">
            <a:extLst>
              <a:ext uri="{FF2B5EF4-FFF2-40B4-BE49-F238E27FC236}">
                <a16:creationId xmlns:a16="http://schemas.microsoft.com/office/drawing/2014/main" id="{5BB9FC28-6676-0B42-925E-587FF8FA443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2.3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Heat energy absorbed and released.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CF977A37-0101-5F4B-9139-0E3A7AAA4A3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18BC69E-AB2A-1C49-AB96-29AFB758EB0A}" type="slidenum">
              <a:rPr lang="en-US" altLang="en-US" sz="1200" smtClean="0"/>
              <a:pPr/>
              <a:t>44</a:t>
            </a:fld>
            <a:endParaRPr lang="en-US" altLang="en-US" sz="1200"/>
          </a:p>
        </p:txBody>
      </p:sp>
      <p:sp>
        <p:nvSpPr>
          <p:cNvPr id="93186" name="Rectangle 2">
            <a:extLst>
              <a:ext uri="{FF2B5EF4-FFF2-40B4-BE49-F238E27FC236}">
                <a16:creationId xmlns:a16="http://schemas.microsoft.com/office/drawing/2014/main" id="{753F4022-7117-7547-8F2C-C67F8878A0C8}"/>
              </a:ext>
            </a:extLst>
          </p:cNvPr>
          <p:cNvSpPr>
            <a:spLocks noGrp="1" noRot="1" noChangeAspect="1" noChangeArrowheads="1" noTextEdit="1"/>
          </p:cNvSpPr>
          <p:nvPr>
            <p:ph type="sldImg"/>
          </p:nvPr>
        </p:nvSpPr>
        <p:spPr>
          <a:solidFill>
            <a:srgbClr val="FFFFFF"/>
          </a:solidFill>
          <a:ln/>
        </p:spPr>
      </p:sp>
      <p:sp>
        <p:nvSpPr>
          <p:cNvPr id="93187" name="Rectangle 3">
            <a:extLst>
              <a:ext uri="{FF2B5EF4-FFF2-40B4-BE49-F238E27FC236}">
                <a16:creationId xmlns:a16="http://schemas.microsoft.com/office/drawing/2014/main" id="{9EC299BE-7C6A-7F45-883E-0BC17681A76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73ED348-E622-724B-A124-02496133DE1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D5BF84-7B11-7D4B-94E1-68F234A0729C}" type="slidenum">
              <a:rPr lang="en-US" altLang="en-US" sz="1200" smtClean="0"/>
              <a:pPr/>
              <a:t>9</a:t>
            </a:fld>
            <a:endParaRPr lang="en-US" altLang="en-US" sz="1200"/>
          </a:p>
        </p:txBody>
      </p:sp>
      <p:sp>
        <p:nvSpPr>
          <p:cNvPr id="25603" name="Rectangle 2">
            <a:extLst>
              <a:ext uri="{FF2B5EF4-FFF2-40B4-BE49-F238E27FC236}">
                <a16:creationId xmlns:a16="http://schemas.microsoft.com/office/drawing/2014/main" id="{42CEA07B-FF0F-C547-8C3C-4F7FEDBE5613}"/>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25604" name="Rectangle 3">
            <a:extLst>
              <a:ext uri="{FF2B5EF4-FFF2-40B4-BE49-F238E27FC236}">
                <a16:creationId xmlns:a16="http://schemas.microsoft.com/office/drawing/2014/main" id="{EAAAF44A-971E-3C44-A794-252DFCA9EE4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It takes a shorter column of cold air to exert the same pressure as a taller column of warm air. Because of this fact, aloft, cold air is associated with low pressure and warm air with high pressure. The pressure differences aloft create a force that causes the air to move from a region of higher pressure toward a region of lower pressure. The removal of air from column 2 causes its surface pressure to drop, whereas the addition of air into column 1 causes its surface pressure to rise. (The difference in height between the two columns is greatly exaggerated.)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5C3924F3-90B7-7348-9CE0-AC2744B205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97F9A3-0E37-2D40-9FEC-1DFDF7A88666}" type="slidenum">
              <a:rPr lang="en-US" altLang="en-US" sz="1200" smtClean="0"/>
              <a:pPr/>
              <a:t>45</a:t>
            </a:fld>
            <a:endParaRPr lang="en-US" altLang="en-US" sz="1200"/>
          </a:p>
        </p:txBody>
      </p:sp>
      <p:sp>
        <p:nvSpPr>
          <p:cNvPr id="95234" name="Rectangle 2">
            <a:extLst>
              <a:ext uri="{FF2B5EF4-FFF2-40B4-BE49-F238E27FC236}">
                <a16:creationId xmlns:a16="http://schemas.microsoft.com/office/drawing/2014/main" id="{F8C1D521-A901-4B43-94D0-A3625C0A3797}"/>
              </a:ext>
            </a:extLst>
          </p:cNvPr>
          <p:cNvSpPr>
            <a:spLocks noGrp="1" noRot="1" noChangeAspect="1" noChangeArrowheads="1" noTextEdit="1"/>
          </p:cNvSpPr>
          <p:nvPr>
            <p:ph type="sldImg"/>
          </p:nvPr>
        </p:nvSpPr>
        <p:spPr>
          <a:solidFill>
            <a:srgbClr val="FFFFFF"/>
          </a:solidFill>
          <a:ln/>
        </p:spPr>
      </p:sp>
      <p:sp>
        <p:nvSpPr>
          <p:cNvPr id="95235" name="Rectangle 3">
            <a:extLst>
              <a:ext uri="{FF2B5EF4-FFF2-40B4-BE49-F238E27FC236}">
                <a16:creationId xmlns:a16="http://schemas.microsoft.com/office/drawing/2014/main" id="{885F5713-8983-EA49-98B7-81CFBC7F5C6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0E7FC80C-B3D8-F346-94A7-31E23BA420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4FD431-D9E0-FE47-B348-EF5AF84BBAB8}" type="slidenum">
              <a:rPr lang="en-US" altLang="en-US" sz="1200"/>
              <a:pPr/>
              <a:t>51</a:t>
            </a:fld>
            <a:endParaRPr lang="en-US" altLang="en-US" sz="1200"/>
          </a:p>
        </p:txBody>
      </p:sp>
      <p:sp>
        <p:nvSpPr>
          <p:cNvPr id="89091" name="Rectangle 2">
            <a:extLst>
              <a:ext uri="{FF2B5EF4-FFF2-40B4-BE49-F238E27FC236}">
                <a16:creationId xmlns:a16="http://schemas.microsoft.com/office/drawing/2014/main" id="{940B1C39-FB4E-7745-96EC-583982A83A36}"/>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89092" name="Rectangle 3">
            <a:extLst>
              <a:ext uri="{FF2B5EF4-FFF2-40B4-BE49-F238E27FC236}">
                <a16:creationId xmlns:a16="http://schemas.microsoft.com/office/drawing/2014/main" id="{794F5C37-2142-6947-BFBB-184F2CF81D7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7.1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Relative sizes of raindrops, cloud droplets, and condensation nuclei in micrometers (μm).</a:t>
            </a:r>
          </a:p>
        </p:txBody>
      </p:sp>
    </p:spTree>
    <p:extLst>
      <p:ext uri="{BB962C8B-B14F-4D97-AF65-F5344CB8AC3E}">
        <p14:creationId xmlns:p14="http://schemas.microsoft.com/office/powerpoint/2010/main" val="2191981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BA07775C-E653-074C-A9F2-2011D6596F5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363214-4923-954E-9E2D-32361940A452}" type="slidenum">
              <a:rPr lang="en-US" altLang="en-US" sz="1200"/>
              <a:pPr/>
              <a:t>52</a:t>
            </a:fld>
            <a:endParaRPr lang="en-US" altLang="en-US" sz="1200"/>
          </a:p>
        </p:txBody>
      </p:sp>
      <p:sp>
        <p:nvSpPr>
          <p:cNvPr id="91139" name="Rectangle 2">
            <a:extLst>
              <a:ext uri="{FF2B5EF4-FFF2-40B4-BE49-F238E27FC236}">
                <a16:creationId xmlns:a16="http://schemas.microsoft.com/office/drawing/2014/main" id="{B32A263F-9008-294D-B029-AEA407BE7608}"/>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91140" name="Rectangle 3">
            <a:extLst>
              <a:ext uri="{FF2B5EF4-FFF2-40B4-BE49-F238E27FC236}">
                <a16:creationId xmlns:a16="http://schemas.microsoft.com/office/drawing/2014/main" id="{ECA9BBA6-620D-6648-A1CB-C2CB2091BEA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7.2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equilibrium, the vapor pressure over a curved droplet of water is greater than that over a flat surface.</a:t>
            </a:r>
          </a:p>
        </p:txBody>
      </p:sp>
    </p:spTree>
    <p:extLst>
      <p:ext uri="{BB962C8B-B14F-4D97-AF65-F5344CB8AC3E}">
        <p14:creationId xmlns:p14="http://schemas.microsoft.com/office/powerpoint/2010/main" val="1794105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10228A1C-783A-5348-AD2D-CB50E63A1F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764EF3-E68D-2442-B37B-3727AB342721}" type="slidenum">
              <a:rPr lang="en-US" altLang="en-US" sz="1200"/>
              <a:pPr/>
              <a:t>53</a:t>
            </a:fld>
            <a:endParaRPr lang="en-US" altLang="en-US" sz="1200"/>
          </a:p>
        </p:txBody>
      </p:sp>
      <p:sp>
        <p:nvSpPr>
          <p:cNvPr id="93187" name="Rectangle 2">
            <a:extLst>
              <a:ext uri="{FF2B5EF4-FFF2-40B4-BE49-F238E27FC236}">
                <a16:creationId xmlns:a16="http://schemas.microsoft.com/office/drawing/2014/main" id="{CE821F03-DB63-C348-A50F-6746F5ED7CBC}"/>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93188" name="Rectangle 3">
            <a:extLst>
              <a:ext uri="{FF2B5EF4-FFF2-40B4-BE49-F238E27FC236}">
                <a16:creationId xmlns:a16="http://schemas.microsoft.com/office/drawing/2014/main" id="{6F78BCF1-CF6E-9548-B5E0-2047BC36173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7.3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curved line represents the relative humidity needed to keep a droplet in equilibrium with its environment. For a given droplet size, the droplet will evaporate and shrink when the relative humidity is less than that given by the curve. The droplet will grow by condensation when the relative humidity is greater than the value on the curve.</a:t>
            </a:r>
          </a:p>
        </p:txBody>
      </p:sp>
    </p:spTree>
    <p:extLst>
      <p:ext uri="{BB962C8B-B14F-4D97-AF65-F5344CB8AC3E}">
        <p14:creationId xmlns:p14="http://schemas.microsoft.com/office/powerpoint/2010/main" val="3281365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6F41E29-94A6-544B-B403-92769059EF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D1E5FA-E2E0-3847-BEB3-E5987FC90358}" type="slidenum">
              <a:rPr lang="en-US" altLang="en-US" sz="1200"/>
              <a:pPr/>
              <a:t>54</a:t>
            </a:fld>
            <a:endParaRPr lang="en-US" altLang="en-US" sz="1200"/>
          </a:p>
        </p:txBody>
      </p:sp>
      <p:sp>
        <p:nvSpPr>
          <p:cNvPr id="95234" name="Rectangle 2">
            <a:extLst>
              <a:ext uri="{FF2B5EF4-FFF2-40B4-BE49-F238E27FC236}">
                <a16:creationId xmlns:a16="http://schemas.microsoft.com/office/drawing/2014/main" id="{5C72D29F-653F-9447-B51C-EB8F91BC5CA6}"/>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322B0B7E-0CB6-344E-BD4E-000B0720B08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1691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0F3F342F-0C01-B443-81DB-5735929A0B0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598612-0B79-F94E-ACC6-F3C379488A1D}" type="slidenum">
              <a:rPr lang="en-US" altLang="en-US" sz="1200"/>
              <a:pPr/>
              <a:t>57</a:t>
            </a:fld>
            <a:endParaRPr lang="en-US" altLang="en-US" sz="1200"/>
          </a:p>
        </p:txBody>
      </p:sp>
      <p:sp>
        <p:nvSpPr>
          <p:cNvPr id="97282" name="Rectangle 2">
            <a:extLst>
              <a:ext uri="{FF2B5EF4-FFF2-40B4-BE49-F238E27FC236}">
                <a16:creationId xmlns:a16="http://schemas.microsoft.com/office/drawing/2014/main" id="{32A76FBE-08E3-5645-8B29-08B72351FED2}"/>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65760FA4-62D6-364E-A186-12E07FF34F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90334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316FCA99-4AF1-FC49-BC9F-C041E82395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B3890EF-5E0E-D940-8778-490137B3EF5F}" type="slidenum">
              <a:rPr lang="en-US" altLang="en-US" sz="1200"/>
              <a:pPr/>
              <a:t>59</a:t>
            </a:fld>
            <a:endParaRPr lang="en-US" altLang="en-US" sz="1200"/>
          </a:p>
        </p:txBody>
      </p:sp>
      <p:sp>
        <p:nvSpPr>
          <p:cNvPr id="117763" name="Rectangle 2">
            <a:extLst>
              <a:ext uri="{FF2B5EF4-FFF2-40B4-BE49-F238E27FC236}">
                <a16:creationId xmlns:a16="http://schemas.microsoft.com/office/drawing/2014/main" id="{49905618-AACF-8947-94C4-7B6329C74D4C}"/>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17764" name="Rectangle 3">
            <a:extLst>
              <a:ext uri="{FF2B5EF4-FFF2-40B4-BE49-F238E27FC236}">
                <a16:creationId xmlns:a16="http://schemas.microsoft.com/office/drawing/2014/main" id="{9590604A-3519-CF48-A440-7C33F6FF556E}"/>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7.1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Relative sizes of raindrops, cloud droplets, and condensation nuclei in micrometers (μm).</a:t>
            </a:r>
          </a:p>
        </p:txBody>
      </p:sp>
    </p:spTree>
    <p:extLst>
      <p:ext uri="{BB962C8B-B14F-4D97-AF65-F5344CB8AC3E}">
        <p14:creationId xmlns:p14="http://schemas.microsoft.com/office/powerpoint/2010/main" val="228055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5849F-21B0-FB41-9E8E-B35B02F16E79}" type="slidenum">
              <a:rPr lang="en-US" smtClean="0"/>
              <a:t>60</a:t>
            </a:fld>
            <a:endParaRPr lang="en-US"/>
          </a:p>
        </p:txBody>
      </p:sp>
    </p:spTree>
    <p:extLst>
      <p:ext uri="{BB962C8B-B14F-4D97-AF65-F5344CB8AC3E}">
        <p14:creationId xmlns:p14="http://schemas.microsoft.com/office/powerpoint/2010/main" val="930040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21D9E82E-57A8-3A4C-B2C9-796E48D1593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951B46-D9B3-C846-9015-250E3392AC68}" type="slidenum">
              <a:rPr lang="en-US" altLang="en-US" sz="1200"/>
              <a:pPr/>
              <a:t>61</a:t>
            </a:fld>
            <a:endParaRPr lang="en-US" altLang="en-US" sz="1200"/>
          </a:p>
        </p:txBody>
      </p:sp>
      <p:sp>
        <p:nvSpPr>
          <p:cNvPr id="119810" name="Rectangle 2">
            <a:extLst>
              <a:ext uri="{FF2B5EF4-FFF2-40B4-BE49-F238E27FC236}">
                <a16:creationId xmlns:a16="http://schemas.microsoft.com/office/drawing/2014/main" id="{9042257B-9C79-4242-BE91-18C4352E267F}"/>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3D07E247-21AE-BE4B-A32E-0296DDF104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940341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5849F-21B0-FB41-9E8E-B35B02F16E79}" type="slidenum">
              <a:rPr lang="en-US" smtClean="0"/>
              <a:t>62</a:t>
            </a:fld>
            <a:endParaRPr lang="en-US"/>
          </a:p>
        </p:txBody>
      </p:sp>
    </p:spTree>
    <p:extLst>
      <p:ext uri="{BB962C8B-B14F-4D97-AF65-F5344CB8AC3E}">
        <p14:creationId xmlns:p14="http://schemas.microsoft.com/office/powerpoint/2010/main" val="424622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0F9DBAD-E33A-4C40-BA2D-8386BF2328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5CA83D-8112-F343-8AF5-CCE9D0C9E3EF}" type="slidenum">
              <a:rPr lang="en-US" altLang="en-US" sz="1200" smtClean="0"/>
              <a:pPr/>
              <a:t>10</a:t>
            </a:fld>
            <a:endParaRPr lang="en-US" altLang="en-US" sz="1200"/>
          </a:p>
        </p:txBody>
      </p:sp>
      <p:sp>
        <p:nvSpPr>
          <p:cNvPr id="27651" name="Rectangle 2">
            <a:extLst>
              <a:ext uri="{FF2B5EF4-FFF2-40B4-BE49-F238E27FC236}">
                <a16:creationId xmlns:a16="http://schemas.microsoft.com/office/drawing/2014/main" id="{30D41DCE-63B9-1D4E-B399-46A2E70CD42E}"/>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27652" name="Rectangle 3">
            <a:extLst>
              <a:ext uri="{FF2B5EF4-FFF2-40B4-BE49-F238E27FC236}">
                <a16:creationId xmlns:a16="http://schemas.microsoft.com/office/drawing/2014/main" id="{26876E72-0CD2-0C48-8C41-8FF9DDE0A79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water vapor content (humidity) inside this air parcel can be expressed in a number of ways.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5849F-21B0-FB41-9E8E-B35B02F16E79}" type="slidenum">
              <a:rPr lang="en-US" smtClean="0"/>
              <a:t>63</a:t>
            </a:fld>
            <a:endParaRPr lang="en-US"/>
          </a:p>
        </p:txBody>
      </p:sp>
    </p:spTree>
    <p:extLst>
      <p:ext uri="{BB962C8B-B14F-4D97-AF65-F5344CB8AC3E}">
        <p14:creationId xmlns:p14="http://schemas.microsoft.com/office/powerpoint/2010/main" val="1655262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61C9145E-618B-EA48-83C2-79FB01F86E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DE2AAD-84C2-3248-9E9B-44C783DA4622}" type="slidenum">
              <a:rPr lang="en-US" altLang="en-US" sz="1200"/>
              <a:pPr/>
              <a:t>64</a:t>
            </a:fld>
            <a:endParaRPr lang="en-US" altLang="en-US" sz="1200"/>
          </a:p>
        </p:txBody>
      </p:sp>
      <p:sp>
        <p:nvSpPr>
          <p:cNvPr id="121859" name="Rectangle 2">
            <a:extLst>
              <a:ext uri="{FF2B5EF4-FFF2-40B4-BE49-F238E27FC236}">
                <a16:creationId xmlns:a16="http://schemas.microsoft.com/office/drawing/2014/main" id="{75519F67-8303-B047-9AA6-3B71BED49EF6}"/>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21860" name="Rectangle 3">
            <a:extLst>
              <a:ext uri="{FF2B5EF4-FFF2-40B4-BE49-F238E27FC236}">
                <a16:creationId xmlns:a16="http://schemas.microsoft.com/office/drawing/2014/main" id="{4D02BADF-341F-F241-814E-A64BDAE058A8}"/>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4.10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Saturation vapor pressure increases with increasing temperature. At a temperature of 10°C, the saturation vapor pressure is about 12 mb, whereas at 30°C it is about 42 mb. The insert illustrates that the saturation vapor pressure over water is greater than the saturation vapor pressure over ice.</a:t>
            </a:r>
          </a:p>
        </p:txBody>
      </p:sp>
    </p:spTree>
    <p:extLst>
      <p:ext uri="{BB962C8B-B14F-4D97-AF65-F5344CB8AC3E}">
        <p14:creationId xmlns:p14="http://schemas.microsoft.com/office/powerpoint/2010/main" val="1179116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F37DCD07-C39C-7742-B4CF-84A6F416DF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5897D3C-E14C-F242-AE35-7BEBA0B9A8C8}" type="slidenum">
              <a:rPr lang="en-US" altLang="en-US" sz="1200"/>
              <a:pPr/>
              <a:t>65</a:t>
            </a:fld>
            <a:endParaRPr lang="en-US" altLang="en-US" sz="1200"/>
          </a:p>
        </p:txBody>
      </p:sp>
      <p:sp>
        <p:nvSpPr>
          <p:cNvPr id="123907" name="Rectangle 2">
            <a:extLst>
              <a:ext uri="{FF2B5EF4-FFF2-40B4-BE49-F238E27FC236}">
                <a16:creationId xmlns:a16="http://schemas.microsoft.com/office/drawing/2014/main" id="{3F2C64C6-B9FD-244C-BBFD-CAF1B10C82FB}"/>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23908" name="Rectangle 3">
            <a:extLst>
              <a:ext uri="{FF2B5EF4-FFF2-40B4-BE49-F238E27FC236}">
                <a16:creationId xmlns:a16="http://schemas.microsoft.com/office/drawing/2014/main" id="{8DC7F2B7-8852-D44C-BE75-BD9843969FF5}"/>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7.8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difference in saturation vapor pressure between supercooled water and ice at different temperatures.</a:t>
            </a:r>
          </a:p>
        </p:txBody>
      </p:sp>
    </p:spTree>
    <p:extLst>
      <p:ext uri="{BB962C8B-B14F-4D97-AF65-F5344CB8AC3E}">
        <p14:creationId xmlns:p14="http://schemas.microsoft.com/office/powerpoint/2010/main" val="3632726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EEB576E8-93E9-7149-B051-B7E384BDBE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78646B-F974-B74E-A2B2-FE848D5AE7D3}" type="slidenum">
              <a:rPr lang="en-US" altLang="en-US" sz="1200"/>
              <a:pPr/>
              <a:t>66</a:t>
            </a:fld>
            <a:endParaRPr lang="en-US" altLang="en-US" sz="1200"/>
          </a:p>
        </p:txBody>
      </p:sp>
      <p:sp>
        <p:nvSpPr>
          <p:cNvPr id="125955" name="Rectangle 2">
            <a:extLst>
              <a:ext uri="{FF2B5EF4-FFF2-40B4-BE49-F238E27FC236}">
                <a16:creationId xmlns:a16="http://schemas.microsoft.com/office/drawing/2014/main" id="{2DFC1DBD-47E4-F845-8A9F-D9CA26FBD9F8}"/>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25956" name="Rectangle 3">
            <a:extLst>
              <a:ext uri="{FF2B5EF4-FFF2-40B4-BE49-F238E27FC236}">
                <a16:creationId xmlns:a16="http://schemas.microsoft.com/office/drawing/2014/main" id="{E3B2D4CD-C386-5D4B-B79F-6C56F6461FD6}"/>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7.7</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In a saturated environment, the water droplet and the ice crystal are in equilibrium, as the number of molecules leaving the surface of each droplet and ice crystal equals the number returning. The greater number of vapor molecules above the liquid indicates, however, that the saturation vapor pressure over water is greater than it is over ice.</a:t>
            </a:r>
          </a:p>
        </p:txBody>
      </p:sp>
    </p:spTree>
    <p:extLst>
      <p:ext uri="{BB962C8B-B14F-4D97-AF65-F5344CB8AC3E}">
        <p14:creationId xmlns:p14="http://schemas.microsoft.com/office/powerpoint/2010/main" val="16966342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53E9F045-3DA4-C643-AA8E-8F6311C7FE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6B48CC-3356-9C43-9661-5F6A79DE1D47}" type="slidenum">
              <a:rPr lang="en-US" altLang="en-US" sz="1200"/>
              <a:pPr/>
              <a:t>67</a:t>
            </a:fld>
            <a:endParaRPr lang="en-US" altLang="en-US" sz="1200"/>
          </a:p>
        </p:txBody>
      </p:sp>
      <p:sp>
        <p:nvSpPr>
          <p:cNvPr id="128003" name="Rectangle 2">
            <a:extLst>
              <a:ext uri="{FF2B5EF4-FFF2-40B4-BE49-F238E27FC236}">
                <a16:creationId xmlns:a16="http://schemas.microsoft.com/office/drawing/2014/main" id="{D8482604-DE2E-EC4C-A6A1-DC0A5A28772E}"/>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28004" name="Rectangle 3">
            <a:extLst>
              <a:ext uri="{FF2B5EF4-FFF2-40B4-BE49-F238E27FC236}">
                <a16:creationId xmlns:a16="http://schemas.microsoft.com/office/drawing/2014/main" id="{A3BC4DC3-2573-3042-8642-C264F5E05D35}"/>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7.9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ice-crystal process. The greater number of water vapor molecules around the liquid droplets causes water molecules to diffuse from the liquid drops toward the ice crystals. The ice crystals absorb the water vapor and grow larger, while the water droplets grow smaller.</a:t>
            </a:r>
          </a:p>
        </p:txBody>
      </p:sp>
    </p:spTree>
    <p:extLst>
      <p:ext uri="{BB962C8B-B14F-4D97-AF65-F5344CB8AC3E}">
        <p14:creationId xmlns:p14="http://schemas.microsoft.com/office/powerpoint/2010/main" val="2837092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D0963243-0966-FE43-A2EC-58F90DB682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EAA4E8-3C50-5E44-93A9-15F0E27EBE83}" type="slidenum">
              <a:rPr lang="en-US" altLang="en-US" sz="1200" smtClean="0"/>
              <a:pPr/>
              <a:t>70</a:t>
            </a:fld>
            <a:endParaRPr lang="en-US" altLang="en-US" sz="1200"/>
          </a:p>
        </p:txBody>
      </p:sp>
      <p:sp>
        <p:nvSpPr>
          <p:cNvPr id="80899" name="Rectangle 2">
            <a:extLst>
              <a:ext uri="{FF2B5EF4-FFF2-40B4-BE49-F238E27FC236}">
                <a16:creationId xmlns:a16="http://schemas.microsoft.com/office/drawing/2014/main" id="{8E665F7F-AD30-764A-9580-49A2FD957289}"/>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80900" name="Rectangle 3">
            <a:extLst>
              <a:ext uri="{FF2B5EF4-FFF2-40B4-BE49-F238E27FC236}">
                <a16:creationId xmlns:a16="http://schemas.microsoft.com/office/drawing/2014/main" id="{2BBE32F6-7F99-4145-80B1-C3E10F254AB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When there are no horizontal variations in pressure, constant pressure surfaces are parallel to constant height surfaces. In the diagram, a measured pressure of 500 mb is 5600 m above sea level everywhere.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D5DC80A1-4B9F-774C-A712-59638CC262C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330B1C1-D776-D348-AFBE-7A12F92DCD22}" type="slidenum">
              <a:rPr lang="en-US" altLang="en-US" sz="1200" smtClean="0"/>
              <a:pPr/>
              <a:t>71</a:t>
            </a:fld>
            <a:endParaRPr lang="en-US" altLang="en-US" sz="1200"/>
          </a:p>
        </p:txBody>
      </p:sp>
      <p:sp>
        <p:nvSpPr>
          <p:cNvPr id="82947" name="Rectangle 2">
            <a:extLst>
              <a:ext uri="{FF2B5EF4-FFF2-40B4-BE49-F238E27FC236}">
                <a16:creationId xmlns:a16="http://schemas.microsoft.com/office/drawing/2014/main" id="{C5E83FC4-FBDC-BB45-B0EB-8E8FB892AE7B}"/>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82948" name="Rectangle 3">
            <a:extLst>
              <a:ext uri="{FF2B5EF4-FFF2-40B4-BE49-F238E27FC236}">
                <a16:creationId xmlns:a16="http://schemas.microsoft.com/office/drawing/2014/main" id="{7CFB1FDB-29A4-AD46-BB3B-A215CB0043A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area shaded gray in the above diagram represents a surface of constant pressure, or isobaric surface. Because of the changes in air density, the isobaric surface rises in warm, less-dense air and lowers in cold, more-dense air. Where the horizontal temperature changes most quickly, the isobaric surface changes elevation most rapidly.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3C8AE47-30EA-4547-A03C-53B509F974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0313E0-2ABC-3A48-B7B2-EA0396E1B293}" type="slidenum">
              <a:rPr lang="en-US" altLang="en-US" sz="1200" smtClean="0"/>
              <a:pPr/>
              <a:t>76</a:t>
            </a:fld>
            <a:endParaRPr lang="en-US" altLang="en-US" sz="1200"/>
          </a:p>
        </p:txBody>
      </p:sp>
      <p:sp>
        <p:nvSpPr>
          <p:cNvPr id="100355" name="Rectangle 2">
            <a:extLst>
              <a:ext uri="{FF2B5EF4-FFF2-40B4-BE49-F238E27FC236}">
                <a16:creationId xmlns:a16="http://schemas.microsoft.com/office/drawing/2014/main" id="{F59C2A40-C0F1-6846-A400-716AA10CE69F}"/>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00356" name="Rectangle 3">
            <a:extLst>
              <a:ext uri="{FF2B5EF4-FFF2-40B4-BE49-F238E27FC236}">
                <a16:creationId xmlns:a16="http://schemas.microsoft.com/office/drawing/2014/main" id="{E63285C2-A243-FE45-A99A-7DA28D8A36E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mixing of two unsaturated air parcels can produce fog. Notice in the saturated mixed parcel that the actual mixing ratio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(w)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too high. As the mixed parcel cools below its saturation point, water vapor will condense onto nuclei, producing liquid droplets. This would keep the actual mixing ratio close to the saturation mixing ratio, and the relative humidity of the mixed parcel would remain close to 100 percent.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7A604C5F-4EBB-144D-AFCE-44FF31EACA8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8396FBB-EDF7-AB42-94BD-B91CF42DDFBC}" type="slidenum">
              <a:rPr lang="en-US" altLang="en-US" sz="1200" smtClean="0"/>
              <a:pPr/>
              <a:t>77</a:t>
            </a:fld>
            <a:endParaRPr lang="en-US" altLang="en-US" sz="1200"/>
          </a:p>
        </p:txBody>
      </p:sp>
      <p:sp>
        <p:nvSpPr>
          <p:cNvPr id="102403" name="Rectangle 2">
            <a:extLst>
              <a:ext uri="{FF2B5EF4-FFF2-40B4-BE49-F238E27FC236}">
                <a16:creationId xmlns:a16="http://schemas.microsoft.com/office/drawing/2014/main" id="{8566EC31-549A-9944-9CF5-4847AA423989}"/>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02404" name="Rectangle 3">
            <a:extLst>
              <a:ext uri="{FF2B5EF4-FFF2-40B4-BE49-F238E27FC236}">
                <a16:creationId xmlns:a16="http://schemas.microsoft.com/office/drawing/2014/main" id="{97C13E50-7444-0149-A50E-DB1FEA7F462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6.29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mixing of a moist layer of air near the surface can produce a deck of stratocumulus clouds.</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2BB00820-9BC1-214B-89F9-C0CF5CAB50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0F1381-B18D-2043-94B7-0E3725EE0FA5}" type="slidenum">
              <a:rPr lang="en-US" altLang="en-US" sz="1200" smtClean="0"/>
              <a:pPr/>
              <a:t>78</a:t>
            </a:fld>
            <a:endParaRPr lang="en-US" altLang="en-US" sz="1200"/>
          </a:p>
        </p:txBody>
      </p:sp>
      <p:sp>
        <p:nvSpPr>
          <p:cNvPr id="104451" name="Rectangle 2">
            <a:extLst>
              <a:ext uri="{FF2B5EF4-FFF2-40B4-BE49-F238E27FC236}">
                <a16:creationId xmlns:a16="http://schemas.microsoft.com/office/drawing/2014/main" id="{1604611B-D482-E748-B3BA-D47756B7E7B5}"/>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04452" name="Rectangle 3">
            <a:extLst>
              <a:ext uri="{FF2B5EF4-FFF2-40B4-BE49-F238E27FC236}">
                <a16:creationId xmlns:a16="http://schemas.microsoft.com/office/drawing/2014/main" id="{40237A96-C516-0746-8B3F-8BB1939E4E9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6.29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mixing of a moist layer of air near the surface can produce a deck of stratocumulus clouds.</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A2C6F8D-8621-B44E-94D8-3653F92E617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C76E81-2217-7B45-909E-5FBB063DCBA6}" type="slidenum">
              <a:rPr lang="en-US" altLang="en-US" sz="1200" smtClean="0"/>
              <a:pPr/>
              <a:t>11</a:t>
            </a:fld>
            <a:endParaRPr lang="en-US" altLang="en-US" sz="1200"/>
          </a:p>
        </p:txBody>
      </p:sp>
      <p:sp>
        <p:nvSpPr>
          <p:cNvPr id="29699" name="Rectangle 2">
            <a:extLst>
              <a:ext uri="{FF2B5EF4-FFF2-40B4-BE49-F238E27FC236}">
                <a16:creationId xmlns:a16="http://schemas.microsoft.com/office/drawing/2014/main" id="{8C02C06E-2DC1-3448-B6FC-D8A9CE0B2FD6}"/>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29700" name="Rectangle 3">
            <a:extLst>
              <a:ext uri="{FF2B5EF4-FFF2-40B4-BE49-F238E27FC236}">
                <a16:creationId xmlns:a16="http://schemas.microsoft.com/office/drawing/2014/main" id="{EB06E778-7A8C-6549-B27F-DDBFAC60C96E}"/>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2.1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Air temperature is a measure of the average speed of the molecules. In the cold volume of air the molecules move more slowly and crowd closer together. In the warm volume, they move faster and farther apart.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35571E1A-5DF2-F04D-BE58-D79D4F7370E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E3586A-ACD0-A843-BF96-637F6936CE55}" type="slidenum">
              <a:rPr lang="en-US" altLang="en-US" sz="1200" smtClean="0"/>
              <a:pPr/>
              <a:t>79</a:t>
            </a:fld>
            <a:endParaRPr lang="en-US" altLang="en-US" sz="1200"/>
          </a:p>
        </p:txBody>
      </p:sp>
      <p:sp>
        <p:nvSpPr>
          <p:cNvPr id="106499" name="Rectangle 2">
            <a:extLst>
              <a:ext uri="{FF2B5EF4-FFF2-40B4-BE49-F238E27FC236}">
                <a16:creationId xmlns:a16="http://schemas.microsoft.com/office/drawing/2014/main" id="{33627DB6-CC7D-B24E-839C-A884C16EF9EC}"/>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06500" name="Rectangle 2">
            <a:extLst>
              <a:ext uri="{FF2B5EF4-FFF2-40B4-BE49-F238E27FC236}">
                <a16:creationId xmlns:a16="http://schemas.microsoft.com/office/drawing/2014/main" id="{44431D3C-C2CF-764F-9C2D-3EDC8D37D6F3}"/>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06501" name="Rectangle 3">
            <a:extLst>
              <a:ext uri="{FF2B5EF4-FFF2-40B4-BE49-F238E27FC236}">
                <a16:creationId xmlns:a16="http://schemas.microsoft.com/office/drawing/2014/main" id="{0A8D51BB-0CEB-3145-8D26-8FD831203F9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6.29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mixing of a moist layer of air near the surface can produce a deck of stratocumulus clouds.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03DFE192-648E-4747-95DF-D7C7BF149D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522ACD-F183-AF41-831F-189668D2C54F}" type="slidenum">
              <a:rPr lang="en-US" altLang="en-US" sz="1200" smtClean="0"/>
              <a:pPr/>
              <a:t>80</a:t>
            </a:fld>
            <a:endParaRPr lang="en-US" altLang="en-US" sz="1200"/>
          </a:p>
        </p:txBody>
      </p:sp>
      <p:sp>
        <p:nvSpPr>
          <p:cNvPr id="108547" name="Rectangle 2">
            <a:extLst>
              <a:ext uri="{FF2B5EF4-FFF2-40B4-BE49-F238E27FC236}">
                <a16:creationId xmlns:a16="http://schemas.microsoft.com/office/drawing/2014/main" id="{64231E15-4FD0-7441-92D5-66290D4A6DC4}"/>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08548" name="Rectangle 3">
            <a:extLst>
              <a:ext uri="{FF2B5EF4-FFF2-40B4-BE49-F238E27FC236}">
                <a16:creationId xmlns:a16="http://schemas.microsoft.com/office/drawing/2014/main" id="{7C07E164-A7A0-A14D-BFFB-E553DF4723D6}"/>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6.15</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primary ways clouds form: (a) surface heating and convection; (b) forced lifting along topographic barriers; (c) convergence of surface air; (d) forced lifting along weather fronts.</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BD4933C2-077F-EB46-B971-4927990356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350BF1-340F-264B-B30D-8C1A1B7C7693}" type="slidenum">
              <a:rPr lang="en-US" altLang="en-US" sz="1200" smtClean="0"/>
              <a:pPr/>
              <a:t>81</a:t>
            </a:fld>
            <a:endParaRPr lang="en-US" altLang="en-US" sz="1200"/>
          </a:p>
        </p:txBody>
      </p:sp>
      <p:sp>
        <p:nvSpPr>
          <p:cNvPr id="110595" name="Rectangle 2">
            <a:extLst>
              <a:ext uri="{FF2B5EF4-FFF2-40B4-BE49-F238E27FC236}">
                <a16:creationId xmlns:a16="http://schemas.microsoft.com/office/drawing/2014/main" id="{41486804-2F97-9D47-9069-0CC885284A5F}"/>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10596" name="Rectangle 3">
            <a:extLst>
              <a:ext uri="{FF2B5EF4-FFF2-40B4-BE49-F238E27FC236}">
                <a16:creationId xmlns:a16="http://schemas.microsoft.com/office/drawing/2014/main" id="{FB7F2EB7-804A-254D-9F70-CFC39944AB62}"/>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6.15</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primary ways clouds form: (a) surface heating and convection; (b) forced lifting along topographic barriers; (c) convergence of surface air; (d) forced lifting along weather fronts.</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43FDF4EC-661B-BA4B-8476-ACB203DE551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DC2DA9-3F1B-4C43-A7A4-65E5BED352E8}" type="slidenum">
              <a:rPr lang="en-US" altLang="en-US" sz="1200" smtClean="0"/>
              <a:pPr/>
              <a:t>82</a:t>
            </a:fld>
            <a:endParaRPr lang="en-US" altLang="en-US" sz="1200"/>
          </a:p>
        </p:txBody>
      </p:sp>
      <p:sp>
        <p:nvSpPr>
          <p:cNvPr id="112643" name="Rectangle 2">
            <a:extLst>
              <a:ext uri="{FF2B5EF4-FFF2-40B4-BE49-F238E27FC236}">
                <a16:creationId xmlns:a16="http://schemas.microsoft.com/office/drawing/2014/main" id="{CBEB11CD-1F46-9541-B5C7-21C9EB665D28}"/>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12644" name="Rectangle 3">
            <a:extLst>
              <a:ext uri="{FF2B5EF4-FFF2-40B4-BE49-F238E27FC236}">
                <a16:creationId xmlns:a16="http://schemas.microsoft.com/office/drawing/2014/main" id="{200CEBD8-028E-5748-8B09-414F8A40A75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6.15</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primary ways clouds form: (a) surface heating and convection; (b) forced lifting along topographic barriers; (c) convergence of surface air; (d) forced lifting along weather fronts.</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60ACB3D6-B68F-034B-AB1D-D9DCB0C5C2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6720BE-A8DE-0D44-AEB9-8AF375F1C228}" type="slidenum">
              <a:rPr lang="en-US" altLang="en-US" sz="1200" smtClean="0"/>
              <a:pPr/>
              <a:t>83</a:t>
            </a:fld>
            <a:endParaRPr lang="en-US" altLang="en-US" sz="1200"/>
          </a:p>
        </p:txBody>
      </p:sp>
      <p:sp>
        <p:nvSpPr>
          <p:cNvPr id="114691" name="Rectangle 2">
            <a:extLst>
              <a:ext uri="{FF2B5EF4-FFF2-40B4-BE49-F238E27FC236}">
                <a16:creationId xmlns:a16="http://schemas.microsoft.com/office/drawing/2014/main" id="{A1F8B58C-7757-9942-B51E-42A23EB2C546}"/>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14692" name="Rectangle 3">
            <a:extLst>
              <a:ext uri="{FF2B5EF4-FFF2-40B4-BE49-F238E27FC236}">
                <a16:creationId xmlns:a16="http://schemas.microsoft.com/office/drawing/2014/main" id="{AEF403D7-0B01-2148-9F4C-7277E15138D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6.15</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primary ways clouds form: (a) surface heating and convection; (b) forced lifting along topographic barriers; (c) convergence of surface air; (d) forced lifting along weather fronts.</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12B3FCC1-4C0D-F44E-A34D-7DB3091A648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7AA5D5-4036-E84F-8A22-1E14B8793D08}" type="slidenum">
              <a:rPr lang="en-US" altLang="en-US" sz="1200" smtClean="0"/>
              <a:pPr/>
              <a:t>84</a:t>
            </a:fld>
            <a:endParaRPr lang="en-US" altLang="en-US" sz="1200"/>
          </a:p>
        </p:txBody>
      </p:sp>
      <p:sp>
        <p:nvSpPr>
          <p:cNvPr id="116739" name="Rectangle 2">
            <a:extLst>
              <a:ext uri="{FF2B5EF4-FFF2-40B4-BE49-F238E27FC236}">
                <a16:creationId xmlns:a16="http://schemas.microsoft.com/office/drawing/2014/main" id="{C6EDB2AA-75C1-084A-9611-1FEEDF4F2BBD}"/>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16740" name="Rectangle 3">
            <a:extLst>
              <a:ext uri="{FF2B5EF4-FFF2-40B4-BE49-F238E27FC236}">
                <a16:creationId xmlns:a16="http://schemas.microsoft.com/office/drawing/2014/main" id="{E6A1B276-F12A-0940-8EA1-55A55712B6B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6.15</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primary ways clouds form: (a) surface heating and convection; (b) forced lifting along topographic barriers; (c) convergence of surface air; (d) forced lifting along weather fronts.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49829B11-6D5F-4249-B32D-8D13CB1C6E4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48DAC5-FDD4-4145-B0B5-9F47E882774B}" type="slidenum">
              <a:rPr lang="en-US" altLang="en-US" sz="1200" smtClean="0"/>
              <a:pPr/>
              <a:t>85</a:t>
            </a:fld>
            <a:endParaRPr lang="en-US" altLang="en-US" sz="1200"/>
          </a:p>
        </p:txBody>
      </p:sp>
      <p:sp>
        <p:nvSpPr>
          <p:cNvPr id="118787" name="Rectangle 2">
            <a:extLst>
              <a:ext uri="{FF2B5EF4-FFF2-40B4-BE49-F238E27FC236}">
                <a16:creationId xmlns:a16="http://schemas.microsoft.com/office/drawing/2014/main" id="{65C1312B-5484-BD45-999D-D1B670F56CF7}"/>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18788" name="Rectangle 3">
            <a:extLst>
              <a:ext uri="{FF2B5EF4-FFF2-40B4-BE49-F238E27FC236}">
                <a16:creationId xmlns:a16="http://schemas.microsoft.com/office/drawing/2014/main" id="{D75D6C96-328E-2B45-BF9F-181DD5E797B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6.16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Cumulus clouds form as hot, invisible air bubbles detach themselves from the surface, then rise and cool to the condensation level. Below and within the cumulus clouds, the air is rising. Around the cloud, the air is sinking.</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BDB28F7C-BBB7-F640-A6FA-3AC0FAAC0D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E9970B-0578-854D-903C-BAFEE453D5A3}" type="slidenum">
              <a:rPr lang="en-US" altLang="en-US" sz="1200" smtClean="0"/>
              <a:pPr/>
              <a:t>86</a:t>
            </a:fld>
            <a:endParaRPr lang="en-US" altLang="en-US" sz="1200"/>
          </a:p>
        </p:txBody>
      </p:sp>
      <p:sp>
        <p:nvSpPr>
          <p:cNvPr id="120835" name="Rectangle 2">
            <a:extLst>
              <a:ext uri="{FF2B5EF4-FFF2-40B4-BE49-F238E27FC236}">
                <a16:creationId xmlns:a16="http://schemas.microsoft.com/office/drawing/2014/main" id="{FC0EB0B9-C4B9-3A48-B2B0-FD9127584B91}"/>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20836" name="Rectangle 3">
            <a:extLst>
              <a:ext uri="{FF2B5EF4-FFF2-40B4-BE49-F238E27FC236}">
                <a16:creationId xmlns:a16="http://schemas.microsoft.com/office/drawing/2014/main" id="{CAB4D663-5CCF-6648-88DE-03E4998D9B9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6.18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development of a cumulus cloud.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95C5FA1C-D4AB-664A-89A5-D984C4831E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A0AEE3-6477-2942-A419-3C4B10605E21}" type="slidenum">
              <a:rPr lang="en-US" altLang="en-US" sz="1200" smtClean="0"/>
              <a:pPr/>
              <a:t>87</a:t>
            </a:fld>
            <a:endParaRPr lang="en-US" altLang="en-US" sz="1200"/>
          </a:p>
        </p:txBody>
      </p:sp>
      <p:sp>
        <p:nvSpPr>
          <p:cNvPr id="122883" name="Rectangle 2">
            <a:extLst>
              <a:ext uri="{FF2B5EF4-FFF2-40B4-BE49-F238E27FC236}">
                <a16:creationId xmlns:a16="http://schemas.microsoft.com/office/drawing/2014/main" id="{2F2C4212-D68C-C34B-A0E7-80C1C17D3B29}"/>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22884" name="Rectangle 3">
            <a:extLst>
              <a:ext uri="{FF2B5EF4-FFF2-40B4-BE49-F238E27FC236}">
                <a16:creationId xmlns:a16="http://schemas.microsoft.com/office/drawing/2014/main" id="{16472991-DE18-C544-8734-02D37E07B22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air’s stability greatly influences the growth of cumulus clouds.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0D9D5981-E99B-D042-A4A8-DD2D4D54C0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6D5622-CE2B-AB4C-93C7-3C11E2C0B926}" type="slidenum">
              <a:rPr lang="en-US" altLang="en-US" sz="1200" smtClean="0"/>
              <a:pPr/>
              <a:t>88</a:t>
            </a:fld>
            <a:endParaRPr lang="en-US" altLang="en-US" sz="1200"/>
          </a:p>
        </p:txBody>
      </p:sp>
      <p:sp>
        <p:nvSpPr>
          <p:cNvPr id="124930" name="Rectangle 2">
            <a:extLst>
              <a:ext uri="{FF2B5EF4-FFF2-40B4-BE49-F238E27FC236}">
                <a16:creationId xmlns:a16="http://schemas.microsoft.com/office/drawing/2014/main" id="{09C1EE64-C1D9-B14D-B626-B916E2EB2BF6}"/>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0C9B456-BAF4-A34F-9C0D-239ECDE7E9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F51E40CE-AB89-5447-B45D-D745E3B1F6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B77096-8DB3-384E-B8D8-B6CA745E9E8F}" type="slidenum">
              <a:rPr lang="en-US" altLang="en-US" sz="1200" smtClean="0"/>
              <a:pPr/>
              <a:t>13</a:t>
            </a:fld>
            <a:endParaRPr lang="en-US" altLang="en-US" sz="1200"/>
          </a:p>
        </p:txBody>
      </p:sp>
      <p:sp>
        <p:nvSpPr>
          <p:cNvPr id="32770" name="Rectangle 2">
            <a:extLst>
              <a:ext uri="{FF2B5EF4-FFF2-40B4-BE49-F238E27FC236}">
                <a16:creationId xmlns:a16="http://schemas.microsoft.com/office/drawing/2014/main" id="{10A7BB5C-A00A-F549-91F0-1EDD4DBD2EF7}"/>
              </a:ext>
            </a:extLst>
          </p:cNvPr>
          <p:cNvSpPr>
            <a:spLocks noGrp="1" noRot="1" noChangeAspect="1" noChangeArrowheads="1" noTextEdit="1"/>
          </p:cNvSpPr>
          <p:nvPr>
            <p:ph type="sldImg"/>
          </p:nvPr>
        </p:nvSpPr>
        <p:spPr>
          <a:solidFill>
            <a:srgbClr val="FFFFFF"/>
          </a:solidFill>
          <a:ln/>
        </p:spPr>
      </p:sp>
      <p:sp>
        <p:nvSpPr>
          <p:cNvPr id="32771" name="Rectangle 3">
            <a:extLst>
              <a:ext uri="{FF2B5EF4-FFF2-40B4-BE49-F238E27FC236}">
                <a16:creationId xmlns:a16="http://schemas.microsoft.com/office/drawing/2014/main" id="{31800153-85E1-9743-A177-E4E5C8A7C786}"/>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B3E93851-33E8-CB48-8FDE-94D45737871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C4F1F7-FB0F-EC4F-9A75-809DF659CEA3}" type="slidenum">
              <a:rPr lang="en-US" altLang="en-US" sz="1200" smtClean="0"/>
              <a:pPr/>
              <a:t>92</a:t>
            </a:fld>
            <a:endParaRPr lang="en-US" altLang="en-US" sz="1200"/>
          </a:p>
        </p:txBody>
      </p:sp>
      <p:sp>
        <p:nvSpPr>
          <p:cNvPr id="129027" name="Rectangle 2">
            <a:extLst>
              <a:ext uri="{FF2B5EF4-FFF2-40B4-BE49-F238E27FC236}">
                <a16:creationId xmlns:a16="http://schemas.microsoft.com/office/drawing/2014/main" id="{137E42FB-BCD6-BC48-9462-675139FB4E87}"/>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29028" name="Rectangle 3">
            <a:extLst>
              <a:ext uri="{FF2B5EF4-FFF2-40B4-BE49-F238E27FC236}">
                <a16:creationId xmlns:a16="http://schemas.microsoft.com/office/drawing/2014/main" id="{AA3EAEE1-CC0D-E44D-9D9C-48153A355A85}"/>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048FC8E0-0CE1-304F-9B54-3AA3CF116EB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D8FF79-A7D0-2247-9CB4-53C1FC9F55A8}" type="slidenum">
              <a:rPr lang="en-US" altLang="en-US" sz="1200" smtClean="0"/>
              <a:pPr/>
              <a:t>93</a:t>
            </a:fld>
            <a:endParaRPr lang="en-US" altLang="en-US" sz="1200"/>
          </a:p>
        </p:txBody>
      </p:sp>
      <p:sp>
        <p:nvSpPr>
          <p:cNvPr id="131075" name="Rectangle 2">
            <a:extLst>
              <a:ext uri="{FF2B5EF4-FFF2-40B4-BE49-F238E27FC236}">
                <a16:creationId xmlns:a16="http://schemas.microsoft.com/office/drawing/2014/main" id="{4C343ABA-6882-A04C-A27E-299FECC8D741}"/>
              </a:ext>
            </a:extLst>
          </p:cNvPr>
          <p:cNvSpPr>
            <a:spLocks noGrp="1" noRot="1" noChangeAspect="1" noChangeArrowheads="1" noTextEdit="1"/>
          </p:cNvSpPr>
          <p:nvPr>
            <p:ph type="sldImg"/>
          </p:nvPr>
        </p:nvSpPr>
        <p:spPr>
          <a:xfrm>
            <a:off x="1143000" y="687388"/>
            <a:ext cx="4572000" cy="3429000"/>
          </a:xfrm>
          <a:solidFill>
            <a:srgbClr val="FFFFFF"/>
          </a:solidFill>
          <a:ln/>
        </p:spPr>
      </p:sp>
      <p:sp>
        <p:nvSpPr>
          <p:cNvPr id="131076" name="Rectangle 3">
            <a:extLst>
              <a:ext uri="{FF2B5EF4-FFF2-40B4-BE49-F238E27FC236}">
                <a16:creationId xmlns:a16="http://schemas.microsoft.com/office/drawing/2014/main" id="{86600626-E77E-6840-9D4C-E606D2993155}"/>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5.23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generalized illustration of basic cloud types based on height above the surface and vertical development.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9B0DF206-9DC7-E444-93C7-76EC3B68556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965C049-F408-FC46-A00C-571C131AA065}" type="slidenum">
              <a:rPr lang="en-US" altLang="en-US" sz="1200" smtClean="0"/>
              <a:pPr/>
              <a:t>94</a:t>
            </a:fld>
            <a:endParaRPr lang="en-US" altLang="en-US" sz="1200"/>
          </a:p>
        </p:txBody>
      </p:sp>
      <p:sp>
        <p:nvSpPr>
          <p:cNvPr id="133122" name="Rectangle 2">
            <a:extLst>
              <a:ext uri="{FF2B5EF4-FFF2-40B4-BE49-F238E27FC236}">
                <a16:creationId xmlns:a16="http://schemas.microsoft.com/office/drawing/2014/main" id="{5F878148-9C6E-B94E-9D4B-46233F9888BA}"/>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7BD1C9C4-8FAE-764F-A14F-6754C7FDB8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11537106-536E-9349-AEBD-AB8AC008A1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F3A823F-197D-6248-8FC2-2667753D2811}" type="slidenum">
              <a:rPr lang="en-US" altLang="en-US" sz="1200" smtClean="0"/>
              <a:pPr/>
              <a:t>95</a:t>
            </a:fld>
            <a:endParaRPr lang="en-US" altLang="en-US" sz="1200"/>
          </a:p>
        </p:txBody>
      </p:sp>
      <p:sp>
        <p:nvSpPr>
          <p:cNvPr id="135170" name="Rectangle 2">
            <a:extLst>
              <a:ext uri="{FF2B5EF4-FFF2-40B4-BE49-F238E27FC236}">
                <a16:creationId xmlns:a16="http://schemas.microsoft.com/office/drawing/2014/main" id="{658E5D98-AE3D-EA47-90B0-3AEF1B44BE91}"/>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23208444-CE8F-E442-AE9E-8C5744994F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31302A44-2326-824A-A31A-FA75297D6D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CC981C-5389-704E-B3F9-53D299151DA6}" type="slidenum">
              <a:rPr lang="en-US" altLang="en-US" sz="1200" smtClean="0"/>
              <a:pPr/>
              <a:t>96</a:t>
            </a:fld>
            <a:endParaRPr lang="en-US" altLang="en-US" sz="1200"/>
          </a:p>
        </p:txBody>
      </p:sp>
      <p:sp>
        <p:nvSpPr>
          <p:cNvPr id="137218" name="Rectangle 2">
            <a:extLst>
              <a:ext uri="{FF2B5EF4-FFF2-40B4-BE49-F238E27FC236}">
                <a16:creationId xmlns:a16="http://schemas.microsoft.com/office/drawing/2014/main" id="{812DD764-D9AF-8748-B420-3F878B0D7C6D}"/>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360A51EB-E7B2-C04A-B7B5-DB22F36374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B1101668-5BAF-4F47-A6EC-780105F9606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3BEAF4-4992-D44E-9632-61779190AF85}" type="slidenum">
              <a:rPr lang="en-US" altLang="en-US" sz="1200" smtClean="0"/>
              <a:pPr/>
              <a:t>97</a:t>
            </a:fld>
            <a:endParaRPr lang="en-US" altLang="en-US" sz="1200"/>
          </a:p>
        </p:txBody>
      </p:sp>
      <p:sp>
        <p:nvSpPr>
          <p:cNvPr id="139266" name="Rectangle 2">
            <a:extLst>
              <a:ext uri="{FF2B5EF4-FFF2-40B4-BE49-F238E27FC236}">
                <a16:creationId xmlns:a16="http://schemas.microsoft.com/office/drawing/2014/main" id="{A383D374-634E-864C-A130-B8F9CFB72513}"/>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F8352C3-8515-4F43-B72A-BA03AF583C0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40ED2F49-D14C-0D47-A4A0-F7F42DE666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46E88A-6913-334E-99EE-E9B568EB06E8}" type="slidenum">
              <a:rPr lang="en-US" altLang="en-US" sz="1200" smtClean="0"/>
              <a:pPr/>
              <a:t>98</a:t>
            </a:fld>
            <a:endParaRPr lang="en-US" altLang="en-US" sz="1200"/>
          </a:p>
        </p:txBody>
      </p:sp>
      <p:sp>
        <p:nvSpPr>
          <p:cNvPr id="141314" name="Rectangle 2">
            <a:extLst>
              <a:ext uri="{FF2B5EF4-FFF2-40B4-BE49-F238E27FC236}">
                <a16:creationId xmlns:a16="http://schemas.microsoft.com/office/drawing/2014/main" id="{C075B816-5853-FD42-9A89-34BD2D5FC2E9}"/>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4B9D5D2E-1332-9543-9E96-2F29DBAFEF7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9C029E2A-A109-6A4E-A6A4-0C25D7980B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A5AEBF-4F6E-D641-877A-4C7D32078B46}" type="slidenum">
              <a:rPr lang="en-US" altLang="en-US" sz="1200" smtClean="0"/>
              <a:pPr/>
              <a:t>99</a:t>
            </a:fld>
            <a:endParaRPr lang="en-US" altLang="en-US" sz="1200"/>
          </a:p>
        </p:txBody>
      </p:sp>
      <p:sp>
        <p:nvSpPr>
          <p:cNvPr id="143362" name="Rectangle 2">
            <a:extLst>
              <a:ext uri="{FF2B5EF4-FFF2-40B4-BE49-F238E27FC236}">
                <a16:creationId xmlns:a16="http://schemas.microsoft.com/office/drawing/2014/main" id="{E7A9EC4B-C59F-274A-AB12-1DF528D68024}"/>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2099E8AA-4948-9344-A843-3108BC45B8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149A6B3D-4B4C-6549-AB94-7D16D82D39D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2708E35-3776-3B4D-93FC-FCA9D57F05FE}" type="slidenum">
              <a:rPr lang="en-US" altLang="en-US" sz="1200" smtClean="0"/>
              <a:pPr/>
              <a:t>100</a:t>
            </a:fld>
            <a:endParaRPr lang="en-US" altLang="en-US" sz="1200"/>
          </a:p>
        </p:txBody>
      </p:sp>
      <p:sp>
        <p:nvSpPr>
          <p:cNvPr id="145410" name="Rectangle 2">
            <a:extLst>
              <a:ext uri="{FF2B5EF4-FFF2-40B4-BE49-F238E27FC236}">
                <a16:creationId xmlns:a16="http://schemas.microsoft.com/office/drawing/2014/main" id="{594BCDAB-BE00-2146-985A-0417F76C98C7}"/>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14C5BB3D-759A-4F47-BCA2-5CCADE4494D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AEB53A5A-26F1-7741-B532-F83005192C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41501B-959E-9043-88E0-852FE2A03B89}" type="slidenum">
              <a:rPr lang="en-US" altLang="en-US" sz="1200" smtClean="0"/>
              <a:pPr/>
              <a:t>101</a:t>
            </a:fld>
            <a:endParaRPr lang="en-US" altLang="en-US" sz="1200"/>
          </a:p>
        </p:txBody>
      </p:sp>
      <p:sp>
        <p:nvSpPr>
          <p:cNvPr id="147458" name="Rectangle 2">
            <a:extLst>
              <a:ext uri="{FF2B5EF4-FFF2-40B4-BE49-F238E27FC236}">
                <a16:creationId xmlns:a16="http://schemas.microsoft.com/office/drawing/2014/main" id="{109B299A-D2D2-C34F-9DE9-DC7225C9CBEF}"/>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28B04113-7FFC-924C-9795-EDCDCF0F9D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7AF9C145-EA15-5440-8FF9-C8091FCD92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4A248C-F04E-0943-A8B9-B9B7382C00C4}" type="slidenum">
              <a:rPr lang="en-US" altLang="en-US" sz="1200" smtClean="0"/>
              <a:pPr/>
              <a:t>15</a:t>
            </a:fld>
            <a:endParaRPr lang="en-US" altLang="en-US" sz="1200"/>
          </a:p>
        </p:txBody>
      </p:sp>
      <p:sp>
        <p:nvSpPr>
          <p:cNvPr id="34818" name="Rectangle 2">
            <a:extLst>
              <a:ext uri="{FF2B5EF4-FFF2-40B4-BE49-F238E27FC236}">
                <a16:creationId xmlns:a16="http://schemas.microsoft.com/office/drawing/2014/main" id="{98392B8C-A18A-0445-BA39-99F59D1C6BA3}"/>
              </a:ext>
            </a:extLst>
          </p:cNvPr>
          <p:cNvSpPr>
            <a:spLocks noGrp="1" noRot="1" noChangeAspect="1" noChangeArrowheads="1" noTextEdit="1"/>
          </p:cNvSpPr>
          <p:nvPr>
            <p:ph type="sldImg"/>
          </p:nvPr>
        </p:nvSpPr>
        <p:spPr>
          <a:solidFill>
            <a:srgbClr val="FFFFFF"/>
          </a:solidFill>
          <a:ln/>
        </p:spPr>
      </p:sp>
      <p:sp>
        <p:nvSpPr>
          <p:cNvPr id="34819" name="Rectangle 3">
            <a:extLst>
              <a:ext uri="{FF2B5EF4-FFF2-40B4-BE49-F238E27FC236}">
                <a16:creationId xmlns:a16="http://schemas.microsoft.com/office/drawing/2014/main" id="{E0CB5D93-3DD6-274F-A1AE-9309D03BC9D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3104246E-E4A4-B147-9768-FB662B160B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E0D21B-0C28-154C-B29A-6CA5E97C747D}" type="slidenum">
              <a:rPr lang="en-US" altLang="en-US" sz="1200" smtClean="0"/>
              <a:pPr/>
              <a:t>16</a:t>
            </a:fld>
            <a:endParaRPr lang="en-US" altLang="en-US" sz="1200"/>
          </a:p>
        </p:txBody>
      </p:sp>
      <p:sp>
        <p:nvSpPr>
          <p:cNvPr id="36866" name="Rectangle 2">
            <a:extLst>
              <a:ext uri="{FF2B5EF4-FFF2-40B4-BE49-F238E27FC236}">
                <a16:creationId xmlns:a16="http://schemas.microsoft.com/office/drawing/2014/main" id="{850DF357-112D-FD4F-95EC-70E582B4B625}"/>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5542B1A6-B0E6-3040-A414-B2CB974C218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2F6EF842-3B76-F646-9E42-8CC80E0B9B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CDC100-20EB-C741-83B5-6E3062BB9B48}" type="slidenum">
              <a:rPr lang="en-US" altLang="en-US" sz="1200" smtClean="0"/>
              <a:pPr/>
              <a:t>17</a:t>
            </a:fld>
            <a:endParaRPr lang="en-US" altLang="en-US" sz="1200"/>
          </a:p>
        </p:txBody>
      </p:sp>
      <p:sp>
        <p:nvSpPr>
          <p:cNvPr id="38914" name="Rectangle 2">
            <a:extLst>
              <a:ext uri="{FF2B5EF4-FFF2-40B4-BE49-F238E27FC236}">
                <a16:creationId xmlns:a16="http://schemas.microsoft.com/office/drawing/2014/main" id="{EB421A96-CEAC-534A-8027-EE7B6A36E977}"/>
              </a:ext>
            </a:extLst>
          </p:cNvPr>
          <p:cNvSpPr>
            <a:spLocks noGrp="1" noRot="1" noChangeAspect="1" noChangeArrowheads="1" noTextEdit="1"/>
          </p:cNvSpPr>
          <p:nvPr>
            <p:ph type="sldImg"/>
          </p:nvPr>
        </p:nvSpPr>
        <p:spPr>
          <a:solidFill>
            <a:srgbClr val="FFFFFF"/>
          </a:solidFill>
          <a:ln/>
        </p:spPr>
      </p:sp>
      <p:sp>
        <p:nvSpPr>
          <p:cNvPr id="38915" name="Rectangle 3">
            <a:extLst>
              <a:ext uri="{FF2B5EF4-FFF2-40B4-BE49-F238E27FC236}">
                <a16:creationId xmlns:a16="http://schemas.microsoft.com/office/drawing/2014/main" id="{330CAE3C-CB78-2445-B23E-6AD0D964874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EDDB2E2-B4E3-3E4C-B9C2-9EB7D81221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E5F85A-8DAF-CD4A-A6BB-340AEE653E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F65C4F-C6C9-CA4B-BC9C-264562A929B0}"/>
              </a:ext>
            </a:extLst>
          </p:cNvPr>
          <p:cNvSpPr>
            <a:spLocks noGrp="1" noChangeArrowheads="1"/>
          </p:cNvSpPr>
          <p:nvPr>
            <p:ph type="sldNum" sz="quarter" idx="12"/>
          </p:nvPr>
        </p:nvSpPr>
        <p:spPr>
          <a:ln/>
        </p:spPr>
        <p:txBody>
          <a:bodyPr/>
          <a:lstStyle>
            <a:lvl1pPr>
              <a:defRPr/>
            </a:lvl1pPr>
          </a:lstStyle>
          <a:p>
            <a:pPr>
              <a:defRPr/>
            </a:pPr>
            <a:fld id="{FC5482D6-92F4-604D-A2BB-2F2A69D3DE4E}" type="slidenum">
              <a:rPr lang="en-US" altLang="en-US"/>
              <a:pPr>
                <a:defRPr/>
              </a:pPr>
              <a:t>‹#›</a:t>
            </a:fld>
            <a:endParaRPr lang="en-US" altLang="en-US"/>
          </a:p>
        </p:txBody>
      </p:sp>
    </p:spTree>
    <p:extLst>
      <p:ext uri="{BB962C8B-B14F-4D97-AF65-F5344CB8AC3E}">
        <p14:creationId xmlns:p14="http://schemas.microsoft.com/office/powerpoint/2010/main" val="366937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571C0B-B7D8-1F4D-AB53-0DB3A2FDF9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F576B9-76B1-9645-84A6-33ED75785E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26CC85-61B2-0E42-A4F8-A0002DDA3041}"/>
              </a:ext>
            </a:extLst>
          </p:cNvPr>
          <p:cNvSpPr>
            <a:spLocks noGrp="1" noChangeArrowheads="1"/>
          </p:cNvSpPr>
          <p:nvPr>
            <p:ph type="sldNum" sz="quarter" idx="12"/>
          </p:nvPr>
        </p:nvSpPr>
        <p:spPr>
          <a:ln/>
        </p:spPr>
        <p:txBody>
          <a:bodyPr/>
          <a:lstStyle>
            <a:lvl1pPr>
              <a:defRPr/>
            </a:lvl1pPr>
          </a:lstStyle>
          <a:p>
            <a:pPr>
              <a:defRPr/>
            </a:pPr>
            <a:fld id="{97980E11-2A61-C440-8DEA-1ACB1E5860A2}" type="slidenum">
              <a:rPr lang="en-US" altLang="en-US"/>
              <a:pPr>
                <a:defRPr/>
              </a:pPr>
              <a:t>‹#›</a:t>
            </a:fld>
            <a:endParaRPr lang="en-US" altLang="en-US"/>
          </a:p>
        </p:txBody>
      </p:sp>
    </p:spTree>
    <p:extLst>
      <p:ext uri="{BB962C8B-B14F-4D97-AF65-F5344CB8AC3E}">
        <p14:creationId xmlns:p14="http://schemas.microsoft.com/office/powerpoint/2010/main" val="211319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06FA1E-F05F-444F-9782-AE7A1A4B7A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9698A4-28FE-1A42-A115-5F2C438152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ACF386-7F41-5147-B72D-FCB8696D4920}"/>
              </a:ext>
            </a:extLst>
          </p:cNvPr>
          <p:cNvSpPr>
            <a:spLocks noGrp="1" noChangeArrowheads="1"/>
          </p:cNvSpPr>
          <p:nvPr>
            <p:ph type="sldNum" sz="quarter" idx="12"/>
          </p:nvPr>
        </p:nvSpPr>
        <p:spPr>
          <a:ln/>
        </p:spPr>
        <p:txBody>
          <a:bodyPr/>
          <a:lstStyle>
            <a:lvl1pPr>
              <a:defRPr/>
            </a:lvl1pPr>
          </a:lstStyle>
          <a:p>
            <a:pPr>
              <a:defRPr/>
            </a:pPr>
            <a:fld id="{83EF7198-D94D-2745-A13D-EF48AF79B9B8}" type="slidenum">
              <a:rPr lang="en-US" altLang="en-US"/>
              <a:pPr>
                <a:defRPr/>
              </a:pPr>
              <a:t>‹#›</a:t>
            </a:fld>
            <a:endParaRPr lang="en-US" altLang="en-US"/>
          </a:p>
        </p:txBody>
      </p:sp>
    </p:spTree>
    <p:extLst>
      <p:ext uri="{BB962C8B-B14F-4D97-AF65-F5344CB8AC3E}">
        <p14:creationId xmlns:p14="http://schemas.microsoft.com/office/powerpoint/2010/main" val="47570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F68C15-E025-354A-80C5-B95B90B992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1A6E91-38B8-694C-B677-263000799A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FB6785-85A7-8E4C-94B0-F45F5D311871}"/>
              </a:ext>
            </a:extLst>
          </p:cNvPr>
          <p:cNvSpPr>
            <a:spLocks noGrp="1" noChangeArrowheads="1"/>
          </p:cNvSpPr>
          <p:nvPr>
            <p:ph type="sldNum" sz="quarter" idx="12"/>
          </p:nvPr>
        </p:nvSpPr>
        <p:spPr>
          <a:ln/>
        </p:spPr>
        <p:txBody>
          <a:bodyPr/>
          <a:lstStyle>
            <a:lvl1pPr>
              <a:defRPr/>
            </a:lvl1pPr>
          </a:lstStyle>
          <a:p>
            <a:pPr>
              <a:defRPr/>
            </a:pPr>
            <a:fld id="{52A52806-7EDA-5F45-9B9C-261A315C6C05}" type="slidenum">
              <a:rPr lang="en-US" altLang="en-US"/>
              <a:pPr>
                <a:defRPr/>
              </a:pPr>
              <a:t>‹#›</a:t>
            </a:fld>
            <a:endParaRPr lang="en-US" altLang="en-US"/>
          </a:p>
        </p:txBody>
      </p:sp>
    </p:spTree>
    <p:extLst>
      <p:ext uri="{BB962C8B-B14F-4D97-AF65-F5344CB8AC3E}">
        <p14:creationId xmlns:p14="http://schemas.microsoft.com/office/powerpoint/2010/main" val="889992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FCE78EB-2B22-BD43-B72F-547A2A03C7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211C17-0361-5245-B70C-5A578CAA5F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7BCE86-C1BC-8C46-91FA-24F2F40E2425}"/>
              </a:ext>
            </a:extLst>
          </p:cNvPr>
          <p:cNvSpPr>
            <a:spLocks noGrp="1" noChangeArrowheads="1"/>
          </p:cNvSpPr>
          <p:nvPr>
            <p:ph type="sldNum" sz="quarter" idx="12"/>
          </p:nvPr>
        </p:nvSpPr>
        <p:spPr>
          <a:ln/>
        </p:spPr>
        <p:txBody>
          <a:bodyPr/>
          <a:lstStyle>
            <a:lvl1pPr>
              <a:defRPr/>
            </a:lvl1pPr>
          </a:lstStyle>
          <a:p>
            <a:pPr>
              <a:defRPr/>
            </a:pPr>
            <a:fld id="{172769BB-ADAB-E041-BB4A-36C067982BF0}" type="slidenum">
              <a:rPr lang="en-US" altLang="en-US"/>
              <a:pPr>
                <a:defRPr/>
              </a:pPr>
              <a:t>‹#›</a:t>
            </a:fld>
            <a:endParaRPr lang="en-US" altLang="en-US"/>
          </a:p>
        </p:txBody>
      </p:sp>
    </p:spTree>
    <p:extLst>
      <p:ext uri="{BB962C8B-B14F-4D97-AF65-F5344CB8AC3E}">
        <p14:creationId xmlns:p14="http://schemas.microsoft.com/office/powerpoint/2010/main" val="701309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074EC3-4636-F449-8659-CF252AD4EB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0A5D85-862D-3F47-BD4C-D92F62E8F3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D51837E-403C-A04D-A701-8B567A57BC41}"/>
              </a:ext>
            </a:extLst>
          </p:cNvPr>
          <p:cNvSpPr>
            <a:spLocks noGrp="1" noChangeArrowheads="1"/>
          </p:cNvSpPr>
          <p:nvPr>
            <p:ph type="sldNum" sz="quarter" idx="12"/>
          </p:nvPr>
        </p:nvSpPr>
        <p:spPr>
          <a:ln/>
        </p:spPr>
        <p:txBody>
          <a:bodyPr/>
          <a:lstStyle>
            <a:lvl1pPr>
              <a:defRPr/>
            </a:lvl1pPr>
          </a:lstStyle>
          <a:p>
            <a:pPr>
              <a:defRPr/>
            </a:pPr>
            <a:fld id="{BC6B9AAE-535D-904F-AB29-36EE8C0508C2}" type="slidenum">
              <a:rPr lang="en-US" altLang="en-US"/>
              <a:pPr>
                <a:defRPr/>
              </a:pPr>
              <a:t>‹#›</a:t>
            </a:fld>
            <a:endParaRPr lang="en-US" altLang="en-US"/>
          </a:p>
        </p:txBody>
      </p:sp>
    </p:spTree>
    <p:extLst>
      <p:ext uri="{BB962C8B-B14F-4D97-AF65-F5344CB8AC3E}">
        <p14:creationId xmlns:p14="http://schemas.microsoft.com/office/powerpoint/2010/main" val="179697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1EBBEC-F90F-8E4A-A953-E394D4DEB6E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B90147B-42FA-DB42-84DC-BE52B6463A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B8D0FCD-A387-8044-B65A-9C5A7944A2A8}"/>
              </a:ext>
            </a:extLst>
          </p:cNvPr>
          <p:cNvSpPr>
            <a:spLocks noGrp="1" noChangeArrowheads="1"/>
          </p:cNvSpPr>
          <p:nvPr>
            <p:ph type="sldNum" sz="quarter" idx="12"/>
          </p:nvPr>
        </p:nvSpPr>
        <p:spPr>
          <a:ln/>
        </p:spPr>
        <p:txBody>
          <a:bodyPr/>
          <a:lstStyle>
            <a:lvl1pPr>
              <a:defRPr/>
            </a:lvl1pPr>
          </a:lstStyle>
          <a:p>
            <a:pPr>
              <a:defRPr/>
            </a:pPr>
            <a:fld id="{2B955E38-60A5-AB4D-919F-A2A1ED812637}" type="slidenum">
              <a:rPr lang="en-US" altLang="en-US"/>
              <a:pPr>
                <a:defRPr/>
              </a:pPr>
              <a:t>‹#›</a:t>
            </a:fld>
            <a:endParaRPr lang="en-US" altLang="en-US"/>
          </a:p>
        </p:txBody>
      </p:sp>
    </p:spTree>
    <p:extLst>
      <p:ext uri="{BB962C8B-B14F-4D97-AF65-F5344CB8AC3E}">
        <p14:creationId xmlns:p14="http://schemas.microsoft.com/office/powerpoint/2010/main" val="70007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103F45-872B-6845-9ED5-F78727783BB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C657B40-92A3-E14A-9816-518E21E17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D004CD-2447-0342-A3F6-0ED4FC8844C7}"/>
              </a:ext>
            </a:extLst>
          </p:cNvPr>
          <p:cNvSpPr>
            <a:spLocks noGrp="1" noChangeArrowheads="1"/>
          </p:cNvSpPr>
          <p:nvPr>
            <p:ph type="sldNum" sz="quarter" idx="12"/>
          </p:nvPr>
        </p:nvSpPr>
        <p:spPr>
          <a:ln/>
        </p:spPr>
        <p:txBody>
          <a:bodyPr/>
          <a:lstStyle>
            <a:lvl1pPr>
              <a:defRPr/>
            </a:lvl1pPr>
          </a:lstStyle>
          <a:p>
            <a:pPr>
              <a:defRPr/>
            </a:pPr>
            <a:fld id="{1219C326-7DEC-5046-8C17-0C3A7F4C9413}" type="slidenum">
              <a:rPr lang="en-US" altLang="en-US"/>
              <a:pPr>
                <a:defRPr/>
              </a:pPr>
              <a:t>‹#›</a:t>
            </a:fld>
            <a:endParaRPr lang="en-US" altLang="en-US"/>
          </a:p>
        </p:txBody>
      </p:sp>
    </p:spTree>
    <p:extLst>
      <p:ext uri="{BB962C8B-B14F-4D97-AF65-F5344CB8AC3E}">
        <p14:creationId xmlns:p14="http://schemas.microsoft.com/office/powerpoint/2010/main" val="52410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DFF7A1-FAA7-5A4C-9E48-14A2CF05579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E16E29A-F8ED-544F-A7FB-3C4BD9F5A1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388AA87-4BA4-6746-A8F2-D6FB1C862962}"/>
              </a:ext>
            </a:extLst>
          </p:cNvPr>
          <p:cNvSpPr>
            <a:spLocks noGrp="1" noChangeArrowheads="1"/>
          </p:cNvSpPr>
          <p:nvPr>
            <p:ph type="sldNum" sz="quarter" idx="12"/>
          </p:nvPr>
        </p:nvSpPr>
        <p:spPr>
          <a:ln/>
        </p:spPr>
        <p:txBody>
          <a:bodyPr/>
          <a:lstStyle>
            <a:lvl1pPr>
              <a:defRPr/>
            </a:lvl1pPr>
          </a:lstStyle>
          <a:p>
            <a:pPr>
              <a:defRPr/>
            </a:pPr>
            <a:fld id="{BBDCF1F3-FDC6-A440-B172-C83473A3CADE}" type="slidenum">
              <a:rPr lang="en-US" altLang="en-US"/>
              <a:pPr>
                <a:defRPr/>
              </a:pPr>
              <a:t>‹#›</a:t>
            </a:fld>
            <a:endParaRPr lang="en-US" altLang="en-US"/>
          </a:p>
        </p:txBody>
      </p:sp>
    </p:spTree>
    <p:extLst>
      <p:ext uri="{BB962C8B-B14F-4D97-AF65-F5344CB8AC3E}">
        <p14:creationId xmlns:p14="http://schemas.microsoft.com/office/powerpoint/2010/main" val="1763147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789C28-6702-354F-B396-38461C7278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1B8D05C-1808-E34C-A3FD-3189B6A574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B95684-916F-7D48-BF84-65945774D145}"/>
              </a:ext>
            </a:extLst>
          </p:cNvPr>
          <p:cNvSpPr>
            <a:spLocks noGrp="1" noChangeArrowheads="1"/>
          </p:cNvSpPr>
          <p:nvPr>
            <p:ph type="sldNum" sz="quarter" idx="12"/>
          </p:nvPr>
        </p:nvSpPr>
        <p:spPr>
          <a:ln/>
        </p:spPr>
        <p:txBody>
          <a:bodyPr/>
          <a:lstStyle>
            <a:lvl1pPr>
              <a:defRPr/>
            </a:lvl1pPr>
          </a:lstStyle>
          <a:p>
            <a:pPr>
              <a:defRPr/>
            </a:pPr>
            <a:fld id="{6B063EA5-59CD-4A48-A3AE-CC3149B90EF0}" type="slidenum">
              <a:rPr lang="en-US" altLang="en-US"/>
              <a:pPr>
                <a:defRPr/>
              </a:pPr>
              <a:t>‹#›</a:t>
            </a:fld>
            <a:endParaRPr lang="en-US" altLang="en-US"/>
          </a:p>
        </p:txBody>
      </p:sp>
    </p:spTree>
    <p:extLst>
      <p:ext uri="{BB962C8B-B14F-4D97-AF65-F5344CB8AC3E}">
        <p14:creationId xmlns:p14="http://schemas.microsoft.com/office/powerpoint/2010/main" val="124857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0B0AB98-C407-4441-A507-BBBD6CE9C3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CD3228-570C-C943-B697-2145F1446A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4DFCC4-B9D0-A646-89BB-B1FD55685FC5}"/>
              </a:ext>
            </a:extLst>
          </p:cNvPr>
          <p:cNvSpPr>
            <a:spLocks noGrp="1" noChangeArrowheads="1"/>
          </p:cNvSpPr>
          <p:nvPr>
            <p:ph type="sldNum" sz="quarter" idx="12"/>
          </p:nvPr>
        </p:nvSpPr>
        <p:spPr>
          <a:ln/>
        </p:spPr>
        <p:txBody>
          <a:bodyPr/>
          <a:lstStyle>
            <a:lvl1pPr>
              <a:defRPr/>
            </a:lvl1pPr>
          </a:lstStyle>
          <a:p>
            <a:pPr>
              <a:defRPr/>
            </a:pPr>
            <a:fld id="{BFB3B108-CC83-C543-BEF2-9CF7D975CED8}" type="slidenum">
              <a:rPr lang="en-US" altLang="en-US"/>
              <a:pPr>
                <a:defRPr/>
              </a:pPr>
              <a:t>‹#›</a:t>
            </a:fld>
            <a:endParaRPr lang="en-US" altLang="en-US"/>
          </a:p>
        </p:txBody>
      </p:sp>
    </p:spTree>
    <p:extLst>
      <p:ext uri="{BB962C8B-B14F-4D97-AF65-F5344CB8AC3E}">
        <p14:creationId xmlns:p14="http://schemas.microsoft.com/office/powerpoint/2010/main" val="132013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F904E2-8E67-AC40-89EF-DA63C71ECB0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8826473-C8FF-4A48-8B5E-D64702D5A0C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4726EA9-72B5-DF4B-9C11-82C0C4198ED6}"/>
              </a:ext>
            </a:extLst>
          </p:cNvPr>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9D6BED6-A57F-D148-96F3-0A1E5AC2CED6}"/>
              </a:ext>
            </a:extLst>
          </p:cNvPr>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B195F470-2896-7844-96F4-F8A5B74DFEA3}"/>
              </a:ext>
            </a:extLst>
          </p:cNvPr>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pPr>
              <a:defRPr/>
            </a:pPr>
            <a:fld id="{40CCFF7E-3D76-5E4E-84C8-9AA189C1C6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3.jpg"/><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22.em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e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21.emf"/><Relationship Id="rId4" Type="http://schemas.openxmlformats.org/officeDocument/2006/relationships/image" Target="../media/image18.emf"/><Relationship Id="rId9"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24.jpeg"/><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oleObject" Target="../embeddings/oleObject13.bin"/><Relationship Id="rId11" Type="http://schemas.openxmlformats.org/officeDocument/2006/relationships/image" Target="../media/image28.jpg"/><Relationship Id="rId5" Type="http://schemas.openxmlformats.org/officeDocument/2006/relationships/image" Target="../media/image25.emf"/><Relationship Id="rId10" Type="http://schemas.openxmlformats.org/officeDocument/2006/relationships/image" Target="../media/image27.jpg"/><Relationship Id="rId4" Type="http://schemas.openxmlformats.org/officeDocument/2006/relationships/oleObject" Target="../embeddings/oleObject12.bin"/><Relationship Id="rId9"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68.jpeg"/><Relationship Id="rId7" Type="http://schemas.openxmlformats.org/officeDocument/2006/relationships/image" Target="../media/image70.emf"/><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oleObject" Target="../embeddings/oleObject18.bin"/><Relationship Id="rId11" Type="http://schemas.openxmlformats.org/officeDocument/2006/relationships/image" Target="../media/image72.emf"/><Relationship Id="rId5" Type="http://schemas.openxmlformats.org/officeDocument/2006/relationships/image" Target="../media/image69.e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71.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8.emf"/><Relationship Id="rId7" Type="http://schemas.openxmlformats.org/officeDocument/2006/relationships/image" Target="../media/image10.emf"/><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9.emf"/><Relationship Id="rId4"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emf"/><Relationship Id="rId4" Type="http://schemas.openxmlformats.org/officeDocument/2006/relationships/oleObject" Target="../embeddings/oleObject6.bin"/></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9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112.png"/></Relationships>
</file>

<file path=ppt/slides/_rels/slide9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1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a:extLst>
              <a:ext uri="{FF2B5EF4-FFF2-40B4-BE49-F238E27FC236}">
                <a16:creationId xmlns:a16="http://schemas.microsoft.com/office/drawing/2014/main" id="{374FAC09-76CD-DA4B-B158-B5E78CD5824F}"/>
              </a:ext>
            </a:extLst>
          </p:cNvPr>
          <p:cNvSpPr txBox="1">
            <a:spLocks noChangeArrowheads="1"/>
          </p:cNvSpPr>
          <p:nvPr/>
        </p:nvSpPr>
        <p:spPr bwMode="auto">
          <a:xfrm>
            <a:off x="1660525" y="2093913"/>
            <a:ext cx="5554663" cy="210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4400"/>
              <a:t>THERMODYNAMICS</a:t>
            </a:r>
          </a:p>
          <a:p>
            <a:pPr algn="ctr">
              <a:spcBef>
                <a:spcPct val="0"/>
              </a:spcBef>
              <a:buFontTx/>
              <a:buNone/>
            </a:pPr>
            <a:r>
              <a:rPr lang="en-US" altLang="en-US" sz="4400"/>
              <a:t>AND</a:t>
            </a:r>
          </a:p>
          <a:p>
            <a:pPr algn="ctr">
              <a:spcBef>
                <a:spcPct val="0"/>
              </a:spcBef>
              <a:buFontTx/>
              <a:buNone/>
            </a:pPr>
            <a:r>
              <a:rPr lang="en-US" altLang="en-US" sz="4400"/>
              <a:t>MOISTURE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1" descr="0406">
            <a:extLst>
              <a:ext uri="{FF2B5EF4-FFF2-40B4-BE49-F238E27FC236}">
                <a16:creationId xmlns:a16="http://schemas.microsoft.com/office/drawing/2014/main" id="{C0A71B73-7743-0041-9438-B157802FA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12700"/>
            <a:ext cx="661035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3" hidden="1">
            <a:extLst>
              <a:ext uri="{FF2B5EF4-FFF2-40B4-BE49-F238E27FC236}">
                <a16:creationId xmlns:a16="http://schemas.microsoft.com/office/drawing/2014/main" id="{42086EEF-6D04-0F4A-B57F-28B992D37E85}"/>
              </a:ext>
            </a:extLst>
          </p:cNvPr>
          <p:cNvSpPr>
            <a:spLocks noGrp="1" noChangeArrowheads="1"/>
          </p:cNvSpPr>
          <p:nvPr>
            <p:ph type="title"/>
          </p:nvPr>
        </p:nvSpPr>
        <p:spPr/>
        <p:txBody>
          <a:bodyPr/>
          <a:lstStyle/>
          <a:p>
            <a:pPr eaLnBrk="1" hangingPunct="1"/>
            <a:endParaRPr lang="en-US" altLang="en-US"/>
          </a:p>
        </p:txBody>
      </p:sp>
      <p:sp>
        <p:nvSpPr>
          <p:cNvPr id="26627" name="Text Box 5">
            <a:extLst>
              <a:ext uri="{FF2B5EF4-FFF2-40B4-BE49-F238E27FC236}">
                <a16:creationId xmlns:a16="http://schemas.microsoft.com/office/drawing/2014/main" id="{866EFD40-73A4-7D44-819F-6C736C5598E1}"/>
              </a:ext>
            </a:extLst>
          </p:cNvPr>
          <p:cNvSpPr txBox="1">
            <a:spLocks noChangeArrowheads="1"/>
          </p:cNvSpPr>
          <p:nvPr/>
        </p:nvSpPr>
        <p:spPr bwMode="auto">
          <a:xfrm>
            <a:off x="136525" y="381000"/>
            <a:ext cx="1997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AIR PARCEL</a:t>
            </a:r>
          </a:p>
        </p:txBody>
      </p:sp>
      <p:sp>
        <p:nvSpPr>
          <p:cNvPr id="26628" name="Text Box 6">
            <a:extLst>
              <a:ext uri="{FF2B5EF4-FFF2-40B4-BE49-F238E27FC236}">
                <a16:creationId xmlns:a16="http://schemas.microsoft.com/office/drawing/2014/main" id="{AB5C36E9-4758-6A4D-AD88-8D74E3BB170F}"/>
              </a:ext>
            </a:extLst>
          </p:cNvPr>
          <p:cNvSpPr txBox="1">
            <a:spLocks noChangeArrowheads="1"/>
          </p:cNvSpPr>
          <p:nvPr/>
        </p:nvSpPr>
        <p:spPr bwMode="auto">
          <a:xfrm>
            <a:off x="68263" y="1295400"/>
            <a:ext cx="2454275" cy="230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600"/>
              <a:t>Hypothetical</a:t>
            </a:r>
          </a:p>
          <a:p>
            <a:pPr>
              <a:spcBef>
                <a:spcPct val="0"/>
              </a:spcBef>
            </a:pPr>
            <a:endParaRPr lang="en-US" altLang="en-US" sz="1600"/>
          </a:p>
          <a:p>
            <a:pPr>
              <a:spcBef>
                <a:spcPct val="0"/>
              </a:spcBef>
            </a:pPr>
            <a:r>
              <a:rPr lang="en-US" altLang="en-US" sz="1600"/>
              <a:t>No mixing of external</a:t>
            </a:r>
          </a:p>
          <a:p>
            <a:pPr>
              <a:spcBef>
                <a:spcPct val="0"/>
              </a:spcBef>
              <a:buFontTx/>
              <a:buNone/>
            </a:pPr>
            <a:r>
              <a:rPr lang="en-US" altLang="en-US" sz="1600"/>
              <a:t>air with air inside of</a:t>
            </a:r>
          </a:p>
          <a:p>
            <a:pPr>
              <a:spcBef>
                <a:spcPct val="0"/>
              </a:spcBef>
              <a:buFontTx/>
              <a:buNone/>
            </a:pPr>
            <a:r>
              <a:rPr lang="en-US" altLang="en-US" sz="1600"/>
              <a:t>parcel</a:t>
            </a:r>
          </a:p>
          <a:p>
            <a:pPr>
              <a:spcBef>
                <a:spcPct val="0"/>
              </a:spcBef>
            </a:pPr>
            <a:endParaRPr lang="en-US" altLang="en-US" sz="1600"/>
          </a:p>
          <a:p>
            <a:pPr>
              <a:spcBef>
                <a:spcPct val="0"/>
              </a:spcBef>
            </a:pPr>
            <a:r>
              <a:rPr lang="en-US" altLang="en-US" sz="1600"/>
              <a:t>Large-scale atmosphere</a:t>
            </a:r>
          </a:p>
          <a:p>
            <a:pPr>
              <a:spcBef>
                <a:spcPct val="0"/>
              </a:spcBef>
              <a:buFontTx/>
              <a:buNone/>
            </a:pPr>
            <a:r>
              <a:rPr lang="en-US" altLang="en-US" sz="1600"/>
              <a:t>often behaves as a</a:t>
            </a:r>
          </a:p>
          <a:p>
            <a:pPr>
              <a:spcBef>
                <a:spcPct val="0"/>
              </a:spcBef>
              <a:buFontTx/>
              <a:buNone/>
            </a:pPr>
            <a:r>
              <a:rPr lang="en-US" altLang="en-US" sz="1600"/>
              <a:t>collection of parcels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3" descr="US precip">
            <a:extLst>
              <a:ext uri="{FF2B5EF4-FFF2-40B4-BE49-F238E27FC236}">
                <a16:creationId xmlns:a16="http://schemas.microsoft.com/office/drawing/2014/main" id="{FF35B900-F133-4847-98CA-C82801B69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9180"/>
          <a:stretch>
            <a:fillRect/>
          </a:stretch>
        </p:blipFill>
        <p:spPr bwMode="auto">
          <a:xfrm>
            <a:off x="228600" y="582613"/>
            <a:ext cx="87630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6" name="Picture 3">
            <a:extLst>
              <a:ext uri="{FF2B5EF4-FFF2-40B4-BE49-F238E27FC236}">
                <a16:creationId xmlns:a16="http://schemas.microsoft.com/office/drawing/2014/main" id="{156DB60C-3E73-2F47-B3B5-66EB996D8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525" y="3805238"/>
            <a:ext cx="14620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3" descr="US precip">
            <a:extLst>
              <a:ext uri="{FF2B5EF4-FFF2-40B4-BE49-F238E27FC236}">
                <a16:creationId xmlns:a16="http://schemas.microsoft.com/office/drawing/2014/main" id="{76D561DF-366C-D74F-858B-1ECC1B374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596"/>
          <a:stretch>
            <a:fillRect/>
          </a:stretch>
        </p:blipFill>
        <p:spPr bwMode="auto">
          <a:xfrm>
            <a:off x="152400" y="1160463"/>
            <a:ext cx="89154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3">
            <a:extLst>
              <a:ext uri="{FF2B5EF4-FFF2-40B4-BE49-F238E27FC236}">
                <a16:creationId xmlns:a16="http://schemas.microsoft.com/office/drawing/2014/main" id="{AED3819A-018C-A54D-AF52-BC296B6FA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68900"/>
            <a:ext cx="193357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1" descr="0201">
            <a:extLst>
              <a:ext uri="{FF2B5EF4-FFF2-40B4-BE49-F238E27FC236}">
                <a16:creationId xmlns:a16="http://schemas.microsoft.com/office/drawing/2014/main" id="{7C61A758-BBB4-F148-83F8-79ACAD21E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03263"/>
            <a:ext cx="8964613"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hidden="1">
            <a:extLst>
              <a:ext uri="{FF2B5EF4-FFF2-40B4-BE49-F238E27FC236}">
                <a16:creationId xmlns:a16="http://schemas.microsoft.com/office/drawing/2014/main" id="{EA7CE130-3EA5-5647-B1F7-7D9C0BA4851A}"/>
              </a:ext>
            </a:extLst>
          </p:cNvPr>
          <p:cNvSpPr>
            <a:spLocks noGrp="1" noChangeArrowheads="1"/>
          </p:cNvSpPr>
          <p:nvPr>
            <p:ph type="title"/>
          </p:nvPr>
        </p:nvSpPr>
        <p:spPr/>
        <p:txBody>
          <a:bodyPr/>
          <a:lstStyle/>
          <a:p>
            <a:pPr eaLnBrk="1" hangingPunct="1"/>
            <a:endParaRPr lang="en-US" altLang="en-US"/>
          </a:p>
        </p:txBody>
      </p:sp>
      <p:sp>
        <p:nvSpPr>
          <p:cNvPr id="28675" name="Text Box 5">
            <a:extLst>
              <a:ext uri="{FF2B5EF4-FFF2-40B4-BE49-F238E27FC236}">
                <a16:creationId xmlns:a16="http://schemas.microsoft.com/office/drawing/2014/main" id="{D76531F6-DFDE-5A40-9D0D-5BB7B3A2199D}"/>
              </a:ext>
            </a:extLst>
          </p:cNvPr>
          <p:cNvSpPr txBox="1">
            <a:spLocks noChangeArrowheads="1"/>
          </p:cNvSpPr>
          <p:nvPr/>
        </p:nvSpPr>
        <p:spPr bwMode="auto">
          <a:xfrm>
            <a:off x="963613" y="6219825"/>
            <a:ext cx="74183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Cold air is denser than warm air at constant pressure.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hydrostatic.tif">
            <a:extLst>
              <a:ext uri="{FF2B5EF4-FFF2-40B4-BE49-F238E27FC236}">
                <a16:creationId xmlns:a16="http://schemas.microsoft.com/office/drawing/2014/main" id="{05DDA16B-806A-A14C-8C95-1B09527576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3638" y="844550"/>
            <a:ext cx="5202237"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2">
            <a:extLst>
              <a:ext uri="{FF2B5EF4-FFF2-40B4-BE49-F238E27FC236}">
                <a16:creationId xmlns:a16="http://schemas.microsoft.com/office/drawing/2014/main" id="{93E8829D-AB8B-2745-AAE6-B0894928FDB8}"/>
              </a:ext>
            </a:extLst>
          </p:cNvPr>
          <p:cNvSpPr txBox="1">
            <a:spLocks noChangeArrowheads="1"/>
          </p:cNvSpPr>
          <p:nvPr/>
        </p:nvSpPr>
        <p:spPr bwMode="auto">
          <a:xfrm>
            <a:off x="1630363" y="20638"/>
            <a:ext cx="6321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4000"/>
              <a:t>HYDROSTATIC BALANCE</a:t>
            </a:r>
          </a:p>
        </p:txBody>
      </p:sp>
      <p:graphicFrame>
        <p:nvGraphicFramePr>
          <p:cNvPr id="30723" name="Object 3">
            <a:extLst>
              <a:ext uri="{FF2B5EF4-FFF2-40B4-BE49-F238E27FC236}">
                <a16:creationId xmlns:a16="http://schemas.microsoft.com/office/drawing/2014/main" id="{AEA39B1E-54EE-D34E-BE36-55AEB1910092}"/>
              </a:ext>
            </a:extLst>
          </p:cNvPr>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name="Equation" r:id="rId3" imgW="114300" imgH="165100" progId="Equation.3">
                  <p:embed/>
                </p:oleObj>
              </mc:Choice>
              <mc:Fallback>
                <p:oleObj name="Equation" r:id="rId3" imgW="114300" imgH="1651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24" name="Object 6">
            <a:extLst>
              <a:ext uri="{FF2B5EF4-FFF2-40B4-BE49-F238E27FC236}">
                <a16:creationId xmlns:a16="http://schemas.microsoft.com/office/drawing/2014/main" id="{79873930-57B7-8748-AE21-917DDD74012E}"/>
              </a:ext>
            </a:extLst>
          </p:cNvPr>
          <p:cNvGraphicFramePr>
            <a:graphicFrameLocks noChangeAspect="1"/>
          </p:cNvGraphicFramePr>
          <p:nvPr/>
        </p:nvGraphicFramePr>
        <p:xfrm>
          <a:off x="4267200" y="3232150"/>
          <a:ext cx="609600" cy="393700"/>
        </p:xfrm>
        <a:graphic>
          <a:graphicData uri="http://schemas.openxmlformats.org/presentationml/2006/ole">
            <mc:AlternateContent xmlns:mc="http://schemas.openxmlformats.org/markup-compatibility/2006">
              <mc:Choice xmlns:v="urn:schemas-microsoft-com:vml" Requires="v">
                <p:oleObj name="Equation" r:id="rId5" imgW="609600" imgH="393700" progId="Equation.3">
                  <p:embed/>
                </p:oleObj>
              </mc:Choice>
              <mc:Fallback>
                <p:oleObj name="Equation" r:id="rId5" imgW="609600" imgH="3937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232150"/>
                        <a:ext cx="609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25" name="Object 7">
            <a:extLst>
              <a:ext uri="{FF2B5EF4-FFF2-40B4-BE49-F238E27FC236}">
                <a16:creationId xmlns:a16="http://schemas.microsoft.com/office/drawing/2014/main" id="{2637C1B2-875D-0D43-B792-168FEEEBE7DB}"/>
              </a:ext>
            </a:extLst>
          </p:cNvPr>
          <p:cNvGraphicFramePr>
            <a:graphicFrameLocks noChangeAspect="1"/>
          </p:cNvGraphicFramePr>
          <p:nvPr/>
        </p:nvGraphicFramePr>
        <p:xfrm>
          <a:off x="754063" y="938213"/>
          <a:ext cx="2293937" cy="1530350"/>
        </p:xfrm>
        <a:graphic>
          <a:graphicData uri="http://schemas.openxmlformats.org/presentationml/2006/ole">
            <mc:AlternateContent xmlns:mc="http://schemas.openxmlformats.org/markup-compatibility/2006">
              <mc:Choice xmlns:v="urn:schemas-microsoft-com:vml" Requires="v">
                <p:oleObj name="Equation" r:id="rId7" imgW="609600" imgH="393700" progId="Equation.3">
                  <p:embed/>
                </p:oleObj>
              </mc:Choice>
              <mc:Fallback>
                <p:oleObj name="Equation" r:id="rId7" imgW="609600" imgH="3937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063" y="938213"/>
                        <a:ext cx="2293937"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26" name="Object 8">
            <a:extLst>
              <a:ext uri="{FF2B5EF4-FFF2-40B4-BE49-F238E27FC236}">
                <a16:creationId xmlns:a16="http://schemas.microsoft.com/office/drawing/2014/main" id="{8404CA0A-9E38-2744-B161-EB255CE24BFD}"/>
              </a:ext>
            </a:extLst>
          </p:cNvPr>
          <p:cNvGraphicFramePr>
            <a:graphicFrameLocks noChangeAspect="1"/>
          </p:cNvGraphicFramePr>
          <p:nvPr/>
        </p:nvGraphicFramePr>
        <p:xfrm>
          <a:off x="696913" y="3305175"/>
          <a:ext cx="2238375" cy="1760538"/>
        </p:xfrm>
        <a:graphic>
          <a:graphicData uri="http://schemas.openxmlformats.org/presentationml/2006/ole">
            <mc:AlternateContent xmlns:mc="http://schemas.openxmlformats.org/markup-compatibility/2006">
              <mc:Choice xmlns:v="urn:schemas-microsoft-com:vml" Requires="v">
                <p:oleObj name="Equation" r:id="rId9" imgW="660400" imgH="431800" progId="Equation.3">
                  <p:embed/>
                </p:oleObj>
              </mc:Choice>
              <mc:Fallback>
                <p:oleObj name="Equation" r:id="rId9" imgW="660400" imgH="4318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913" y="3305175"/>
                        <a:ext cx="223837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7" name="TextBox 9">
            <a:extLst>
              <a:ext uri="{FF2B5EF4-FFF2-40B4-BE49-F238E27FC236}">
                <a16:creationId xmlns:a16="http://schemas.microsoft.com/office/drawing/2014/main" id="{07958BDC-A544-244A-BE8D-2B91BD20949E}"/>
              </a:ext>
            </a:extLst>
          </p:cNvPr>
          <p:cNvSpPr txBox="1">
            <a:spLocks noChangeArrowheads="1"/>
          </p:cNvSpPr>
          <p:nvPr/>
        </p:nvSpPr>
        <p:spPr bwMode="auto">
          <a:xfrm>
            <a:off x="1587500" y="2624138"/>
            <a:ext cx="509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so</a:t>
            </a:r>
          </a:p>
        </p:txBody>
      </p:sp>
      <p:graphicFrame>
        <p:nvGraphicFramePr>
          <p:cNvPr id="30728" name="Object 10">
            <a:extLst>
              <a:ext uri="{FF2B5EF4-FFF2-40B4-BE49-F238E27FC236}">
                <a16:creationId xmlns:a16="http://schemas.microsoft.com/office/drawing/2014/main" id="{67AD08E3-171B-1E46-A203-A178F620C2DF}"/>
              </a:ext>
            </a:extLst>
          </p:cNvPr>
          <p:cNvGraphicFramePr>
            <a:graphicFrameLocks noChangeAspect="1"/>
          </p:cNvGraphicFramePr>
          <p:nvPr/>
        </p:nvGraphicFramePr>
        <p:xfrm>
          <a:off x="6900863" y="1862138"/>
          <a:ext cx="1206500" cy="1238250"/>
        </p:xfrm>
        <a:graphic>
          <a:graphicData uri="http://schemas.openxmlformats.org/presentationml/2006/ole">
            <mc:AlternateContent xmlns:mc="http://schemas.openxmlformats.org/markup-compatibility/2006">
              <mc:Choice xmlns:v="urn:schemas-microsoft-com:vml" Requires="v">
                <p:oleObj name="Equation" r:id="rId11" imgW="444500" imgH="431800" progId="Equation.3">
                  <p:embed/>
                </p:oleObj>
              </mc:Choice>
              <mc:Fallback>
                <p:oleObj name="Equation" r:id="rId11" imgW="444500" imgH="431800"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0863" y="1862138"/>
                        <a:ext cx="12065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439AAD8F-8EAA-FC9B-A8EC-DFDEC9E3A032}"/>
              </a:ext>
            </a:extLst>
          </p:cNvPr>
          <p:cNvPicPr>
            <a:picLocks noChangeAspect="1"/>
          </p:cNvPicPr>
          <p:nvPr/>
        </p:nvPicPr>
        <p:blipFill rotWithShape="1">
          <a:blip r:embed="rId13"/>
          <a:srcRect l="5809" t="-24544" r="-5809" b="50675"/>
          <a:stretch/>
        </p:blipFill>
        <p:spPr>
          <a:xfrm>
            <a:off x="899075" y="4575993"/>
            <a:ext cx="1940379" cy="19111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01-09">
            <a:extLst>
              <a:ext uri="{FF2B5EF4-FFF2-40B4-BE49-F238E27FC236}">
                <a16:creationId xmlns:a16="http://schemas.microsoft.com/office/drawing/2014/main" id="{4FDD0371-3215-F649-B6D7-B1B07589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38" y="592138"/>
            <a:ext cx="6992937"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4">
            <a:extLst>
              <a:ext uri="{FF2B5EF4-FFF2-40B4-BE49-F238E27FC236}">
                <a16:creationId xmlns:a16="http://schemas.microsoft.com/office/drawing/2014/main" id="{1CCD4056-2BCE-A944-8708-24050FC5E8E9}"/>
              </a:ext>
            </a:extLst>
          </p:cNvPr>
          <p:cNvSpPr txBox="1">
            <a:spLocks noChangeArrowheads="1"/>
          </p:cNvSpPr>
          <p:nvPr/>
        </p:nvSpPr>
        <p:spPr bwMode="auto">
          <a:xfrm>
            <a:off x="2243138" y="20638"/>
            <a:ext cx="509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t>HYDROSTATIC BALANCE</a:t>
            </a:r>
          </a:p>
        </p:txBody>
      </p:sp>
      <p:sp>
        <p:nvSpPr>
          <p:cNvPr id="31747" name="Cube 5">
            <a:extLst>
              <a:ext uri="{FF2B5EF4-FFF2-40B4-BE49-F238E27FC236}">
                <a16:creationId xmlns:a16="http://schemas.microsoft.com/office/drawing/2014/main" id="{B64CC089-4FF6-3F48-B3FC-7BF47D8F64DF}"/>
              </a:ext>
            </a:extLst>
          </p:cNvPr>
          <p:cNvSpPr>
            <a:spLocks noChangeArrowheads="1"/>
          </p:cNvSpPr>
          <p:nvPr/>
        </p:nvSpPr>
        <p:spPr bwMode="auto">
          <a:xfrm>
            <a:off x="2527300" y="2890838"/>
            <a:ext cx="412750" cy="327025"/>
          </a:xfrm>
          <a:prstGeom prst="cube">
            <a:avLst>
              <a:gd name="adj" fmla="val 25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31748" name="Cube 7">
            <a:extLst>
              <a:ext uri="{FF2B5EF4-FFF2-40B4-BE49-F238E27FC236}">
                <a16:creationId xmlns:a16="http://schemas.microsoft.com/office/drawing/2014/main" id="{71838BA0-1B0B-654F-929F-2277F9E2271B}"/>
              </a:ext>
            </a:extLst>
          </p:cNvPr>
          <p:cNvSpPr>
            <a:spLocks noChangeArrowheads="1"/>
          </p:cNvSpPr>
          <p:nvPr/>
        </p:nvSpPr>
        <p:spPr bwMode="auto">
          <a:xfrm>
            <a:off x="3551238" y="5184775"/>
            <a:ext cx="411162" cy="325438"/>
          </a:xfrm>
          <a:prstGeom prst="cube">
            <a:avLst>
              <a:gd name="adj" fmla="val 25000"/>
            </a:avLst>
          </a:prstGeom>
          <a:solidFill>
            <a:schemeClr val="accent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cxnSp>
        <p:nvCxnSpPr>
          <p:cNvPr id="31749" name="Straight Arrow Connector 8">
            <a:extLst>
              <a:ext uri="{FF2B5EF4-FFF2-40B4-BE49-F238E27FC236}">
                <a16:creationId xmlns:a16="http://schemas.microsoft.com/office/drawing/2014/main" id="{C05CF286-D0AE-464D-9C12-C4175537EAD9}"/>
              </a:ext>
            </a:extLst>
          </p:cNvPr>
          <p:cNvCxnSpPr>
            <a:cxnSpLocks noChangeShapeType="1"/>
          </p:cNvCxnSpPr>
          <p:nvPr/>
        </p:nvCxnSpPr>
        <p:spPr bwMode="auto">
          <a:xfrm flipH="1" flipV="1">
            <a:off x="2720975" y="2249488"/>
            <a:ext cx="17463" cy="665162"/>
          </a:xfrm>
          <a:prstGeom prst="straightConnector1">
            <a:avLst/>
          </a:prstGeom>
          <a:noFill/>
          <a:ln w="571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1750" name="Straight Arrow Connector 10">
            <a:extLst>
              <a:ext uri="{FF2B5EF4-FFF2-40B4-BE49-F238E27FC236}">
                <a16:creationId xmlns:a16="http://schemas.microsoft.com/office/drawing/2014/main" id="{340EC1CE-6FC4-D84E-A32C-3D4C5600CEBB}"/>
              </a:ext>
            </a:extLst>
          </p:cNvPr>
          <p:cNvCxnSpPr>
            <a:cxnSpLocks noChangeShapeType="1"/>
          </p:cNvCxnSpPr>
          <p:nvPr/>
        </p:nvCxnSpPr>
        <p:spPr bwMode="auto">
          <a:xfrm>
            <a:off x="2720975" y="3213100"/>
            <a:ext cx="12700" cy="657225"/>
          </a:xfrm>
          <a:prstGeom prst="straightConnector1">
            <a:avLst/>
          </a:prstGeom>
          <a:noFill/>
          <a:ln w="57150" algn="ctr">
            <a:solidFill>
              <a:srgbClr val="FFFF00"/>
            </a:solidFill>
            <a:round/>
            <a:headEnd/>
            <a:tailEnd type="arrow" w="med" len="med"/>
          </a:ln>
          <a:extLst>
            <a:ext uri="{909E8E84-426E-40DD-AFC4-6F175D3DCCD1}">
              <a14:hiddenFill xmlns:a14="http://schemas.microsoft.com/office/drawing/2010/main">
                <a:noFill/>
              </a14:hiddenFill>
            </a:ext>
          </a:extLst>
        </p:spPr>
      </p:cxnSp>
      <p:graphicFrame>
        <p:nvGraphicFramePr>
          <p:cNvPr id="31751" name="Object 14">
            <a:extLst>
              <a:ext uri="{FF2B5EF4-FFF2-40B4-BE49-F238E27FC236}">
                <a16:creationId xmlns:a16="http://schemas.microsoft.com/office/drawing/2014/main" id="{2D3D643E-2991-2B43-BBD1-2DDAF7D50EFA}"/>
              </a:ext>
            </a:extLst>
          </p:cNvPr>
          <p:cNvGraphicFramePr>
            <a:graphicFrameLocks noChangeAspect="1"/>
          </p:cNvGraphicFramePr>
          <p:nvPr/>
        </p:nvGraphicFramePr>
        <p:xfrm>
          <a:off x="2225675" y="3332163"/>
          <a:ext cx="304800" cy="488950"/>
        </p:xfrm>
        <a:graphic>
          <a:graphicData uri="http://schemas.openxmlformats.org/presentationml/2006/ole">
            <mc:AlternateContent xmlns:mc="http://schemas.openxmlformats.org/markup-compatibility/2006">
              <mc:Choice xmlns:v="urn:schemas-microsoft-com:vml" Requires="v">
                <p:oleObj name="Equation" r:id="rId4" imgW="127000" imgH="203200" progId="Equation.3">
                  <p:embed/>
                </p:oleObj>
              </mc:Choice>
              <mc:Fallback>
                <p:oleObj name="Equation" r:id="rId4" imgW="127000" imgH="203200" progId="Equation.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5675" y="3332163"/>
                        <a:ext cx="304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52" name="Object 15">
            <a:extLst>
              <a:ext uri="{FF2B5EF4-FFF2-40B4-BE49-F238E27FC236}">
                <a16:creationId xmlns:a16="http://schemas.microsoft.com/office/drawing/2014/main" id="{47A8F683-B602-C04D-BCC0-299A73DD50B3}"/>
              </a:ext>
            </a:extLst>
          </p:cNvPr>
          <p:cNvGraphicFramePr>
            <a:graphicFrameLocks noChangeAspect="1"/>
          </p:cNvGraphicFramePr>
          <p:nvPr/>
        </p:nvGraphicFramePr>
        <p:xfrm>
          <a:off x="2079625" y="2311400"/>
          <a:ext cx="496888" cy="555625"/>
        </p:xfrm>
        <a:graphic>
          <a:graphicData uri="http://schemas.openxmlformats.org/presentationml/2006/ole">
            <mc:AlternateContent xmlns:mc="http://schemas.openxmlformats.org/markup-compatibility/2006">
              <mc:Choice xmlns:v="urn:schemas-microsoft-com:vml" Requires="v">
                <p:oleObj name="Equation" r:id="rId6" imgW="266700" imgH="241300" progId="Equation.3">
                  <p:embed/>
                </p:oleObj>
              </mc:Choice>
              <mc:Fallback>
                <p:oleObj name="Equation" r:id="rId6" imgW="266700" imgH="241300" progId="Equation.3">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625" y="2311400"/>
                        <a:ext cx="4968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1753" name="Straight Arrow Connector 17">
            <a:extLst>
              <a:ext uri="{FF2B5EF4-FFF2-40B4-BE49-F238E27FC236}">
                <a16:creationId xmlns:a16="http://schemas.microsoft.com/office/drawing/2014/main" id="{CF79F67A-06C2-DB41-B87F-3F58C927EF29}"/>
              </a:ext>
            </a:extLst>
          </p:cNvPr>
          <p:cNvCxnSpPr>
            <a:cxnSpLocks noChangeShapeType="1"/>
          </p:cNvCxnSpPr>
          <p:nvPr/>
        </p:nvCxnSpPr>
        <p:spPr bwMode="auto">
          <a:xfrm flipH="1" flipV="1">
            <a:off x="3756025" y="4325938"/>
            <a:ext cx="4763" cy="869950"/>
          </a:xfrm>
          <a:prstGeom prst="straightConnector1">
            <a:avLst/>
          </a:prstGeom>
          <a:noFill/>
          <a:ln w="571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1754" name="Straight Arrow Connector 20">
            <a:extLst>
              <a:ext uri="{FF2B5EF4-FFF2-40B4-BE49-F238E27FC236}">
                <a16:creationId xmlns:a16="http://schemas.microsoft.com/office/drawing/2014/main" id="{079238FB-C716-F74A-9952-4630E55B0286}"/>
              </a:ext>
            </a:extLst>
          </p:cNvPr>
          <p:cNvCxnSpPr>
            <a:cxnSpLocks noChangeShapeType="1"/>
          </p:cNvCxnSpPr>
          <p:nvPr/>
        </p:nvCxnSpPr>
        <p:spPr bwMode="auto">
          <a:xfrm>
            <a:off x="3744913" y="5494338"/>
            <a:ext cx="11112" cy="898525"/>
          </a:xfrm>
          <a:prstGeom prst="straightConnector1">
            <a:avLst/>
          </a:prstGeom>
          <a:noFill/>
          <a:ln w="57150" algn="ctr">
            <a:solidFill>
              <a:srgbClr val="FFFF00"/>
            </a:solidFill>
            <a:round/>
            <a:headEnd/>
            <a:tailEnd type="arrow" w="med" len="med"/>
          </a:ln>
          <a:extLst>
            <a:ext uri="{909E8E84-426E-40DD-AFC4-6F175D3DCCD1}">
              <a14:hiddenFill xmlns:a14="http://schemas.microsoft.com/office/drawing/2010/main">
                <a:noFill/>
              </a14:hiddenFill>
            </a:ext>
          </a:extLst>
        </p:spPr>
      </p:cxnSp>
      <p:graphicFrame>
        <p:nvGraphicFramePr>
          <p:cNvPr id="31755" name="Object 21">
            <a:extLst>
              <a:ext uri="{FF2B5EF4-FFF2-40B4-BE49-F238E27FC236}">
                <a16:creationId xmlns:a16="http://schemas.microsoft.com/office/drawing/2014/main" id="{96651DD9-8904-2B44-A0AA-AAFF3AE01F3F}"/>
              </a:ext>
            </a:extLst>
          </p:cNvPr>
          <p:cNvGraphicFramePr>
            <a:graphicFrameLocks noChangeAspect="1"/>
          </p:cNvGraphicFramePr>
          <p:nvPr/>
        </p:nvGraphicFramePr>
        <p:xfrm>
          <a:off x="4095750" y="5807075"/>
          <a:ext cx="304800" cy="488950"/>
        </p:xfrm>
        <a:graphic>
          <a:graphicData uri="http://schemas.openxmlformats.org/presentationml/2006/ole">
            <mc:AlternateContent xmlns:mc="http://schemas.openxmlformats.org/markup-compatibility/2006">
              <mc:Choice xmlns:v="urn:schemas-microsoft-com:vml" Requires="v">
                <p:oleObj name="Equation" r:id="rId8" imgW="127000" imgH="203200" progId="Equation.3">
                  <p:embed/>
                </p:oleObj>
              </mc:Choice>
              <mc:Fallback>
                <p:oleObj name="Equation" r:id="rId8" imgW="127000" imgH="203200" progId="Equation.3">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5750" y="5807075"/>
                        <a:ext cx="304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56" name="Object 22">
            <a:extLst>
              <a:ext uri="{FF2B5EF4-FFF2-40B4-BE49-F238E27FC236}">
                <a16:creationId xmlns:a16="http://schemas.microsoft.com/office/drawing/2014/main" id="{BA241A14-C9D4-C64D-AF70-7DDCC32B50A4}"/>
              </a:ext>
            </a:extLst>
          </p:cNvPr>
          <p:cNvGraphicFramePr>
            <a:graphicFrameLocks noChangeAspect="1"/>
          </p:cNvGraphicFramePr>
          <p:nvPr/>
        </p:nvGraphicFramePr>
        <p:xfrm>
          <a:off x="3949700" y="4532313"/>
          <a:ext cx="496888" cy="555625"/>
        </p:xfrm>
        <a:graphic>
          <a:graphicData uri="http://schemas.openxmlformats.org/presentationml/2006/ole">
            <mc:AlternateContent xmlns:mc="http://schemas.openxmlformats.org/markup-compatibility/2006">
              <mc:Choice xmlns:v="urn:schemas-microsoft-com:vml" Requires="v">
                <p:oleObj name="Equation" r:id="rId9" imgW="266700" imgH="241300" progId="Equation.3">
                  <p:embed/>
                </p:oleObj>
              </mc:Choice>
              <mc:Fallback>
                <p:oleObj name="Equation" r:id="rId9" imgW="266700" imgH="241300" progId="Equation.3">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9700" y="4532313"/>
                        <a:ext cx="4968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9CC0D409-3B29-176D-7FF9-D3F7686EF5C3}"/>
              </a:ext>
            </a:extLst>
          </p:cNvPr>
          <p:cNvPicPr>
            <a:picLocks noChangeAspect="1"/>
          </p:cNvPicPr>
          <p:nvPr/>
        </p:nvPicPr>
        <p:blipFill rotWithShape="1">
          <a:blip r:embed="rId10"/>
          <a:srcRect r="35814"/>
          <a:stretch/>
        </p:blipFill>
        <p:spPr>
          <a:xfrm rot="5400000">
            <a:off x="7790035" y="486943"/>
            <a:ext cx="1248770" cy="1459160"/>
          </a:xfrm>
          <a:prstGeom prst="rect">
            <a:avLst/>
          </a:prstGeom>
        </p:spPr>
      </p:pic>
      <p:pic>
        <p:nvPicPr>
          <p:cNvPr id="5" name="Picture 4">
            <a:extLst>
              <a:ext uri="{FF2B5EF4-FFF2-40B4-BE49-F238E27FC236}">
                <a16:creationId xmlns:a16="http://schemas.microsoft.com/office/drawing/2014/main" id="{27836CD6-FC51-221C-5021-C82937F4FDE2}"/>
              </a:ext>
            </a:extLst>
          </p:cNvPr>
          <p:cNvPicPr>
            <a:picLocks noChangeAspect="1"/>
          </p:cNvPicPr>
          <p:nvPr/>
        </p:nvPicPr>
        <p:blipFill rotWithShape="1">
          <a:blip r:embed="rId11"/>
          <a:srcRect l="44192" t="12064" b="20452"/>
          <a:stretch/>
        </p:blipFill>
        <p:spPr>
          <a:xfrm>
            <a:off x="7705135" y="1840908"/>
            <a:ext cx="1438865" cy="1304924"/>
          </a:xfrm>
          <a:prstGeom prst="rect">
            <a:avLst/>
          </a:prstGeom>
        </p:spPr>
      </p:pic>
      <p:pic>
        <p:nvPicPr>
          <p:cNvPr id="6" name="Picture 5">
            <a:extLst>
              <a:ext uri="{FF2B5EF4-FFF2-40B4-BE49-F238E27FC236}">
                <a16:creationId xmlns:a16="http://schemas.microsoft.com/office/drawing/2014/main" id="{76834B05-282C-413D-1780-F1CD6A767709}"/>
              </a:ext>
            </a:extLst>
          </p:cNvPr>
          <p:cNvPicPr>
            <a:picLocks noChangeAspect="1"/>
          </p:cNvPicPr>
          <p:nvPr/>
        </p:nvPicPr>
        <p:blipFill rotWithShape="1">
          <a:blip r:embed="rId10"/>
          <a:srcRect r="35814"/>
          <a:stretch/>
        </p:blipFill>
        <p:spPr>
          <a:xfrm rot="5400000">
            <a:off x="7825472" y="3031664"/>
            <a:ext cx="1248770" cy="1459160"/>
          </a:xfrm>
          <a:prstGeom prst="rect">
            <a:avLst/>
          </a:prstGeom>
        </p:spPr>
      </p:pic>
      <p:pic>
        <p:nvPicPr>
          <p:cNvPr id="7" name="Picture 6">
            <a:extLst>
              <a:ext uri="{FF2B5EF4-FFF2-40B4-BE49-F238E27FC236}">
                <a16:creationId xmlns:a16="http://schemas.microsoft.com/office/drawing/2014/main" id="{505E6261-A585-99D1-FF63-67DD1A286224}"/>
              </a:ext>
            </a:extLst>
          </p:cNvPr>
          <p:cNvPicPr>
            <a:picLocks noChangeAspect="1"/>
          </p:cNvPicPr>
          <p:nvPr/>
        </p:nvPicPr>
        <p:blipFill rotWithShape="1">
          <a:blip r:embed="rId11"/>
          <a:srcRect l="44192" t="12064" b="20452"/>
          <a:stretch/>
        </p:blipFill>
        <p:spPr>
          <a:xfrm>
            <a:off x="7740572" y="4385629"/>
            <a:ext cx="1438865" cy="13049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3C771-B0EB-985E-746E-6CBDB7F79B2A}"/>
              </a:ext>
            </a:extLst>
          </p:cNvPr>
          <p:cNvPicPr>
            <a:picLocks noChangeAspect="1"/>
          </p:cNvPicPr>
          <p:nvPr/>
        </p:nvPicPr>
        <p:blipFill>
          <a:blip r:embed="rId2"/>
          <a:stretch>
            <a:fillRect/>
          </a:stretch>
        </p:blipFill>
        <p:spPr>
          <a:xfrm>
            <a:off x="920750" y="584200"/>
            <a:ext cx="7302500" cy="5689600"/>
          </a:xfrm>
          <a:prstGeom prst="rect">
            <a:avLst/>
          </a:prstGeom>
        </p:spPr>
      </p:pic>
      <p:sp>
        <p:nvSpPr>
          <p:cNvPr id="4" name="TextBox 3">
            <a:extLst>
              <a:ext uri="{FF2B5EF4-FFF2-40B4-BE49-F238E27FC236}">
                <a16:creationId xmlns:a16="http://schemas.microsoft.com/office/drawing/2014/main" id="{0E0FA938-3F6D-284F-1212-D514A38B6A0F}"/>
              </a:ext>
            </a:extLst>
          </p:cNvPr>
          <p:cNvSpPr txBox="1"/>
          <p:nvPr/>
        </p:nvSpPr>
        <p:spPr>
          <a:xfrm>
            <a:off x="6498772" y="4953002"/>
            <a:ext cx="465192" cy="276999"/>
          </a:xfrm>
          <a:prstGeom prst="rect">
            <a:avLst/>
          </a:prstGeom>
          <a:solidFill>
            <a:schemeClr val="bg1"/>
          </a:solidFill>
        </p:spPr>
        <p:txBody>
          <a:bodyPr wrap="none" rtlCol="0">
            <a:spAutoFit/>
          </a:bodyPr>
          <a:lstStyle/>
          <a:p>
            <a:r>
              <a:rPr lang="en-US" sz="1200" dirty="0"/>
              <a:t>Low</a:t>
            </a:r>
          </a:p>
        </p:txBody>
      </p:sp>
      <p:sp>
        <p:nvSpPr>
          <p:cNvPr id="5" name="TextBox 4">
            <a:extLst>
              <a:ext uri="{FF2B5EF4-FFF2-40B4-BE49-F238E27FC236}">
                <a16:creationId xmlns:a16="http://schemas.microsoft.com/office/drawing/2014/main" id="{65C5AEC2-9BD9-74CA-4144-5610D8CF93EA}"/>
              </a:ext>
            </a:extLst>
          </p:cNvPr>
          <p:cNvSpPr txBox="1"/>
          <p:nvPr/>
        </p:nvSpPr>
        <p:spPr>
          <a:xfrm>
            <a:off x="7761516" y="4952998"/>
            <a:ext cx="498855" cy="276999"/>
          </a:xfrm>
          <a:prstGeom prst="rect">
            <a:avLst/>
          </a:prstGeom>
          <a:solidFill>
            <a:schemeClr val="bg1"/>
          </a:solidFill>
        </p:spPr>
        <p:txBody>
          <a:bodyPr wrap="none" rtlCol="0">
            <a:spAutoFit/>
          </a:bodyPr>
          <a:lstStyle/>
          <a:p>
            <a:r>
              <a:rPr lang="en-US" sz="1200" dirty="0"/>
              <a:t>High</a:t>
            </a:r>
          </a:p>
        </p:txBody>
      </p:sp>
    </p:spTree>
    <p:extLst>
      <p:ext uri="{BB962C8B-B14F-4D97-AF65-F5344CB8AC3E}">
        <p14:creationId xmlns:p14="http://schemas.microsoft.com/office/powerpoint/2010/main" val="2427209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a:extLst>
              <a:ext uri="{FF2B5EF4-FFF2-40B4-BE49-F238E27FC236}">
                <a16:creationId xmlns:a16="http://schemas.microsoft.com/office/drawing/2014/main" id="{02DF3A1B-204A-BB4C-9ABD-8DF002261D85}"/>
              </a:ext>
            </a:extLst>
          </p:cNvPr>
          <p:cNvSpPr txBox="1">
            <a:spLocks noChangeArrowheads="1"/>
          </p:cNvSpPr>
          <p:nvPr/>
        </p:nvSpPr>
        <p:spPr bwMode="auto">
          <a:xfrm>
            <a:off x="1344613" y="19050"/>
            <a:ext cx="66738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Example Skew T Log P (Washington, DC; 12 Z)</a:t>
            </a:r>
          </a:p>
        </p:txBody>
      </p:sp>
      <p:pic>
        <p:nvPicPr>
          <p:cNvPr id="3" name="Picture 2">
            <a:extLst>
              <a:ext uri="{FF2B5EF4-FFF2-40B4-BE49-F238E27FC236}">
                <a16:creationId xmlns:a16="http://schemas.microsoft.com/office/drawing/2014/main" id="{7444EE92-DEE8-F989-65CA-5E7ED3273B90}"/>
              </a:ext>
            </a:extLst>
          </p:cNvPr>
          <p:cNvPicPr>
            <a:picLocks noChangeAspect="1"/>
          </p:cNvPicPr>
          <p:nvPr/>
        </p:nvPicPr>
        <p:blipFill rotWithShape="1">
          <a:blip r:embed="rId3"/>
          <a:srcRect t="4341" b="2635"/>
          <a:stretch/>
        </p:blipFill>
        <p:spPr>
          <a:xfrm>
            <a:off x="1220540" y="478473"/>
            <a:ext cx="6702920" cy="63795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a:extLst>
              <a:ext uri="{FF2B5EF4-FFF2-40B4-BE49-F238E27FC236}">
                <a16:creationId xmlns:a16="http://schemas.microsoft.com/office/drawing/2014/main" id="{304E2AFB-9CDB-BF4B-880C-C0F2E2EADD34}"/>
              </a:ext>
            </a:extLst>
          </p:cNvPr>
          <p:cNvSpPr txBox="1">
            <a:spLocks noChangeArrowheads="1"/>
          </p:cNvSpPr>
          <p:nvPr/>
        </p:nvSpPr>
        <p:spPr bwMode="auto">
          <a:xfrm>
            <a:off x="1344613" y="19050"/>
            <a:ext cx="66738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Example Skew T Log P (Washington, DC; 00 Z)</a:t>
            </a:r>
          </a:p>
        </p:txBody>
      </p:sp>
      <p:pic>
        <p:nvPicPr>
          <p:cNvPr id="3" name="Picture 2">
            <a:extLst>
              <a:ext uri="{FF2B5EF4-FFF2-40B4-BE49-F238E27FC236}">
                <a16:creationId xmlns:a16="http://schemas.microsoft.com/office/drawing/2014/main" id="{7242CBD6-6B43-9055-A2EA-7A4DECA1C742}"/>
              </a:ext>
            </a:extLst>
          </p:cNvPr>
          <p:cNvPicPr>
            <a:picLocks noChangeAspect="1"/>
          </p:cNvPicPr>
          <p:nvPr/>
        </p:nvPicPr>
        <p:blipFill rotWithShape="1">
          <a:blip r:embed="rId3"/>
          <a:srcRect t="4651" b="2791"/>
          <a:stretch/>
        </p:blipFill>
        <p:spPr>
          <a:xfrm>
            <a:off x="1219673" y="521004"/>
            <a:ext cx="6832250" cy="634763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4BF2E5B-0808-F544-A521-ABE2A9AAF12F}"/>
              </a:ext>
            </a:extLst>
          </p:cNvPr>
          <p:cNvSpPr>
            <a:spLocks noChangeArrowheads="1"/>
          </p:cNvSpPr>
          <p:nvPr/>
        </p:nvSpPr>
        <p:spPr bwMode="auto">
          <a:xfrm>
            <a:off x="304800" y="136525"/>
            <a:ext cx="8839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6600"/>
                </a:solidFill>
                <a:latin typeface="Tahoma" panose="020B0604030504040204" pitchFamily="34" charset="0"/>
              </a:rPr>
              <a:t>Isobars</a:t>
            </a:r>
            <a:r>
              <a:rPr lang="en-US" altLang="en-US" sz="1800">
                <a:latin typeface="Tahoma" panose="020B0604030504040204" pitchFamily="34" charset="0"/>
              </a:rPr>
              <a:t>— Lines of equal pressure. They run horizontally from left to right and are labeled on the left side of the diagram. Pressure is given in increments of 100 mb and ranges from 1050 to 100 mb. Notice the spacing between isobars increases in the vertical (thus the name Log P). </a:t>
            </a:r>
          </a:p>
        </p:txBody>
      </p:sp>
      <p:grpSp>
        <p:nvGrpSpPr>
          <p:cNvPr id="37890" name="Group 3">
            <a:extLst>
              <a:ext uri="{FF2B5EF4-FFF2-40B4-BE49-F238E27FC236}">
                <a16:creationId xmlns:a16="http://schemas.microsoft.com/office/drawing/2014/main" id="{350EE91E-0F33-4E45-85EE-BE4BED6E1B3E}"/>
              </a:ext>
            </a:extLst>
          </p:cNvPr>
          <p:cNvGrpSpPr>
            <a:grpSpLocks/>
          </p:cNvGrpSpPr>
          <p:nvPr/>
        </p:nvGrpSpPr>
        <p:grpSpPr bwMode="auto">
          <a:xfrm>
            <a:off x="1600200" y="1722438"/>
            <a:ext cx="5943600" cy="4754562"/>
            <a:chOff x="1008" y="1104"/>
            <a:chExt cx="3744" cy="2995"/>
          </a:xfrm>
        </p:grpSpPr>
        <p:grpSp>
          <p:nvGrpSpPr>
            <p:cNvPr id="37898" name="Group 4">
              <a:extLst>
                <a:ext uri="{FF2B5EF4-FFF2-40B4-BE49-F238E27FC236}">
                  <a16:creationId xmlns:a16="http://schemas.microsoft.com/office/drawing/2014/main" id="{AFD15CAF-4D29-DF46-B6E1-396E359166B6}"/>
                </a:ext>
              </a:extLst>
            </p:cNvPr>
            <p:cNvGrpSpPr>
              <a:grpSpLocks/>
            </p:cNvGrpSpPr>
            <p:nvPr/>
          </p:nvGrpSpPr>
          <p:grpSpPr bwMode="auto">
            <a:xfrm>
              <a:off x="1008" y="1104"/>
              <a:ext cx="3744" cy="2995"/>
              <a:chOff x="1008" y="1152"/>
              <a:chExt cx="3744" cy="2995"/>
            </a:xfrm>
          </p:grpSpPr>
          <p:grpSp>
            <p:nvGrpSpPr>
              <p:cNvPr id="37905" name="Group 5">
                <a:extLst>
                  <a:ext uri="{FF2B5EF4-FFF2-40B4-BE49-F238E27FC236}">
                    <a16:creationId xmlns:a16="http://schemas.microsoft.com/office/drawing/2014/main" id="{AF8FFE40-975A-3E42-B177-72D1CC19BDBF}"/>
                  </a:ext>
                </a:extLst>
              </p:cNvPr>
              <p:cNvGrpSpPr>
                <a:grpSpLocks/>
              </p:cNvGrpSpPr>
              <p:nvPr/>
            </p:nvGrpSpPr>
            <p:grpSpPr bwMode="auto">
              <a:xfrm>
                <a:off x="1008" y="1152"/>
                <a:ext cx="3744" cy="2995"/>
                <a:chOff x="1008" y="1181"/>
                <a:chExt cx="3744" cy="2995"/>
              </a:xfrm>
            </p:grpSpPr>
            <p:pic>
              <p:nvPicPr>
                <p:cNvPr id="37910" name="Picture 6" descr="skew_KIAD">
                  <a:extLst>
                    <a:ext uri="{FF2B5EF4-FFF2-40B4-BE49-F238E27FC236}">
                      <a16:creationId xmlns:a16="http://schemas.microsoft.com/office/drawing/2014/main" id="{CD59C389-A4E4-A046-AC9F-54A8C6D33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 y="1181"/>
                  <a:ext cx="3744" cy="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11" name="Group 7">
                  <a:extLst>
                    <a:ext uri="{FF2B5EF4-FFF2-40B4-BE49-F238E27FC236}">
                      <a16:creationId xmlns:a16="http://schemas.microsoft.com/office/drawing/2014/main" id="{EBBEE6BF-1A06-BF4A-AF22-4DFB4CAFDC3F}"/>
                    </a:ext>
                  </a:extLst>
                </p:cNvPr>
                <p:cNvGrpSpPr>
                  <a:grpSpLocks/>
                </p:cNvGrpSpPr>
                <p:nvPr/>
              </p:nvGrpSpPr>
              <p:grpSpPr bwMode="auto">
                <a:xfrm>
                  <a:off x="1200" y="1296"/>
                  <a:ext cx="2976" cy="1056"/>
                  <a:chOff x="1200" y="1296"/>
                  <a:chExt cx="2976" cy="1056"/>
                </a:xfrm>
              </p:grpSpPr>
              <p:sp>
                <p:nvSpPr>
                  <p:cNvPr id="37912" name="Line 8">
                    <a:extLst>
                      <a:ext uri="{FF2B5EF4-FFF2-40B4-BE49-F238E27FC236}">
                        <a16:creationId xmlns:a16="http://schemas.microsoft.com/office/drawing/2014/main" id="{ACA3FF33-A401-7F49-9EE5-064A38997A37}"/>
                      </a:ext>
                    </a:extLst>
                  </p:cNvPr>
                  <p:cNvSpPr>
                    <a:spLocks noChangeShapeType="1"/>
                  </p:cNvSpPr>
                  <p:nvPr/>
                </p:nvSpPr>
                <p:spPr bwMode="auto">
                  <a:xfrm>
                    <a:off x="1200" y="1296"/>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3" name="Line 9">
                    <a:extLst>
                      <a:ext uri="{FF2B5EF4-FFF2-40B4-BE49-F238E27FC236}">
                        <a16:creationId xmlns:a16="http://schemas.microsoft.com/office/drawing/2014/main" id="{D2B853F4-3BCC-114C-A283-BA58430BFEDC}"/>
                      </a:ext>
                    </a:extLst>
                  </p:cNvPr>
                  <p:cNvSpPr>
                    <a:spLocks noChangeShapeType="1"/>
                  </p:cNvSpPr>
                  <p:nvPr/>
                </p:nvSpPr>
                <p:spPr bwMode="auto">
                  <a:xfrm>
                    <a:off x="1200" y="1776"/>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4" name="Line 10">
                    <a:extLst>
                      <a:ext uri="{FF2B5EF4-FFF2-40B4-BE49-F238E27FC236}">
                        <a16:creationId xmlns:a16="http://schemas.microsoft.com/office/drawing/2014/main" id="{057AD861-4D18-E341-808A-565CC930E2FF}"/>
                      </a:ext>
                    </a:extLst>
                  </p:cNvPr>
                  <p:cNvSpPr>
                    <a:spLocks noChangeShapeType="1"/>
                  </p:cNvSpPr>
                  <p:nvPr/>
                </p:nvSpPr>
                <p:spPr bwMode="auto">
                  <a:xfrm>
                    <a:off x="1200" y="2112"/>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5" name="Line 11">
                    <a:extLst>
                      <a:ext uri="{FF2B5EF4-FFF2-40B4-BE49-F238E27FC236}">
                        <a16:creationId xmlns:a16="http://schemas.microsoft.com/office/drawing/2014/main" id="{45D63BE9-29CE-9A41-B029-A7C32D36C0BF}"/>
                      </a:ext>
                    </a:extLst>
                  </p:cNvPr>
                  <p:cNvSpPr>
                    <a:spLocks noChangeShapeType="1"/>
                  </p:cNvSpPr>
                  <p:nvPr/>
                </p:nvSpPr>
                <p:spPr bwMode="auto">
                  <a:xfrm>
                    <a:off x="1200" y="2352"/>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7906" name="Line 12">
                <a:extLst>
                  <a:ext uri="{FF2B5EF4-FFF2-40B4-BE49-F238E27FC236}">
                    <a16:creationId xmlns:a16="http://schemas.microsoft.com/office/drawing/2014/main" id="{D349763D-C626-214A-8226-78D439A2B1A3}"/>
                  </a:ext>
                </a:extLst>
              </p:cNvPr>
              <p:cNvSpPr>
                <a:spLocks noChangeShapeType="1"/>
              </p:cNvSpPr>
              <p:nvPr/>
            </p:nvSpPr>
            <p:spPr bwMode="auto">
              <a:xfrm>
                <a:off x="1200" y="2544"/>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7" name="Line 13">
                <a:extLst>
                  <a:ext uri="{FF2B5EF4-FFF2-40B4-BE49-F238E27FC236}">
                    <a16:creationId xmlns:a16="http://schemas.microsoft.com/office/drawing/2014/main" id="{3AD9570C-ECB7-974F-8642-F9BDAA4132FF}"/>
                  </a:ext>
                </a:extLst>
              </p:cNvPr>
              <p:cNvSpPr>
                <a:spLocks noChangeShapeType="1"/>
              </p:cNvSpPr>
              <p:nvPr/>
            </p:nvSpPr>
            <p:spPr bwMode="auto">
              <a:xfrm>
                <a:off x="1200" y="3984"/>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8" name="Line 14">
                <a:extLst>
                  <a:ext uri="{FF2B5EF4-FFF2-40B4-BE49-F238E27FC236}">
                    <a16:creationId xmlns:a16="http://schemas.microsoft.com/office/drawing/2014/main" id="{3DF7CED1-4045-0B43-B5F7-EDB876A1F4B1}"/>
                  </a:ext>
                </a:extLst>
              </p:cNvPr>
              <p:cNvSpPr>
                <a:spLocks noChangeShapeType="1"/>
              </p:cNvSpPr>
              <p:nvPr/>
            </p:nvSpPr>
            <p:spPr bwMode="auto">
              <a:xfrm>
                <a:off x="1200" y="3936"/>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9" name="Line 15">
                <a:extLst>
                  <a:ext uri="{FF2B5EF4-FFF2-40B4-BE49-F238E27FC236}">
                    <a16:creationId xmlns:a16="http://schemas.microsoft.com/office/drawing/2014/main" id="{49D38B75-414F-C442-A7DB-BA36F27301A8}"/>
                  </a:ext>
                </a:extLst>
              </p:cNvPr>
              <p:cNvSpPr>
                <a:spLocks noChangeShapeType="1"/>
              </p:cNvSpPr>
              <p:nvPr/>
            </p:nvSpPr>
            <p:spPr bwMode="auto">
              <a:xfrm>
                <a:off x="1200" y="3888"/>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7899" name="Line 16">
              <a:extLst>
                <a:ext uri="{FF2B5EF4-FFF2-40B4-BE49-F238E27FC236}">
                  <a16:creationId xmlns:a16="http://schemas.microsoft.com/office/drawing/2014/main" id="{7ADAA11D-F6BA-794E-92D8-B948215227C7}"/>
                </a:ext>
              </a:extLst>
            </p:cNvPr>
            <p:cNvSpPr>
              <a:spLocks noChangeShapeType="1"/>
            </p:cNvSpPr>
            <p:nvPr/>
          </p:nvSpPr>
          <p:spPr bwMode="auto">
            <a:xfrm>
              <a:off x="1200" y="3696"/>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0" name="Line 17">
              <a:extLst>
                <a:ext uri="{FF2B5EF4-FFF2-40B4-BE49-F238E27FC236}">
                  <a16:creationId xmlns:a16="http://schemas.microsoft.com/office/drawing/2014/main" id="{20CD69B1-E682-D340-9952-C4DD51CFE9C5}"/>
                </a:ext>
              </a:extLst>
            </p:cNvPr>
            <p:cNvSpPr>
              <a:spLocks noChangeShapeType="1"/>
            </p:cNvSpPr>
            <p:nvPr/>
          </p:nvSpPr>
          <p:spPr bwMode="auto">
            <a:xfrm>
              <a:off x="1200" y="1392"/>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1" name="Line 18">
              <a:extLst>
                <a:ext uri="{FF2B5EF4-FFF2-40B4-BE49-F238E27FC236}">
                  <a16:creationId xmlns:a16="http://schemas.microsoft.com/office/drawing/2014/main" id="{AAAC2CC6-5FBF-7E44-A27B-349CA7DEBF9A}"/>
                </a:ext>
              </a:extLst>
            </p:cNvPr>
            <p:cNvSpPr>
              <a:spLocks noChangeShapeType="1"/>
            </p:cNvSpPr>
            <p:nvPr/>
          </p:nvSpPr>
          <p:spPr bwMode="auto">
            <a:xfrm>
              <a:off x="1200" y="3552"/>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2" name="Line 19">
              <a:extLst>
                <a:ext uri="{FF2B5EF4-FFF2-40B4-BE49-F238E27FC236}">
                  <a16:creationId xmlns:a16="http://schemas.microsoft.com/office/drawing/2014/main" id="{C53D6C82-2747-594B-8732-30A691621B9A}"/>
                </a:ext>
              </a:extLst>
            </p:cNvPr>
            <p:cNvSpPr>
              <a:spLocks noChangeShapeType="1"/>
            </p:cNvSpPr>
            <p:nvPr/>
          </p:nvSpPr>
          <p:spPr bwMode="auto">
            <a:xfrm>
              <a:off x="1200" y="2976"/>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3" name="Line 20">
              <a:extLst>
                <a:ext uri="{FF2B5EF4-FFF2-40B4-BE49-F238E27FC236}">
                  <a16:creationId xmlns:a16="http://schemas.microsoft.com/office/drawing/2014/main" id="{4CB68F3C-51B8-7243-98D8-A1EC952E2047}"/>
                </a:ext>
              </a:extLst>
            </p:cNvPr>
            <p:cNvSpPr>
              <a:spLocks noChangeShapeType="1"/>
            </p:cNvSpPr>
            <p:nvPr/>
          </p:nvSpPr>
          <p:spPr bwMode="auto">
            <a:xfrm>
              <a:off x="1200" y="2832"/>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4" name="Line 21">
              <a:extLst>
                <a:ext uri="{FF2B5EF4-FFF2-40B4-BE49-F238E27FC236}">
                  <a16:creationId xmlns:a16="http://schemas.microsoft.com/office/drawing/2014/main" id="{1F36AD54-FFA2-364A-BE4D-CE5E5702740D}"/>
                </a:ext>
              </a:extLst>
            </p:cNvPr>
            <p:cNvSpPr>
              <a:spLocks noChangeShapeType="1"/>
            </p:cNvSpPr>
            <p:nvPr/>
          </p:nvSpPr>
          <p:spPr bwMode="auto">
            <a:xfrm>
              <a:off x="1200" y="3312"/>
              <a:ext cx="2976"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7891" name="Line 22">
            <a:extLst>
              <a:ext uri="{FF2B5EF4-FFF2-40B4-BE49-F238E27FC236}">
                <a16:creationId xmlns:a16="http://schemas.microsoft.com/office/drawing/2014/main" id="{83E2DC08-B1CE-1545-8F65-4D62B9367D79}"/>
              </a:ext>
            </a:extLst>
          </p:cNvPr>
          <p:cNvSpPr>
            <a:spLocks noChangeShapeType="1"/>
          </p:cNvSpPr>
          <p:nvPr/>
        </p:nvSpPr>
        <p:spPr bwMode="auto">
          <a:xfrm>
            <a:off x="1905000" y="4191000"/>
            <a:ext cx="4724400"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2" name="Line 23">
            <a:extLst>
              <a:ext uri="{FF2B5EF4-FFF2-40B4-BE49-F238E27FC236}">
                <a16:creationId xmlns:a16="http://schemas.microsoft.com/office/drawing/2014/main" id="{C47751FA-0112-F94D-8C7F-E0E69115C000}"/>
              </a:ext>
            </a:extLst>
          </p:cNvPr>
          <p:cNvSpPr>
            <a:spLocks noChangeShapeType="1"/>
          </p:cNvSpPr>
          <p:nvPr/>
        </p:nvSpPr>
        <p:spPr bwMode="auto">
          <a:xfrm>
            <a:off x="1905000" y="4876800"/>
            <a:ext cx="4724400"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3" name="Line 24">
            <a:extLst>
              <a:ext uri="{FF2B5EF4-FFF2-40B4-BE49-F238E27FC236}">
                <a16:creationId xmlns:a16="http://schemas.microsoft.com/office/drawing/2014/main" id="{4EE146B1-FBFE-3A47-B5F7-21FC93912D37}"/>
              </a:ext>
            </a:extLst>
          </p:cNvPr>
          <p:cNvSpPr>
            <a:spLocks noChangeShapeType="1"/>
          </p:cNvSpPr>
          <p:nvPr/>
        </p:nvSpPr>
        <p:spPr bwMode="auto">
          <a:xfrm>
            <a:off x="1905000" y="5029200"/>
            <a:ext cx="4724400"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4" name="Line 25">
            <a:extLst>
              <a:ext uri="{FF2B5EF4-FFF2-40B4-BE49-F238E27FC236}">
                <a16:creationId xmlns:a16="http://schemas.microsoft.com/office/drawing/2014/main" id="{00510E1C-B34E-AF43-A1E4-FEC44327ED19}"/>
              </a:ext>
            </a:extLst>
          </p:cNvPr>
          <p:cNvSpPr>
            <a:spLocks noChangeShapeType="1"/>
          </p:cNvSpPr>
          <p:nvPr/>
        </p:nvSpPr>
        <p:spPr bwMode="auto">
          <a:xfrm>
            <a:off x="1905000" y="5334000"/>
            <a:ext cx="4724400"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5" name="Line 26">
            <a:extLst>
              <a:ext uri="{FF2B5EF4-FFF2-40B4-BE49-F238E27FC236}">
                <a16:creationId xmlns:a16="http://schemas.microsoft.com/office/drawing/2014/main" id="{FEA13EA8-717A-E847-9174-1EAA667307E9}"/>
              </a:ext>
            </a:extLst>
          </p:cNvPr>
          <p:cNvSpPr>
            <a:spLocks noChangeShapeType="1"/>
          </p:cNvSpPr>
          <p:nvPr/>
        </p:nvSpPr>
        <p:spPr bwMode="auto">
          <a:xfrm>
            <a:off x="1905000" y="5486400"/>
            <a:ext cx="4724400"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6" name="Line 27">
            <a:extLst>
              <a:ext uri="{FF2B5EF4-FFF2-40B4-BE49-F238E27FC236}">
                <a16:creationId xmlns:a16="http://schemas.microsoft.com/office/drawing/2014/main" id="{E39802F7-40F8-2942-9CCC-A043BD0A2159}"/>
              </a:ext>
            </a:extLst>
          </p:cNvPr>
          <p:cNvSpPr>
            <a:spLocks noChangeShapeType="1"/>
          </p:cNvSpPr>
          <p:nvPr/>
        </p:nvSpPr>
        <p:spPr bwMode="auto">
          <a:xfrm>
            <a:off x="1905000" y="5715000"/>
            <a:ext cx="4724400"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28">
            <a:extLst>
              <a:ext uri="{FF2B5EF4-FFF2-40B4-BE49-F238E27FC236}">
                <a16:creationId xmlns:a16="http://schemas.microsoft.com/office/drawing/2014/main" id="{B2C71C35-6B38-5C4D-A7EE-468BC1C9CBBF}"/>
              </a:ext>
            </a:extLst>
          </p:cNvPr>
          <p:cNvSpPr>
            <a:spLocks noChangeShapeType="1"/>
          </p:cNvSpPr>
          <p:nvPr/>
        </p:nvSpPr>
        <p:spPr bwMode="auto">
          <a:xfrm>
            <a:off x="1905000" y="5943600"/>
            <a:ext cx="4724400" cy="0"/>
          </a:xfrm>
          <a:prstGeom prst="line">
            <a:avLst/>
          </a:prstGeom>
          <a:noFill/>
          <a:ln w="28575">
            <a:solidFill>
              <a:srgbClr val="FF281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B561B8C6-B425-0F4B-B142-624CE512DC1C}"/>
              </a:ext>
            </a:extLst>
          </p:cNvPr>
          <p:cNvSpPr>
            <a:spLocks noChangeArrowheads="1"/>
          </p:cNvSpPr>
          <p:nvPr/>
        </p:nvSpPr>
        <p:spPr bwMode="auto">
          <a:xfrm>
            <a:off x="304800" y="136525"/>
            <a:ext cx="8839200" cy="1190625"/>
          </a:xfrm>
          <a:prstGeom prst="rect">
            <a:avLst/>
          </a:prstGeom>
          <a:noFill/>
          <a:ln>
            <a:noFill/>
          </a:ln>
          <a:effec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800" b="1">
                <a:solidFill>
                  <a:srgbClr val="990099"/>
                </a:solidFill>
                <a:effectLst>
                  <a:outerShdw blurRad="38100" dist="38100" dir="2700000" algn="tl">
                    <a:srgbClr val="C0C0C0"/>
                  </a:outerShdw>
                </a:effectLst>
                <a:latin typeface="Tahoma" panose="020B0604030504040204" pitchFamily="34" charset="0"/>
              </a:rPr>
              <a:t>Isotherms—</a:t>
            </a:r>
            <a:r>
              <a:rPr lang="en-US" altLang="en-US" sz="1800">
                <a:latin typeface="Tahoma" panose="020B0604030504040204" pitchFamily="34" charset="0"/>
              </a:rPr>
              <a:t> Lines of equal temperature. They run from the southwest to the northeast (thus the name Skew T) across the diagram and are SOLID. Increment are given for every 10 degrees in units of Celsius. They are labeled at the bottom of the diagram. </a:t>
            </a:r>
          </a:p>
        </p:txBody>
      </p:sp>
      <p:pic>
        <p:nvPicPr>
          <p:cNvPr id="39938" name="Picture 3" descr="skew_KIAD">
            <a:extLst>
              <a:ext uri="{FF2B5EF4-FFF2-40B4-BE49-F238E27FC236}">
                <a16:creationId xmlns:a16="http://schemas.microsoft.com/office/drawing/2014/main" id="{C657D181-9B4D-A446-850A-BED7317C2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Line 4">
            <a:extLst>
              <a:ext uri="{FF2B5EF4-FFF2-40B4-BE49-F238E27FC236}">
                <a16:creationId xmlns:a16="http://schemas.microsoft.com/office/drawing/2014/main" id="{83CBAC64-E9AC-C24F-8866-AA7CDE0F6804}"/>
              </a:ext>
            </a:extLst>
          </p:cNvPr>
          <p:cNvSpPr>
            <a:spLocks noChangeShapeType="1"/>
          </p:cNvSpPr>
          <p:nvPr/>
        </p:nvSpPr>
        <p:spPr bwMode="auto">
          <a:xfrm flipH="1">
            <a:off x="1905000" y="1676400"/>
            <a:ext cx="533400" cy="5334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0" name="Line 5">
            <a:extLst>
              <a:ext uri="{FF2B5EF4-FFF2-40B4-BE49-F238E27FC236}">
                <a16:creationId xmlns:a16="http://schemas.microsoft.com/office/drawing/2014/main" id="{9F68D2E8-D69D-BD46-B14B-8C6CC62A103F}"/>
              </a:ext>
            </a:extLst>
          </p:cNvPr>
          <p:cNvSpPr>
            <a:spLocks noChangeShapeType="1"/>
          </p:cNvSpPr>
          <p:nvPr/>
        </p:nvSpPr>
        <p:spPr bwMode="auto">
          <a:xfrm flipH="1">
            <a:off x="2362200" y="1828800"/>
            <a:ext cx="4267200" cy="41910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1" name="Line 6">
            <a:extLst>
              <a:ext uri="{FF2B5EF4-FFF2-40B4-BE49-F238E27FC236}">
                <a16:creationId xmlns:a16="http://schemas.microsoft.com/office/drawing/2014/main" id="{B1D00685-5F1B-E641-82AF-40097A800121}"/>
              </a:ext>
            </a:extLst>
          </p:cNvPr>
          <p:cNvSpPr>
            <a:spLocks noChangeShapeType="1"/>
          </p:cNvSpPr>
          <p:nvPr/>
        </p:nvSpPr>
        <p:spPr bwMode="auto">
          <a:xfrm flipH="1">
            <a:off x="2819400" y="2286000"/>
            <a:ext cx="3810000" cy="37338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2" name="Line 7">
            <a:extLst>
              <a:ext uri="{FF2B5EF4-FFF2-40B4-BE49-F238E27FC236}">
                <a16:creationId xmlns:a16="http://schemas.microsoft.com/office/drawing/2014/main" id="{DABB3F3D-7512-1148-A1B3-A642B6EAC7B9}"/>
              </a:ext>
            </a:extLst>
          </p:cNvPr>
          <p:cNvSpPr>
            <a:spLocks noChangeShapeType="1"/>
          </p:cNvSpPr>
          <p:nvPr/>
        </p:nvSpPr>
        <p:spPr bwMode="auto">
          <a:xfrm flipH="1">
            <a:off x="3276600" y="2743200"/>
            <a:ext cx="3352800" cy="32766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3" name="Line 8">
            <a:extLst>
              <a:ext uri="{FF2B5EF4-FFF2-40B4-BE49-F238E27FC236}">
                <a16:creationId xmlns:a16="http://schemas.microsoft.com/office/drawing/2014/main" id="{3F163914-794B-7649-8EBC-6037DDACB7DF}"/>
              </a:ext>
            </a:extLst>
          </p:cNvPr>
          <p:cNvSpPr>
            <a:spLocks noChangeShapeType="1"/>
          </p:cNvSpPr>
          <p:nvPr/>
        </p:nvSpPr>
        <p:spPr bwMode="auto">
          <a:xfrm flipH="1">
            <a:off x="1981200" y="1676400"/>
            <a:ext cx="4267200" cy="42672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4" name="Line 9">
            <a:extLst>
              <a:ext uri="{FF2B5EF4-FFF2-40B4-BE49-F238E27FC236}">
                <a16:creationId xmlns:a16="http://schemas.microsoft.com/office/drawing/2014/main" id="{3F0360E9-56FF-5242-8312-41C3104DF80F}"/>
              </a:ext>
            </a:extLst>
          </p:cNvPr>
          <p:cNvSpPr>
            <a:spLocks noChangeShapeType="1"/>
          </p:cNvSpPr>
          <p:nvPr/>
        </p:nvSpPr>
        <p:spPr bwMode="auto">
          <a:xfrm flipH="1">
            <a:off x="1905000" y="1676400"/>
            <a:ext cx="3886200" cy="38862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5" name="Line 10">
            <a:extLst>
              <a:ext uri="{FF2B5EF4-FFF2-40B4-BE49-F238E27FC236}">
                <a16:creationId xmlns:a16="http://schemas.microsoft.com/office/drawing/2014/main" id="{955F4B6D-8081-A84A-901D-93E4C97A782D}"/>
              </a:ext>
            </a:extLst>
          </p:cNvPr>
          <p:cNvSpPr>
            <a:spLocks noChangeShapeType="1"/>
          </p:cNvSpPr>
          <p:nvPr/>
        </p:nvSpPr>
        <p:spPr bwMode="auto">
          <a:xfrm flipH="1">
            <a:off x="1905000" y="1676400"/>
            <a:ext cx="3429000" cy="34290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6" name="Line 11">
            <a:extLst>
              <a:ext uri="{FF2B5EF4-FFF2-40B4-BE49-F238E27FC236}">
                <a16:creationId xmlns:a16="http://schemas.microsoft.com/office/drawing/2014/main" id="{4075325B-E463-AA42-AAD5-72C47B652405}"/>
              </a:ext>
            </a:extLst>
          </p:cNvPr>
          <p:cNvSpPr>
            <a:spLocks noChangeShapeType="1"/>
          </p:cNvSpPr>
          <p:nvPr/>
        </p:nvSpPr>
        <p:spPr bwMode="auto">
          <a:xfrm flipH="1">
            <a:off x="1905000" y="1752600"/>
            <a:ext cx="2895600" cy="28956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7" name="Line 12">
            <a:extLst>
              <a:ext uri="{FF2B5EF4-FFF2-40B4-BE49-F238E27FC236}">
                <a16:creationId xmlns:a16="http://schemas.microsoft.com/office/drawing/2014/main" id="{7CFF4BEA-82C4-6A41-B605-49A110676301}"/>
              </a:ext>
            </a:extLst>
          </p:cNvPr>
          <p:cNvSpPr>
            <a:spLocks noChangeShapeType="1"/>
          </p:cNvSpPr>
          <p:nvPr/>
        </p:nvSpPr>
        <p:spPr bwMode="auto">
          <a:xfrm flipH="1">
            <a:off x="1905000" y="1752600"/>
            <a:ext cx="2362200" cy="23622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8" name="Line 13">
            <a:extLst>
              <a:ext uri="{FF2B5EF4-FFF2-40B4-BE49-F238E27FC236}">
                <a16:creationId xmlns:a16="http://schemas.microsoft.com/office/drawing/2014/main" id="{46659384-6DC3-7147-98EB-DDE9AF518FCB}"/>
              </a:ext>
            </a:extLst>
          </p:cNvPr>
          <p:cNvSpPr>
            <a:spLocks noChangeShapeType="1"/>
          </p:cNvSpPr>
          <p:nvPr/>
        </p:nvSpPr>
        <p:spPr bwMode="auto">
          <a:xfrm flipH="1">
            <a:off x="1905000" y="1752600"/>
            <a:ext cx="1905000" cy="19050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14">
            <a:extLst>
              <a:ext uri="{FF2B5EF4-FFF2-40B4-BE49-F238E27FC236}">
                <a16:creationId xmlns:a16="http://schemas.microsoft.com/office/drawing/2014/main" id="{5FFFE0C5-17F2-3C4B-BCF7-56CC08A12B68}"/>
              </a:ext>
            </a:extLst>
          </p:cNvPr>
          <p:cNvSpPr>
            <a:spLocks noChangeShapeType="1"/>
          </p:cNvSpPr>
          <p:nvPr/>
        </p:nvSpPr>
        <p:spPr bwMode="auto">
          <a:xfrm flipH="1">
            <a:off x="1905000" y="1676400"/>
            <a:ext cx="1524000" cy="15240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0" name="Line 15">
            <a:extLst>
              <a:ext uri="{FF2B5EF4-FFF2-40B4-BE49-F238E27FC236}">
                <a16:creationId xmlns:a16="http://schemas.microsoft.com/office/drawing/2014/main" id="{86E7B92B-C047-3D4A-AD34-ACF13FC92A51}"/>
              </a:ext>
            </a:extLst>
          </p:cNvPr>
          <p:cNvSpPr>
            <a:spLocks noChangeShapeType="1"/>
          </p:cNvSpPr>
          <p:nvPr/>
        </p:nvSpPr>
        <p:spPr bwMode="auto">
          <a:xfrm flipH="1">
            <a:off x="1905000" y="1676400"/>
            <a:ext cx="1066800" cy="10668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16">
            <a:extLst>
              <a:ext uri="{FF2B5EF4-FFF2-40B4-BE49-F238E27FC236}">
                <a16:creationId xmlns:a16="http://schemas.microsoft.com/office/drawing/2014/main" id="{BB89741E-A2BC-6642-BBB8-BC5D9CFEB5B8}"/>
              </a:ext>
            </a:extLst>
          </p:cNvPr>
          <p:cNvSpPr>
            <a:spLocks noChangeShapeType="1"/>
          </p:cNvSpPr>
          <p:nvPr/>
        </p:nvSpPr>
        <p:spPr bwMode="auto">
          <a:xfrm flipH="1">
            <a:off x="3810000" y="3200400"/>
            <a:ext cx="2819400" cy="28194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Line 17">
            <a:extLst>
              <a:ext uri="{FF2B5EF4-FFF2-40B4-BE49-F238E27FC236}">
                <a16:creationId xmlns:a16="http://schemas.microsoft.com/office/drawing/2014/main" id="{9D370568-4B0C-0341-AE6C-37DA1F7B5ECB}"/>
              </a:ext>
            </a:extLst>
          </p:cNvPr>
          <p:cNvSpPr>
            <a:spLocks noChangeShapeType="1"/>
          </p:cNvSpPr>
          <p:nvPr/>
        </p:nvSpPr>
        <p:spPr bwMode="auto">
          <a:xfrm flipH="1">
            <a:off x="4267200" y="3657600"/>
            <a:ext cx="2362200" cy="23622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3" name="Line 18">
            <a:extLst>
              <a:ext uri="{FF2B5EF4-FFF2-40B4-BE49-F238E27FC236}">
                <a16:creationId xmlns:a16="http://schemas.microsoft.com/office/drawing/2014/main" id="{BE795449-E0F1-1745-99AF-893B9DCE362C}"/>
              </a:ext>
            </a:extLst>
          </p:cNvPr>
          <p:cNvSpPr>
            <a:spLocks noChangeShapeType="1"/>
          </p:cNvSpPr>
          <p:nvPr/>
        </p:nvSpPr>
        <p:spPr bwMode="auto">
          <a:xfrm flipH="1">
            <a:off x="4800600" y="4191000"/>
            <a:ext cx="1828800" cy="17526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4" name="Line 19">
            <a:extLst>
              <a:ext uri="{FF2B5EF4-FFF2-40B4-BE49-F238E27FC236}">
                <a16:creationId xmlns:a16="http://schemas.microsoft.com/office/drawing/2014/main" id="{C49CDDE5-B304-BB4D-8674-4A8220ACB35C}"/>
              </a:ext>
            </a:extLst>
          </p:cNvPr>
          <p:cNvSpPr>
            <a:spLocks noChangeShapeType="1"/>
          </p:cNvSpPr>
          <p:nvPr/>
        </p:nvSpPr>
        <p:spPr bwMode="auto">
          <a:xfrm flipH="1">
            <a:off x="5181600" y="4648200"/>
            <a:ext cx="1447800" cy="13716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5" name="Line 20">
            <a:extLst>
              <a:ext uri="{FF2B5EF4-FFF2-40B4-BE49-F238E27FC236}">
                <a16:creationId xmlns:a16="http://schemas.microsoft.com/office/drawing/2014/main" id="{99BAF662-2985-A542-B5A7-9ADD29B9D94C}"/>
              </a:ext>
            </a:extLst>
          </p:cNvPr>
          <p:cNvSpPr>
            <a:spLocks noChangeShapeType="1"/>
          </p:cNvSpPr>
          <p:nvPr/>
        </p:nvSpPr>
        <p:spPr bwMode="auto">
          <a:xfrm flipH="1">
            <a:off x="5638800" y="5105400"/>
            <a:ext cx="990600" cy="9144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6" name="Line 21">
            <a:extLst>
              <a:ext uri="{FF2B5EF4-FFF2-40B4-BE49-F238E27FC236}">
                <a16:creationId xmlns:a16="http://schemas.microsoft.com/office/drawing/2014/main" id="{37E3DDBD-D77B-8941-B35D-15506500DC89}"/>
              </a:ext>
            </a:extLst>
          </p:cNvPr>
          <p:cNvSpPr>
            <a:spLocks noChangeShapeType="1"/>
          </p:cNvSpPr>
          <p:nvPr/>
        </p:nvSpPr>
        <p:spPr bwMode="auto">
          <a:xfrm flipH="1">
            <a:off x="6172200" y="5562600"/>
            <a:ext cx="457200" cy="457200"/>
          </a:xfrm>
          <a:prstGeom prst="line">
            <a:avLst/>
          </a:prstGeom>
          <a:noFill/>
          <a:ln w="38100">
            <a:solidFill>
              <a:srgbClr val="9900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E62C8743-28AA-454F-BDBC-AF99F6DDD441}"/>
              </a:ext>
            </a:extLst>
          </p:cNvPr>
          <p:cNvSpPr>
            <a:spLocks noChangeArrowheads="1"/>
          </p:cNvSpPr>
          <p:nvPr/>
        </p:nvSpPr>
        <p:spPr bwMode="auto">
          <a:xfrm>
            <a:off x="304800" y="273050"/>
            <a:ext cx="8839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33CC"/>
                </a:solidFill>
                <a:latin typeface="Tahoma" panose="020B0604030504040204" pitchFamily="34" charset="0"/>
              </a:rPr>
              <a:t>Environmental sounding—</a:t>
            </a:r>
            <a:r>
              <a:rPr lang="en-US" altLang="en-US" sz="1800">
                <a:latin typeface="Tahoma" panose="020B0604030504040204" pitchFamily="34" charset="0"/>
              </a:rPr>
              <a:t> Same as the actual measured temperatures in the atmosphere. This is the jagged line running from bottom to top on the diagram. This line is always to the right of the dew point plot. </a:t>
            </a:r>
          </a:p>
        </p:txBody>
      </p:sp>
      <p:pic>
        <p:nvPicPr>
          <p:cNvPr id="41986" name="Picture 3" descr="skew_KIAD">
            <a:extLst>
              <a:ext uri="{FF2B5EF4-FFF2-40B4-BE49-F238E27FC236}">
                <a16:creationId xmlns:a16="http://schemas.microsoft.com/office/drawing/2014/main" id="{7FD28399-25C8-BF41-A28C-EF884E2B1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Freeform 4">
            <a:extLst>
              <a:ext uri="{FF2B5EF4-FFF2-40B4-BE49-F238E27FC236}">
                <a16:creationId xmlns:a16="http://schemas.microsoft.com/office/drawing/2014/main" id="{B8100B71-076E-D941-9E9B-81E8C55A0424}"/>
              </a:ext>
            </a:extLst>
          </p:cNvPr>
          <p:cNvSpPr>
            <a:spLocks/>
          </p:cNvSpPr>
          <p:nvPr/>
        </p:nvSpPr>
        <p:spPr bwMode="auto">
          <a:xfrm>
            <a:off x="4387850" y="1828800"/>
            <a:ext cx="946150" cy="4191000"/>
          </a:xfrm>
          <a:custGeom>
            <a:avLst/>
            <a:gdLst>
              <a:gd name="T0" fmla="*/ 2147483646 w 596"/>
              <a:gd name="T1" fmla="*/ 2147483646 h 2640"/>
              <a:gd name="T2" fmla="*/ 2147483646 w 596"/>
              <a:gd name="T3" fmla="*/ 2147483646 h 2640"/>
              <a:gd name="T4" fmla="*/ 2147483646 w 596"/>
              <a:gd name="T5" fmla="*/ 2147483646 h 2640"/>
              <a:gd name="T6" fmla="*/ 2147483646 w 596"/>
              <a:gd name="T7" fmla="*/ 2147483646 h 2640"/>
              <a:gd name="T8" fmla="*/ 2147483646 w 596"/>
              <a:gd name="T9" fmla="*/ 2147483646 h 2640"/>
              <a:gd name="T10" fmla="*/ 2147483646 w 596"/>
              <a:gd name="T11" fmla="*/ 2147483646 h 2640"/>
              <a:gd name="T12" fmla="*/ 2147483646 w 596"/>
              <a:gd name="T13" fmla="*/ 2147483646 h 2640"/>
              <a:gd name="T14" fmla="*/ 2147483646 w 596"/>
              <a:gd name="T15" fmla="*/ 2147483646 h 2640"/>
              <a:gd name="T16" fmla="*/ 2147483646 w 596"/>
              <a:gd name="T17" fmla="*/ 2147483646 h 2640"/>
              <a:gd name="T18" fmla="*/ 2147483646 w 596"/>
              <a:gd name="T19" fmla="*/ 2147483646 h 2640"/>
              <a:gd name="T20" fmla="*/ 2147483646 w 596"/>
              <a:gd name="T21" fmla="*/ 2147483646 h 2640"/>
              <a:gd name="T22" fmla="*/ 2147483646 w 596"/>
              <a:gd name="T23" fmla="*/ 2147483646 h 2640"/>
              <a:gd name="T24" fmla="*/ 2147483646 w 596"/>
              <a:gd name="T25" fmla="*/ 2147483646 h 2640"/>
              <a:gd name="T26" fmla="*/ 2147483646 w 596"/>
              <a:gd name="T27" fmla="*/ 2147483646 h 2640"/>
              <a:gd name="T28" fmla="*/ 2147483646 w 596"/>
              <a:gd name="T29" fmla="*/ 2147483646 h 2640"/>
              <a:gd name="T30" fmla="*/ 2147483646 w 596"/>
              <a:gd name="T31" fmla="*/ 2147483646 h 2640"/>
              <a:gd name="T32" fmla="*/ 2147483646 w 596"/>
              <a:gd name="T33" fmla="*/ 2147483646 h 2640"/>
              <a:gd name="T34" fmla="*/ 2147483646 w 596"/>
              <a:gd name="T35" fmla="*/ 2147483646 h 2640"/>
              <a:gd name="T36" fmla="*/ 0 w 596"/>
              <a:gd name="T37" fmla="*/ 2147483646 h 2640"/>
              <a:gd name="T38" fmla="*/ 2147483646 w 596"/>
              <a:gd name="T39" fmla="*/ 2147483646 h 2640"/>
              <a:gd name="T40" fmla="*/ 2147483646 w 596"/>
              <a:gd name="T41" fmla="*/ 0 h 26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6" h="2640">
                <a:moveTo>
                  <a:pt x="452" y="2640"/>
                </a:moveTo>
                <a:lnTo>
                  <a:pt x="548" y="2592"/>
                </a:lnTo>
                <a:cubicBezTo>
                  <a:pt x="553" y="2584"/>
                  <a:pt x="558" y="2576"/>
                  <a:pt x="564" y="2568"/>
                </a:cubicBezTo>
                <a:lnTo>
                  <a:pt x="548" y="2544"/>
                </a:lnTo>
                <a:lnTo>
                  <a:pt x="500" y="2496"/>
                </a:lnTo>
                <a:lnTo>
                  <a:pt x="500" y="2448"/>
                </a:lnTo>
                <a:lnTo>
                  <a:pt x="520" y="2396"/>
                </a:lnTo>
                <a:lnTo>
                  <a:pt x="472" y="2220"/>
                </a:lnTo>
                <a:lnTo>
                  <a:pt x="452" y="2160"/>
                </a:lnTo>
                <a:lnTo>
                  <a:pt x="500" y="2160"/>
                </a:lnTo>
                <a:lnTo>
                  <a:pt x="452" y="2112"/>
                </a:lnTo>
                <a:lnTo>
                  <a:pt x="500" y="2016"/>
                </a:lnTo>
                <a:lnTo>
                  <a:pt x="452" y="1968"/>
                </a:lnTo>
                <a:lnTo>
                  <a:pt x="452" y="1872"/>
                </a:lnTo>
                <a:lnTo>
                  <a:pt x="272" y="1632"/>
                </a:lnTo>
                <a:cubicBezTo>
                  <a:pt x="373" y="1581"/>
                  <a:pt x="340" y="1551"/>
                  <a:pt x="364" y="1600"/>
                </a:cubicBezTo>
                <a:lnTo>
                  <a:pt x="308" y="1296"/>
                </a:lnTo>
                <a:lnTo>
                  <a:pt x="20" y="768"/>
                </a:lnTo>
                <a:cubicBezTo>
                  <a:pt x="13" y="697"/>
                  <a:pt x="6" y="626"/>
                  <a:pt x="0" y="556"/>
                </a:cubicBezTo>
                <a:lnTo>
                  <a:pt x="228" y="452"/>
                </a:lnTo>
                <a:lnTo>
                  <a:pt x="596" y="0"/>
                </a:lnTo>
              </a:path>
            </a:pathLst>
          </a:custGeom>
          <a:noFill/>
          <a:ln w="38100" cmpd="sng">
            <a:solidFill>
              <a:srgbClr val="FF33CC"/>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0479FD6-A99A-9345-8268-9549EBDF7725}"/>
              </a:ext>
            </a:extLst>
          </p:cNvPr>
          <p:cNvSpPr>
            <a:spLocks noGrp="1" noChangeArrowheads="1"/>
          </p:cNvSpPr>
          <p:nvPr>
            <p:ph type="title"/>
          </p:nvPr>
        </p:nvSpPr>
        <p:spPr/>
        <p:txBody>
          <a:bodyPr/>
          <a:lstStyle/>
          <a:p>
            <a:pPr eaLnBrk="1" hangingPunct="1"/>
            <a:r>
              <a:rPr lang="en-US" altLang="en-US"/>
              <a:t>Atmospheric State Variables</a:t>
            </a:r>
          </a:p>
        </p:txBody>
      </p:sp>
      <p:sp>
        <p:nvSpPr>
          <p:cNvPr id="16386" name="Content Placeholder 2">
            <a:extLst>
              <a:ext uri="{FF2B5EF4-FFF2-40B4-BE49-F238E27FC236}">
                <a16:creationId xmlns:a16="http://schemas.microsoft.com/office/drawing/2014/main" id="{9C90E098-4037-3A4F-AB4C-AC0CA55D2140}"/>
              </a:ext>
            </a:extLst>
          </p:cNvPr>
          <p:cNvSpPr>
            <a:spLocks noGrp="1" noChangeArrowheads="1"/>
          </p:cNvSpPr>
          <p:nvPr>
            <p:ph idx="1"/>
          </p:nvPr>
        </p:nvSpPr>
        <p:spPr/>
        <p:txBody>
          <a:bodyPr/>
          <a:lstStyle/>
          <a:p>
            <a:pPr algn="ctr" eaLnBrk="1" hangingPunct="1"/>
            <a:r>
              <a:rPr lang="en-US" altLang="en-US" b="1"/>
              <a:t>Pressure (p)</a:t>
            </a:r>
          </a:p>
          <a:p>
            <a:pPr algn="ctr" eaLnBrk="1" hangingPunct="1"/>
            <a:r>
              <a:rPr lang="en-US" altLang="en-US" b="1"/>
              <a:t>Volume (V)</a:t>
            </a:r>
          </a:p>
          <a:p>
            <a:pPr algn="ctr" eaLnBrk="1" hangingPunct="1"/>
            <a:r>
              <a:rPr lang="en-US" altLang="en-US" b="1"/>
              <a:t>Mass (m)</a:t>
            </a:r>
          </a:p>
          <a:p>
            <a:pPr algn="ctr" eaLnBrk="1" hangingPunct="1"/>
            <a:r>
              <a:rPr lang="en-US" altLang="en-US" b="1"/>
              <a:t>Density (</a:t>
            </a:r>
            <a:r>
              <a:rPr lang="en-US" altLang="en-US" b="1">
                <a:latin typeface="Symbol" pitchFamily="2" charset="2"/>
              </a:rPr>
              <a:t>r</a:t>
            </a:r>
            <a:r>
              <a:rPr lang="en-US" altLang="en-US" b="1"/>
              <a:t>)</a:t>
            </a:r>
          </a:p>
          <a:p>
            <a:pPr algn="ctr" eaLnBrk="1" hangingPunct="1"/>
            <a:r>
              <a:rPr lang="en-US" altLang="en-US" b="1"/>
              <a:t>Temperature (T)</a:t>
            </a:r>
          </a:p>
          <a:p>
            <a:pPr algn="ctr" eaLnBrk="1" hangingPunct="1"/>
            <a:r>
              <a:rPr lang="en-US" altLang="en-US" b="1"/>
              <a:t>Humidity (various)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BB6B11A5-98CF-1F48-A8E5-21C8527D8C89}"/>
              </a:ext>
            </a:extLst>
          </p:cNvPr>
          <p:cNvSpPr>
            <a:spLocks noChangeArrowheads="1"/>
          </p:cNvSpPr>
          <p:nvPr/>
        </p:nvSpPr>
        <p:spPr bwMode="auto">
          <a:xfrm>
            <a:off x="304800" y="273050"/>
            <a:ext cx="8839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6600"/>
                </a:solidFill>
                <a:latin typeface="Tahoma" panose="020B0604030504040204" pitchFamily="34" charset="0"/>
              </a:rPr>
              <a:t>Dew point plot—</a:t>
            </a:r>
            <a:r>
              <a:rPr lang="en-US" altLang="en-US" sz="1800">
                <a:latin typeface="Tahoma" panose="020B0604030504040204" pitchFamily="34" charset="0"/>
              </a:rPr>
              <a:t> This is the jagged line running from bottom to top. It is the vertical plot of dew point temperature. This line is always to the left of the environmental sounding. </a:t>
            </a:r>
          </a:p>
        </p:txBody>
      </p:sp>
      <p:pic>
        <p:nvPicPr>
          <p:cNvPr id="44034" name="Picture 3" descr="skew_KIAD">
            <a:extLst>
              <a:ext uri="{FF2B5EF4-FFF2-40B4-BE49-F238E27FC236}">
                <a16:creationId xmlns:a16="http://schemas.microsoft.com/office/drawing/2014/main" id="{66B72FB9-BEDD-AC4F-8A34-55051AF25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Freeform 4">
            <a:extLst>
              <a:ext uri="{FF2B5EF4-FFF2-40B4-BE49-F238E27FC236}">
                <a16:creationId xmlns:a16="http://schemas.microsoft.com/office/drawing/2014/main" id="{72745FCC-A16A-7C4A-98C2-BD5276ACD5AD}"/>
              </a:ext>
            </a:extLst>
          </p:cNvPr>
          <p:cNvSpPr>
            <a:spLocks/>
          </p:cNvSpPr>
          <p:nvPr/>
        </p:nvSpPr>
        <p:spPr bwMode="auto">
          <a:xfrm>
            <a:off x="4144963" y="1828800"/>
            <a:ext cx="960437" cy="4191000"/>
          </a:xfrm>
          <a:custGeom>
            <a:avLst/>
            <a:gdLst>
              <a:gd name="T0" fmla="*/ 2147483646 w 605"/>
              <a:gd name="T1" fmla="*/ 2147483646 h 2640"/>
              <a:gd name="T2" fmla="*/ 2147483646 w 605"/>
              <a:gd name="T3" fmla="*/ 2147483646 h 2640"/>
              <a:gd name="T4" fmla="*/ 2147483646 w 605"/>
              <a:gd name="T5" fmla="*/ 2147483646 h 2640"/>
              <a:gd name="T6" fmla="*/ 2147483646 w 605"/>
              <a:gd name="T7" fmla="*/ 2147483646 h 2640"/>
              <a:gd name="T8" fmla="*/ 2147483646 w 605"/>
              <a:gd name="T9" fmla="*/ 2147483646 h 2640"/>
              <a:gd name="T10" fmla="*/ 2147483646 w 605"/>
              <a:gd name="T11" fmla="*/ 2147483646 h 2640"/>
              <a:gd name="T12" fmla="*/ 2147483646 w 605"/>
              <a:gd name="T13" fmla="*/ 2147483646 h 2640"/>
              <a:gd name="T14" fmla="*/ 2147483646 w 605"/>
              <a:gd name="T15" fmla="*/ 2147483646 h 2640"/>
              <a:gd name="T16" fmla="*/ 2147483646 w 605"/>
              <a:gd name="T17" fmla="*/ 2147483646 h 2640"/>
              <a:gd name="T18" fmla="*/ 2147483646 w 605"/>
              <a:gd name="T19" fmla="*/ 2147483646 h 2640"/>
              <a:gd name="T20" fmla="*/ 2147483646 w 605"/>
              <a:gd name="T21" fmla="*/ 2147483646 h 2640"/>
              <a:gd name="T22" fmla="*/ 2147483646 w 605"/>
              <a:gd name="T23" fmla="*/ 2147483646 h 2640"/>
              <a:gd name="T24" fmla="*/ 2147483646 w 605"/>
              <a:gd name="T25" fmla="*/ 2147483646 h 2640"/>
              <a:gd name="T26" fmla="*/ 2147483646 w 605"/>
              <a:gd name="T27" fmla="*/ 2147483646 h 2640"/>
              <a:gd name="T28" fmla="*/ 2147483646 w 605"/>
              <a:gd name="T29" fmla="*/ 2147483646 h 2640"/>
              <a:gd name="T30" fmla="*/ 2147483646 w 605"/>
              <a:gd name="T31" fmla="*/ 2147483646 h 2640"/>
              <a:gd name="T32" fmla="*/ 2147483646 w 605"/>
              <a:gd name="T33" fmla="*/ 2147483646 h 2640"/>
              <a:gd name="T34" fmla="*/ 2147483646 w 605"/>
              <a:gd name="T35" fmla="*/ 2147483646 h 2640"/>
              <a:gd name="T36" fmla="*/ 2147483646 w 605"/>
              <a:gd name="T37" fmla="*/ 2147483646 h 2640"/>
              <a:gd name="T38" fmla="*/ 2147483646 w 605"/>
              <a:gd name="T39" fmla="*/ 2147483646 h 2640"/>
              <a:gd name="T40" fmla="*/ 2147483646 w 605"/>
              <a:gd name="T41" fmla="*/ 2147483646 h 2640"/>
              <a:gd name="T42" fmla="*/ 2147483646 w 605"/>
              <a:gd name="T43" fmla="*/ 2147483646 h 2640"/>
              <a:gd name="T44" fmla="*/ 2147483646 w 605"/>
              <a:gd name="T45" fmla="*/ 2147483646 h 2640"/>
              <a:gd name="T46" fmla="*/ 2147483646 w 605"/>
              <a:gd name="T47" fmla="*/ 2147483646 h 2640"/>
              <a:gd name="T48" fmla="*/ 2147483646 w 605"/>
              <a:gd name="T49" fmla="*/ 2147483646 h 2640"/>
              <a:gd name="T50" fmla="*/ 2147483646 w 605"/>
              <a:gd name="T51" fmla="*/ 2147483646 h 2640"/>
              <a:gd name="T52" fmla="*/ 2147483646 w 605"/>
              <a:gd name="T53" fmla="*/ 2147483646 h 2640"/>
              <a:gd name="T54" fmla="*/ 2147483646 w 605"/>
              <a:gd name="T55" fmla="*/ 2147483646 h 2640"/>
              <a:gd name="T56" fmla="*/ 2147483646 w 605"/>
              <a:gd name="T57" fmla="*/ 2147483646 h 2640"/>
              <a:gd name="T58" fmla="*/ 2147483646 w 605"/>
              <a:gd name="T59" fmla="*/ 2147483646 h 2640"/>
              <a:gd name="T60" fmla="*/ 2147483646 w 605"/>
              <a:gd name="T61" fmla="*/ 2147483646 h 2640"/>
              <a:gd name="T62" fmla="*/ 2147483646 w 605"/>
              <a:gd name="T63" fmla="*/ 2147483646 h 2640"/>
              <a:gd name="T64" fmla="*/ 2147483646 w 605"/>
              <a:gd name="T65" fmla="*/ 2147483646 h 2640"/>
              <a:gd name="T66" fmla="*/ 2147483646 w 605"/>
              <a:gd name="T67" fmla="*/ 2147483646 h 2640"/>
              <a:gd name="T68" fmla="*/ 2147483646 w 605"/>
              <a:gd name="T69" fmla="*/ 2147483646 h 2640"/>
              <a:gd name="T70" fmla="*/ 2147483646 w 605"/>
              <a:gd name="T71" fmla="*/ 2147483646 h 2640"/>
              <a:gd name="T72" fmla="*/ 2147483646 w 605"/>
              <a:gd name="T73" fmla="*/ 0 h 26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5" h="2640">
                <a:moveTo>
                  <a:pt x="589" y="2640"/>
                </a:moveTo>
                <a:lnTo>
                  <a:pt x="605" y="2587"/>
                </a:lnTo>
                <a:cubicBezTo>
                  <a:pt x="590" y="2585"/>
                  <a:pt x="527" y="2589"/>
                  <a:pt x="513" y="2588"/>
                </a:cubicBezTo>
                <a:lnTo>
                  <a:pt x="392" y="2547"/>
                </a:lnTo>
                <a:cubicBezTo>
                  <a:pt x="410" y="2544"/>
                  <a:pt x="450" y="2538"/>
                  <a:pt x="469" y="2536"/>
                </a:cubicBezTo>
                <a:lnTo>
                  <a:pt x="461" y="2496"/>
                </a:lnTo>
                <a:lnTo>
                  <a:pt x="546" y="2496"/>
                </a:lnTo>
                <a:lnTo>
                  <a:pt x="512" y="2467"/>
                </a:lnTo>
                <a:lnTo>
                  <a:pt x="413" y="2448"/>
                </a:lnTo>
                <a:lnTo>
                  <a:pt x="506" y="2427"/>
                </a:lnTo>
                <a:lnTo>
                  <a:pt x="432" y="2381"/>
                </a:lnTo>
                <a:lnTo>
                  <a:pt x="365" y="2256"/>
                </a:lnTo>
                <a:lnTo>
                  <a:pt x="410" y="2232"/>
                </a:lnTo>
                <a:lnTo>
                  <a:pt x="453" y="2195"/>
                </a:lnTo>
                <a:lnTo>
                  <a:pt x="386" y="2165"/>
                </a:lnTo>
                <a:lnTo>
                  <a:pt x="309" y="2157"/>
                </a:lnTo>
                <a:lnTo>
                  <a:pt x="269" y="2112"/>
                </a:lnTo>
                <a:lnTo>
                  <a:pt x="317" y="2112"/>
                </a:lnTo>
                <a:lnTo>
                  <a:pt x="210" y="2043"/>
                </a:lnTo>
                <a:lnTo>
                  <a:pt x="269" y="2016"/>
                </a:lnTo>
                <a:cubicBezTo>
                  <a:pt x="265" y="2000"/>
                  <a:pt x="261" y="1984"/>
                  <a:pt x="257" y="1968"/>
                </a:cubicBezTo>
                <a:cubicBezTo>
                  <a:pt x="72" y="1918"/>
                  <a:pt x="79" y="1930"/>
                  <a:pt x="64" y="1920"/>
                </a:cubicBezTo>
                <a:lnTo>
                  <a:pt x="168" y="1907"/>
                </a:lnTo>
                <a:lnTo>
                  <a:pt x="125" y="1872"/>
                </a:lnTo>
                <a:cubicBezTo>
                  <a:pt x="158" y="1870"/>
                  <a:pt x="191" y="1869"/>
                  <a:pt x="225" y="1868"/>
                </a:cubicBezTo>
                <a:lnTo>
                  <a:pt x="258" y="1805"/>
                </a:lnTo>
                <a:lnTo>
                  <a:pt x="384" y="1768"/>
                </a:lnTo>
                <a:lnTo>
                  <a:pt x="392" y="1693"/>
                </a:lnTo>
                <a:lnTo>
                  <a:pt x="266" y="1624"/>
                </a:lnTo>
                <a:lnTo>
                  <a:pt x="461" y="1584"/>
                </a:lnTo>
                <a:lnTo>
                  <a:pt x="306" y="1253"/>
                </a:lnTo>
                <a:lnTo>
                  <a:pt x="66" y="872"/>
                </a:lnTo>
                <a:cubicBezTo>
                  <a:pt x="37" y="795"/>
                  <a:pt x="31" y="825"/>
                  <a:pt x="21" y="773"/>
                </a:cubicBezTo>
                <a:cubicBezTo>
                  <a:pt x="11" y="721"/>
                  <a:pt x="0" y="601"/>
                  <a:pt x="8" y="557"/>
                </a:cubicBezTo>
                <a:cubicBezTo>
                  <a:pt x="16" y="513"/>
                  <a:pt x="34" y="528"/>
                  <a:pt x="69" y="507"/>
                </a:cubicBezTo>
                <a:lnTo>
                  <a:pt x="221" y="432"/>
                </a:lnTo>
                <a:lnTo>
                  <a:pt x="557" y="0"/>
                </a:lnTo>
              </a:path>
            </a:pathLst>
          </a:custGeom>
          <a:noFill/>
          <a:ln w="28575" cmpd="sng">
            <a:solidFill>
              <a:srgbClr val="FF66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56B6168B-65A8-4744-92C2-7C410D0B35B0}"/>
              </a:ext>
            </a:extLst>
          </p:cNvPr>
          <p:cNvSpPr>
            <a:spLocks noChangeArrowheads="1"/>
          </p:cNvSpPr>
          <p:nvPr/>
        </p:nvSpPr>
        <p:spPr bwMode="auto">
          <a:xfrm>
            <a:off x="304800" y="273050"/>
            <a:ext cx="8839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chemeClr val="folHlink"/>
                </a:solidFill>
                <a:latin typeface="Tahoma" panose="020B0604030504040204" pitchFamily="34" charset="0"/>
              </a:rPr>
              <a:t>Dry adiabatic lapse rate—</a:t>
            </a:r>
            <a:r>
              <a:rPr lang="en-US" altLang="en-US" sz="1800">
                <a:latin typeface="Tahoma" panose="020B0604030504040204" pitchFamily="34" charset="0"/>
              </a:rPr>
              <a:t> Rate of cooling (9.8 degrees Celsius per kilometer) of a rising unsaturated parcel of air. These lines slope from the bottom right to the top left and are SOLID. Lines gradually arc to the top with height. </a:t>
            </a:r>
          </a:p>
        </p:txBody>
      </p:sp>
      <p:pic>
        <p:nvPicPr>
          <p:cNvPr id="46082" name="Picture 3" descr="skew_KIAD">
            <a:extLst>
              <a:ext uri="{FF2B5EF4-FFF2-40B4-BE49-F238E27FC236}">
                <a16:creationId xmlns:a16="http://schemas.microsoft.com/office/drawing/2014/main" id="{5385359E-6E0B-0A4E-8E75-6E82003B9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Freeform 4">
            <a:extLst>
              <a:ext uri="{FF2B5EF4-FFF2-40B4-BE49-F238E27FC236}">
                <a16:creationId xmlns:a16="http://schemas.microsoft.com/office/drawing/2014/main" id="{43B253D9-2874-7040-8686-F5DBC6BB3C49}"/>
              </a:ext>
            </a:extLst>
          </p:cNvPr>
          <p:cNvSpPr>
            <a:spLocks/>
          </p:cNvSpPr>
          <p:nvPr/>
        </p:nvSpPr>
        <p:spPr bwMode="auto">
          <a:xfrm>
            <a:off x="2095500" y="1809750"/>
            <a:ext cx="1866900" cy="4286250"/>
          </a:xfrm>
          <a:custGeom>
            <a:avLst/>
            <a:gdLst>
              <a:gd name="T0" fmla="*/ 0 w 1176"/>
              <a:gd name="T1" fmla="*/ 0 h 2700"/>
              <a:gd name="T2" fmla="*/ 2147483646 w 1176"/>
              <a:gd name="T3" fmla="*/ 2147483646 h 2700"/>
              <a:gd name="T4" fmla="*/ 2147483646 w 1176"/>
              <a:gd name="T5" fmla="*/ 2147483646 h 2700"/>
              <a:gd name="T6" fmla="*/ 2147483646 w 1176"/>
              <a:gd name="T7" fmla="*/ 2147483646 h 2700"/>
              <a:gd name="T8" fmla="*/ 2147483646 w 1176"/>
              <a:gd name="T9" fmla="*/ 2147483646 h 2700"/>
              <a:gd name="T10" fmla="*/ 2147483646 w 1176"/>
              <a:gd name="T11" fmla="*/ 2147483646 h 2700"/>
              <a:gd name="T12" fmla="*/ 2147483646 w 1176"/>
              <a:gd name="T13" fmla="*/ 2147483646 h 2700"/>
              <a:gd name="T14" fmla="*/ 2147483646 w 1176"/>
              <a:gd name="T15" fmla="*/ 2147483646 h 2700"/>
              <a:gd name="T16" fmla="*/ 2147483646 w 1176"/>
              <a:gd name="T17" fmla="*/ 2147483646 h 2700"/>
              <a:gd name="T18" fmla="*/ 2147483646 w 1176"/>
              <a:gd name="T19" fmla="*/ 2147483646 h 2700"/>
              <a:gd name="T20" fmla="*/ 2147483646 w 1176"/>
              <a:gd name="T21" fmla="*/ 2147483646 h 2700"/>
              <a:gd name="T22" fmla="*/ 2147483646 w 1176"/>
              <a:gd name="T23" fmla="*/ 2147483646 h 2700"/>
              <a:gd name="T24" fmla="*/ 2147483646 w 1176"/>
              <a:gd name="T25" fmla="*/ 2147483646 h 27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76" h="2700">
                <a:moveTo>
                  <a:pt x="0" y="0"/>
                </a:moveTo>
                <a:lnTo>
                  <a:pt x="4" y="252"/>
                </a:lnTo>
                <a:lnTo>
                  <a:pt x="28" y="532"/>
                </a:lnTo>
                <a:lnTo>
                  <a:pt x="76" y="784"/>
                </a:lnTo>
                <a:lnTo>
                  <a:pt x="168" y="1068"/>
                </a:lnTo>
                <a:lnTo>
                  <a:pt x="264" y="1356"/>
                </a:lnTo>
                <a:lnTo>
                  <a:pt x="368" y="1600"/>
                </a:lnTo>
                <a:lnTo>
                  <a:pt x="504" y="1836"/>
                </a:lnTo>
                <a:lnTo>
                  <a:pt x="648" y="2076"/>
                </a:lnTo>
                <a:lnTo>
                  <a:pt x="840" y="2316"/>
                </a:lnTo>
                <a:lnTo>
                  <a:pt x="984" y="2508"/>
                </a:lnTo>
                <a:cubicBezTo>
                  <a:pt x="1028" y="2552"/>
                  <a:pt x="1160" y="2684"/>
                  <a:pt x="1116" y="2640"/>
                </a:cubicBezTo>
                <a:lnTo>
                  <a:pt x="1176" y="2700"/>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84" name="Freeform 5">
            <a:extLst>
              <a:ext uri="{FF2B5EF4-FFF2-40B4-BE49-F238E27FC236}">
                <a16:creationId xmlns:a16="http://schemas.microsoft.com/office/drawing/2014/main" id="{AF31E878-D2E5-DA41-97D9-F31B4B12F3BE}"/>
              </a:ext>
            </a:extLst>
          </p:cNvPr>
          <p:cNvSpPr>
            <a:spLocks/>
          </p:cNvSpPr>
          <p:nvPr/>
        </p:nvSpPr>
        <p:spPr bwMode="auto">
          <a:xfrm>
            <a:off x="2336800" y="1828800"/>
            <a:ext cx="2120900" cy="4267200"/>
          </a:xfrm>
          <a:custGeom>
            <a:avLst/>
            <a:gdLst>
              <a:gd name="T0" fmla="*/ 0 w 1336"/>
              <a:gd name="T1" fmla="*/ 0 h 2688"/>
              <a:gd name="T2" fmla="*/ 2147483646 w 1336"/>
              <a:gd name="T3" fmla="*/ 2147483646 h 2688"/>
              <a:gd name="T4" fmla="*/ 2147483646 w 1336"/>
              <a:gd name="T5" fmla="*/ 2147483646 h 2688"/>
              <a:gd name="T6" fmla="*/ 2147483646 w 1336"/>
              <a:gd name="T7" fmla="*/ 2147483646 h 2688"/>
              <a:gd name="T8" fmla="*/ 2147483646 w 1336"/>
              <a:gd name="T9" fmla="*/ 2147483646 h 2688"/>
              <a:gd name="T10" fmla="*/ 2147483646 w 1336"/>
              <a:gd name="T11" fmla="*/ 2147483646 h 2688"/>
              <a:gd name="T12" fmla="*/ 2147483646 w 1336"/>
              <a:gd name="T13" fmla="*/ 2147483646 h 2688"/>
              <a:gd name="T14" fmla="*/ 2147483646 w 1336"/>
              <a:gd name="T15" fmla="*/ 2147483646 h 2688"/>
              <a:gd name="T16" fmla="*/ 2147483646 w 1336"/>
              <a:gd name="T17" fmla="*/ 2147483646 h 2688"/>
              <a:gd name="T18" fmla="*/ 2147483646 w 1336"/>
              <a:gd name="T19" fmla="*/ 2147483646 h 2688"/>
              <a:gd name="T20" fmla="*/ 2147483646 w 1336"/>
              <a:gd name="T21" fmla="*/ 2147483646 h 2688"/>
              <a:gd name="T22" fmla="*/ 2147483646 w 1336"/>
              <a:gd name="T23" fmla="*/ 2147483646 h 2688"/>
              <a:gd name="T24" fmla="*/ 2147483646 w 1336"/>
              <a:gd name="T25" fmla="*/ 2147483646 h 26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36" h="2688">
                <a:moveTo>
                  <a:pt x="0" y="0"/>
                </a:moveTo>
                <a:lnTo>
                  <a:pt x="28" y="248"/>
                </a:lnTo>
                <a:lnTo>
                  <a:pt x="64" y="512"/>
                </a:lnTo>
                <a:lnTo>
                  <a:pt x="116" y="772"/>
                </a:lnTo>
                <a:lnTo>
                  <a:pt x="212" y="1060"/>
                </a:lnTo>
                <a:lnTo>
                  <a:pt x="332" y="1348"/>
                </a:lnTo>
                <a:lnTo>
                  <a:pt x="452" y="1588"/>
                </a:lnTo>
                <a:lnTo>
                  <a:pt x="604" y="1836"/>
                </a:lnTo>
                <a:lnTo>
                  <a:pt x="772" y="2076"/>
                </a:lnTo>
                <a:lnTo>
                  <a:pt x="952" y="2308"/>
                </a:lnTo>
                <a:lnTo>
                  <a:pt x="1144" y="2496"/>
                </a:lnTo>
                <a:cubicBezTo>
                  <a:pt x="1188" y="2540"/>
                  <a:pt x="1320" y="2672"/>
                  <a:pt x="1276" y="2628"/>
                </a:cubicBezTo>
                <a:lnTo>
                  <a:pt x="1336" y="2688"/>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85" name="Freeform 6">
            <a:extLst>
              <a:ext uri="{FF2B5EF4-FFF2-40B4-BE49-F238E27FC236}">
                <a16:creationId xmlns:a16="http://schemas.microsoft.com/office/drawing/2014/main" id="{68C4F833-6C5D-104E-B826-9E6CC5310D7B}"/>
              </a:ext>
            </a:extLst>
          </p:cNvPr>
          <p:cNvSpPr>
            <a:spLocks/>
          </p:cNvSpPr>
          <p:nvPr/>
        </p:nvSpPr>
        <p:spPr bwMode="auto">
          <a:xfrm>
            <a:off x="2571750" y="1797050"/>
            <a:ext cx="2355850" cy="4311650"/>
          </a:xfrm>
          <a:custGeom>
            <a:avLst/>
            <a:gdLst>
              <a:gd name="T0" fmla="*/ 0 w 1484"/>
              <a:gd name="T1" fmla="*/ 0 h 2716"/>
              <a:gd name="T2" fmla="*/ 2147483646 w 1484"/>
              <a:gd name="T3" fmla="*/ 2147483646 h 2716"/>
              <a:gd name="T4" fmla="*/ 2147483646 w 1484"/>
              <a:gd name="T5" fmla="*/ 2147483646 h 2716"/>
              <a:gd name="T6" fmla="*/ 2147483646 w 1484"/>
              <a:gd name="T7" fmla="*/ 2147483646 h 2716"/>
              <a:gd name="T8" fmla="*/ 2147483646 w 1484"/>
              <a:gd name="T9" fmla="*/ 2147483646 h 2716"/>
              <a:gd name="T10" fmla="*/ 2147483646 w 1484"/>
              <a:gd name="T11" fmla="*/ 2147483646 h 2716"/>
              <a:gd name="T12" fmla="*/ 2147483646 w 1484"/>
              <a:gd name="T13" fmla="*/ 2147483646 h 2716"/>
              <a:gd name="T14" fmla="*/ 2147483646 w 1484"/>
              <a:gd name="T15" fmla="*/ 2147483646 h 2716"/>
              <a:gd name="T16" fmla="*/ 2147483646 w 1484"/>
              <a:gd name="T17" fmla="*/ 2147483646 h 2716"/>
              <a:gd name="T18" fmla="*/ 2147483646 w 1484"/>
              <a:gd name="T19" fmla="*/ 2147483646 h 2716"/>
              <a:gd name="T20" fmla="*/ 2147483646 w 1484"/>
              <a:gd name="T21" fmla="*/ 2147483646 h 2716"/>
              <a:gd name="T22" fmla="*/ 2147483646 w 1484"/>
              <a:gd name="T23" fmla="*/ 2147483646 h 2716"/>
              <a:gd name="T24" fmla="*/ 2147483646 w 1484"/>
              <a:gd name="T25" fmla="*/ 2147483646 h 27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4" h="2716">
                <a:moveTo>
                  <a:pt x="0" y="0"/>
                </a:moveTo>
                <a:lnTo>
                  <a:pt x="48" y="316"/>
                </a:lnTo>
                <a:lnTo>
                  <a:pt x="120" y="628"/>
                </a:lnTo>
                <a:lnTo>
                  <a:pt x="212" y="916"/>
                </a:lnTo>
                <a:lnTo>
                  <a:pt x="308" y="1172"/>
                </a:lnTo>
                <a:lnTo>
                  <a:pt x="432" y="1432"/>
                </a:lnTo>
                <a:lnTo>
                  <a:pt x="560" y="1644"/>
                </a:lnTo>
                <a:lnTo>
                  <a:pt x="712" y="1856"/>
                </a:lnTo>
                <a:lnTo>
                  <a:pt x="880" y="2096"/>
                </a:lnTo>
                <a:lnTo>
                  <a:pt x="1088" y="2332"/>
                </a:lnTo>
                <a:lnTo>
                  <a:pt x="1252" y="2516"/>
                </a:lnTo>
                <a:cubicBezTo>
                  <a:pt x="1296" y="2560"/>
                  <a:pt x="1363" y="2611"/>
                  <a:pt x="1396" y="2644"/>
                </a:cubicBezTo>
                <a:lnTo>
                  <a:pt x="1484" y="2716"/>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86" name="Freeform 7">
            <a:extLst>
              <a:ext uri="{FF2B5EF4-FFF2-40B4-BE49-F238E27FC236}">
                <a16:creationId xmlns:a16="http://schemas.microsoft.com/office/drawing/2014/main" id="{CA0D835A-9358-3847-A45A-19DDBC7D9A6D}"/>
              </a:ext>
            </a:extLst>
          </p:cNvPr>
          <p:cNvSpPr>
            <a:spLocks/>
          </p:cNvSpPr>
          <p:nvPr/>
        </p:nvSpPr>
        <p:spPr bwMode="auto">
          <a:xfrm>
            <a:off x="2819400" y="1828800"/>
            <a:ext cx="2590800" cy="4279900"/>
          </a:xfrm>
          <a:custGeom>
            <a:avLst/>
            <a:gdLst>
              <a:gd name="T0" fmla="*/ 0 w 1632"/>
              <a:gd name="T1" fmla="*/ 0 h 2696"/>
              <a:gd name="T2" fmla="*/ 2147483646 w 1632"/>
              <a:gd name="T3" fmla="*/ 2147483646 h 2696"/>
              <a:gd name="T4" fmla="*/ 2147483646 w 1632"/>
              <a:gd name="T5" fmla="*/ 2147483646 h 2696"/>
              <a:gd name="T6" fmla="*/ 2147483646 w 1632"/>
              <a:gd name="T7" fmla="*/ 2147483646 h 2696"/>
              <a:gd name="T8" fmla="*/ 2147483646 w 1632"/>
              <a:gd name="T9" fmla="*/ 2147483646 h 2696"/>
              <a:gd name="T10" fmla="*/ 2147483646 w 1632"/>
              <a:gd name="T11" fmla="*/ 2147483646 h 2696"/>
              <a:gd name="T12" fmla="*/ 2147483646 w 1632"/>
              <a:gd name="T13" fmla="*/ 2147483646 h 2696"/>
              <a:gd name="T14" fmla="*/ 2147483646 w 1632"/>
              <a:gd name="T15" fmla="*/ 2147483646 h 2696"/>
              <a:gd name="T16" fmla="*/ 2147483646 w 1632"/>
              <a:gd name="T17" fmla="*/ 2147483646 h 2696"/>
              <a:gd name="T18" fmla="*/ 2147483646 w 1632"/>
              <a:gd name="T19" fmla="*/ 2147483646 h 2696"/>
              <a:gd name="T20" fmla="*/ 2147483646 w 1632"/>
              <a:gd name="T21" fmla="*/ 2147483646 h 2696"/>
              <a:gd name="T22" fmla="*/ 2147483646 w 1632"/>
              <a:gd name="T23" fmla="*/ 2147483646 h 2696"/>
              <a:gd name="T24" fmla="*/ 2147483646 w 1632"/>
              <a:gd name="T25" fmla="*/ 2147483646 h 26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32" h="2696">
                <a:moveTo>
                  <a:pt x="0" y="0"/>
                </a:moveTo>
                <a:lnTo>
                  <a:pt x="52" y="252"/>
                </a:lnTo>
                <a:lnTo>
                  <a:pt x="112" y="520"/>
                </a:lnTo>
                <a:lnTo>
                  <a:pt x="200" y="772"/>
                </a:lnTo>
                <a:lnTo>
                  <a:pt x="304" y="1060"/>
                </a:lnTo>
                <a:lnTo>
                  <a:pt x="452" y="1340"/>
                </a:lnTo>
                <a:lnTo>
                  <a:pt x="604" y="1576"/>
                </a:lnTo>
                <a:lnTo>
                  <a:pt x="768" y="1804"/>
                </a:lnTo>
                <a:lnTo>
                  <a:pt x="952" y="2036"/>
                </a:lnTo>
                <a:lnTo>
                  <a:pt x="1132" y="2224"/>
                </a:lnTo>
                <a:lnTo>
                  <a:pt x="1340" y="2448"/>
                </a:lnTo>
                <a:cubicBezTo>
                  <a:pt x="1384" y="2492"/>
                  <a:pt x="1448" y="2527"/>
                  <a:pt x="1496" y="2568"/>
                </a:cubicBezTo>
                <a:lnTo>
                  <a:pt x="1632" y="2696"/>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87" name="Freeform 8">
            <a:extLst>
              <a:ext uri="{FF2B5EF4-FFF2-40B4-BE49-F238E27FC236}">
                <a16:creationId xmlns:a16="http://schemas.microsoft.com/office/drawing/2014/main" id="{06970288-5DCA-FF47-B153-8284B2360AFA}"/>
              </a:ext>
            </a:extLst>
          </p:cNvPr>
          <p:cNvSpPr>
            <a:spLocks/>
          </p:cNvSpPr>
          <p:nvPr/>
        </p:nvSpPr>
        <p:spPr bwMode="auto">
          <a:xfrm>
            <a:off x="3067050" y="1822450"/>
            <a:ext cx="2819400" cy="4286250"/>
          </a:xfrm>
          <a:custGeom>
            <a:avLst/>
            <a:gdLst>
              <a:gd name="T0" fmla="*/ 0 w 1776"/>
              <a:gd name="T1" fmla="*/ 0 h 2700"/>
              <a:gd name="T2" fmla="*/ 2147483646 w 1776"/>
              <a:gd name="T3" fmla="*/ 2147483646 h 2700"/>
              <a:gd name="T4" fmla="*/ 2147483646 w 1776"/>
              <a:gd name="T5" fmla="*/ 2147483646 h 2700"/>
              <a:gd name="T6" fmla="*/ 2147483646 w 1776"/>
              <a:gd name="T7" fmla="*/ 2147483646 h 2700"/>
              <a:gd name="T8" fmla="*/ 2147483646 w 1776"/>
              <a:gd name="T9" fmla="*/ 2147483646 h 2700"/>
              <a:gd name="T10" fmla="*/ 2147483646 w 1776"/>
              <a:gd name="T11" fmla="*/ 2147483646 h 2700"/>
              <a:gd name="T12" fmla="*/ 2147483646 w 1776"/>
              <a:gd name="T13" fmla="*/ 2147483646 h 2700"/>
              <a:gd name="T14" fmla="*/ 2147483646 w 1776"/>
              <a:gd name="T15" fmla="*/ 2147483646 h 2700"/>
              <a:gd name="T16" fmla="*/ 2147483646 w 1776"/>
              <a:gd name="T17" fmla="*/ 2147483646 h 2700"/>
              <a:gd name="T18" fmla="*/ 2147483646 w 1776"/>
              <a:gd name="T19" fmla="*/ 2147483646 h 2700"/>
              <a:gd name="T20" fmla="*/ 2147483646 w 1776"/>
              <a:gd name="T21" fmla="*/ 2147483646 h 2700"/>
              <a:gd name="T22" fmla="*/ 2147483646 w 1776"/>
              <a:gd name="T23" fmla="*/ 2147483646 h 2700"/>
              <a:gd name="T24" fmla="*/ 2147483646 w 1776"/>
              <a:gd name="T25" fmla="*/ 2147483646 h 27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76" h="2700">
                <a:moveTo>
                  <a:pt x="0" y="0"/>
                </a:moveTo>
                <a:lnTo>
                  <a:pt x="72" y="280"/>
                </a:lnTo>
                <a:lnTo>
                  <a:pt x="148" y="524"/>
                </a:lnTo>
                <a:lnTo>
                  <a:pt x="236" y="776"/>
                </a:lnTo>
                <a:lnTo>
                  <a:pt x="364" y="1076"/>
                </a:lnTo>
                <a:lnTo>
                  <a:pt x="520" y="1340"/>
                </a:lnTo>
                <a:lnTo>
                  <a:pt x="692" y="1592"/>
                </a:lnTo>
                <a:lnTo>
                  <a:pt x="844" y="1812"/>
                </a:lnTo>
                <a:lnTo>
                  <a:pt x="1036" y="2016"/>
                </a:lnTo>
                <a:lnTo>
                  <a:pt x="1224" y="2204"/>
                </a:lnTo>
                <a:lnTo>
                  <a:pt x="1396" y="2380"/>
                </a:lnTo>
                <a:cubicBezTo>
                  <a:pt x="1440" y="2424"/>
                  <a:pt x="1539" y="2495"/>
                  <a:pt x="1584" y="2548"/>
                </a:cubicBezTo>
                <a:lnTo>
                  <a:pt x="1776" y="2700"/>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88" name="Freeform 9">
            <a:extLst>
              <a:ext uri="{FF2B5EF4-FFF2-40B4-BE49-F238E27FC236}">
                <a16:creationId xmlns:a16="http://schemas.microsoft.com/office/drawing/2014/main" id="{CDEC5218-09FA-FE44-8F00-DBF2F226A94D}"/>
              </a:ext>
            </a:extLst>
          </p:cNvPr>
          <p:cNvSpPr>
            <a:spLocks/>
          </p:cNvSpPr>
          <p:nvPr/>
        </p:nvSpPr>
        <p:spPr bwMode="auto">
          <a:xfrm>
            <a:off x="3333750" y="1822450"/>
            <a:ext cx="3035300" cy="4273550"/>
          </a:xfrm>
          <a:custGeom>
            <a:avLst/>
            <a:gdLst>
              <a:gd name="T0" fmla="*/ 0 w 1912"/>
              <a:gd name="T1" fmla="*/ 0 h 2692"/>
              <a:gd name="T2" fmla="*/ 2147483646 w 1912"/>
              <a:gd name="T3" fmla="*/ 2147483646 h 2692"/>
              <a:gd name="T4" fmla="*/ 2147483646 w 1912"/>
              <a:gd name="T5" fmla="*/ 2147483646 h 2692"/>
              <a:gd name="T6" fmla="*/ 2147483646 w 1912"/>
              <a:gd name="T7" fmla="*/ 2147483646 h 2692"/>
              <a:gd name="T8" fmla="*/ 2147483646 w 1912"/>
              <a:gd name="T9" fmla="*/ 2147483646 h 2692"/>
              <a:gd name="T10" fmla="*/ 2147483646 w 1912"/>
              <a:gd name="T11" fmla="*/ 2147483646 h 2692"/>
              <a:gd name="T12" fmla="*/ 2147483646 w 1912"/>
              <a:gd name="T13" fmla="*/ 2147483646 h 2692"/>
              <a:gd name="T14" fmla="*/ 2147483646 w 1912"/>
              <a:gd name="T15" fmla="*/ 2147483646 h 2692"/>
              <a:gd name="T16" fmla="*/ 2147483646 w 1912"/>
              <a:gd name="T17" fmla="*/ 2147483646 h 2692"/>
              <a:gd name="T18" fmla="*/ 2147483646 w 1912"/>
              <a:gd name="T19" fmla="*/ 2147483646 h 2692"/>
              <a:gd name="T20" fmla="*/ 2147483646 w 1912"/>
              <a:gd name="T21" fmla="*/ 2147483646 h 2692"/>
              <a:gd name="T22" fmla="*/ 2147483646 w 1912"/>
              <a:gd name="T23" fmla="*/ 2147483646 h 2692"/>
              <a:gd name="T24" fmla="*/ 2147483646 w 1912"/>
              <a:gd name="T25" fmla="*/ 2147483646 h 26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12" h="2692">
                <a:moveTo>
                  <a:pt x="0" y="0"/>
                </a:moveTo>
                <a:lnTo>
                  <a:pt x="72" y="292"/>
                </a:lnTo>
                <a:lnTo>
                  <a:pt x="148" y="536"/>
                </a:lnTo>
                <a:lnTo>
                  <a:pt x="248" y="780"/>
                </a:lnTo>
                <a:lnTo>
                  <a:pt x="396" y="1072"/>
                </a:lnTo>
                <a:lnTo>
                  <a:pt x="556" y="1340"/>
                </a:lnTo>
                <a:lnTo>
                  <a:pt x="752" y="1596"/>
                </a:lnTo>
                <a:lnTo>
                  <a:pt x="904" y="1792"/>
                </a:lnTo>
                <a:lnTo>
                  <a:pt x="1096" y="2004"/>
                </a:lnTo>
                <a:lnTo>
                  <a:pt x="1308" y="2196"/>
                </a:lnTo>
                <a:lnTo>
                  <a:pt x="1488" y="2368"/>
                </a:lnTo>
                <a:cubicBezTo>
                  <a:pt x="1532" y="2412"/>
                  <a:pt x="1620" y="2485"/>
                  <a:pt x="1704" y="2536"/>
                </a:cubicBezTo>
                <a:lnTo>
                  <a:pt x="1912" y="2692"/>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89" name="Freeform 10">
            <a:extLst>
              <a:ext uri="{FF2B5EF4-FFF2-40B4-BE49-F238E27FC236}">
                <a16:creationId xmlns:a16="http://schemas.microsoft.com/office/drawing/2014/main" id="{CEAB6685-CB74-3F40-A24B-6F78358E5425}"/>
              </a:ext>
            </a:extLst>
          </p:cNvPr>
          <p:cNvSpPr>
            <a:spLocks/>
          </p:cNvSpPr>
          <p:nvPr/>
        </p:nvSpPr>
        <p:spPr bwMode="auto">
          <a:xfrm>
            <a:off x="3594100" y="1822450"/>
            <a:ext cx="3035300" cy="4140200"/>
          </a:xfrm>
          <a:custGeom>
            <a:avLst/>
            <a:gdLst>
              <a:gd name="T0" fmla="*/ 0 w 1912"/>
              <a:gd name="T1" fmla="*/ 0 h 2608"/>
              <a:gd name="T2" fmla="*/ 2147483646 w 1912"/>
              <a:gd name="T3" fmla="*/ 2147483646 h 2608"/>
              <a:gd name="T4" fmla="*/ 2147483646 w 1912"/>
              <a:gd name="T5" fmla="*/ 2147483646 h 2608"/>
              <a:gd name="T6" fmla="*/ 2147483646 w 1912"/>
              <a:gd name="T7" fmla="*/ 2147483646 h 2608"/>
              <a:gd name="T8" fmla="*/ 2147483646 w 1912"/>
              <a:gd name="T9" fmla="*/ 2147483646 h 2608"/>
              <a:gd name="T10" fmla="*/ 2147483646 w 1912"/>
              <a:gd name="T11" fmla="*/ 2147483646 h 2608"/>
              <a:gd name="T12" fmla="*/ 2147483646 w 1912"/>
              <a:gd name="T13" fmla="*/ 2147483646 h 2608"/>
              <a:gd name="T14" fmla="*/ 2147483646 w 1912"/>
              <a:gd name="T15" fmla="*/ 2147483646 h 2608"/>
              <a:gd name="T16" fmla="*/ 2147483646 w 1912"/>
              <a:gd name="T17" fmla="*/ 2147483646 h 2608"/>
              <a:gd name="T18" fmla="*/ 2147483646 w 1912"/>
              <a:gd name="T19" fmla="*/ 2147483646 h 2608"/>
              <a:gd name="T20" fmla="*/ 2147483646 w 1912"/>
              <a:gd name="T21" fmla="*/ 2147483646 h 2608"/>
              <a:gd name="T22" fmla="*/ 2147483646 w 1912"/>
              <a:gd name="T23" fmla="*/ 2147483646 h 2608"/>
              <a:gd name="T24" fmla="*/ 2147483646 w 1912"/>
              <a:gd name="T25" fmla="*/ 2147483646 h 26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12" h="2608">
                <a:moveTo>
                  <a:pt x="0" y="0"/>
                </a:moveTo>
                <a:lnTo>
                  <a:pt x="72" y="292"/>
                </a:lnTo>
                <a:lnTo>
                  <a:pt x="148" y="536"/>
                </a:lnTo>
                <a:lnTo>
                  <a:pt x="264" y="776"/>
                </a:lnTo>
                <a:lnTo>
                  <a:pt x="420" y="1052"/>
                </a:lnTo>
                <a:lnTo>
                  <a:pt x="608" y="1320"/>
                </a:lnTo>
                <a:lnTo>
                  <a:pt x="792" y="1568"/>
                </a:lnTo>
                <a:lnTo>
                  <a:pt x="960" y="1768"/>
                </a:lnTo>
                <a:lnTo>
                  <a:pt x="1140" y="1952"/>
                </a:lnTo>
                <a:lnTo>
                  <a:pt x="1332" y="2132"/>
                </a:lnTo>
                <a:lnTo>
                  <a:pt x="1520" y="2284"/>
                </a:lnTo>
                <a:cubicBezTo>
                  <a:pt x="1564" y="2328"/>
                  <a:pt x="1629" y="2400"/>
                  <a:pt x="1700" y="2440"/>
                </a:cubicBezTo>
                <a:lnTo>
                  <a:pt x="1912" y="2608"/>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0" name="Freeform 11">
            <a:extLst>
              <a:ext uri="{FF2B5EF4-FFF2-40B4-BE49-F238E27FC236}">
                <a16:creationId xmlns:a16="http://schemas.microsoft.com/office/drawing/2014/main" id="{DCA0056C-3763-BE4A-8E27-A47D636284B3}"/>
              </a:ext>
            </a:extLst>
          </p:cNvPr>
          <p:cNvSpPr>
            <a:spLocks/>
          </p:cNvSpPr>
          <p:nvPr/>
        </p:nvSpPr>
        <p:spPr bwMode="auto">
          <a:xfrm>
            <a:off x="3810000" y="1828800"/>
            <a:ext cx="2832100" cy="3784600"/>
          </a:xfrm>
          <a:custGeom>
            <a:avLst/>
            <a:gdLst>
              <a:gd name="T0" fmla="*/ 0 w 1784"/>
              <a:gd name="T1" fmla="*/ 0 h 2384"/>
              <a:gd name="T2" fmla="*/ 2147483646 w 1784"/>
              <a:gd name="T3" fmla="*/ 2147483646 h 2384"/>
              <a:gd name="T4" fmla="*/ 2147483646 w 1784"/>
              <a:gd name="T5" fmla="*/ 2147483646 h 2384"/>
              <a:gd name="T6" fmla="*/ 2147483646 w 1784"/>
              <a:gd name="T7" fmla="*/ 2147483646 h 2384"/>
              <a:gd name="T8" fmla="*/ 2147483646 w 1784"/>
              <a:gd name="T9" fmla="*/ 2147483646 h 2384"/>
              <a:gd name="T10" fmla="*/ 2147483646 w 1784"/>
              <a:gd name="T11" fmla="*/ 2147483646 h 2384"/>
              <a:gd name="T12" fmla="*/ 2147483646 w 1784"/>
              <a:gd name="T13" fmla="*/ 2147483646 h 2384"/>
              <a:gd name="T14" fmla="*/ 2147483646 w 1784"/>
              <a:gd name="T15" fmla="*/ 2147483646 h 2384"/>
              <a:gd name="T16" fmla="*/ 2147483646 w 1784"/>
              <a:gd name="T17" fmla="*/ 2147483646 h 2384"/>
              <a:gd name="T18" fmla="*/ 2147483646 w 1784"/>
              <a:gd name="T19" fmla="*/ 2147483646 h 2384"/>
              <a:gd name="T20" fmla="*/ 2147483646 w 1784"/>
              <a:gd name="T21" fmla="*/ 2147483646 h 2384"/>
              <a:gd name="T22" fmla="*/ 2147483646 w 1784"/>
              <a:gd name="T23" fmla="*/ 2147483646 h 2384"/>
              <a:gd name="T24" fmla="*/ 2147483646 w 1784"/>
              <a:gd name="T25" fmla="*/ 2147483646 h 2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84" h="2384">
                <a:moveTo>
                  <a:pt x="0" y="0"/>
                </a:moveTo>
                <a:lnTo>
                  <a:pt x="92" y="252"/>
                </a:lnTo>
                <a:lnTo>
                  <a:pt x="208" y="532"/>
                </a:lnTo>
                <a:lnTo>
                  <a:pt x="324" y="784"/>
                </a:lnTo>
                <a:lnTo>
                  <a:pt x="484" y="1048"/>
                </a:lnTo>
                <a:lnTo>
                  <a:pt x="672" y="1304"/>
                </a:lnTo>
                <a:lnTo>
                  <a:pt x="868" y="1552"/>
                </a:lnTo>
                <a:lnTo>
                  <a:pt x="1044" y="1720"/>
                </a:lnTo>
                <a:lnTo>
                  <a:pt x="1208" y="1896"/>
                </a:lnTo>
                <a:lnTo>
                  <a:pt x="1372" y="2056"/>
                </a:lnTo>
                <a:lnTo>
                  <a:pt x="1524" y="2180"/>
                </a:lnTo>
                <a:cubicBezTo>
                  <a:pt x="1568" y="2224"/>
                  <a:pt x="1615" y="2237"/>
                  <a:pt x="1680" y="2308"/>
                </a:cubicBezTo>
                <a:lnTo>
                  <a:pt x="1784" y="2384"/>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1" name="Freeform 12">
            <a:extLst>
              <a:ext uri="{FF2B5EF4-FFF2-40B4-BE49-F238E27FC236}">
                <a16:creationId xmlns:a16="http://schemas.microsoft.com/office/drawing/2014/main" id="{F957B151-055E-AF4E-B2BF-C1A3BC1AB962}"/>
              </a:ext>
            </a:extLst>
          </p:cNvPr>
          <p:cNvSpPr>
            <a:spLocks/>
          </p:cNvSpPr>
          <p:nvPr/>
        </p:nvSpPr>
        <p:spPr bwMode="auto">
          <a:xfrm>
            <a:off x="4044950" y="1816100"/>
            <a:ext cx="2584450" cy="3441700"/>
          </a:xfrm>
          <a:custGeom>
            <a:avLst/>
            <a:gdLst>
              <a:gd name="T0" fmla="*/ 0 w 1628"/>
              <a:gd name="T1" fmla="*/ 0 h 2168"/>
              <a:gd name="T2" fmla="*/ 2147483646 w 1628"/>
              <a:gd name="T3" fmla="*/ 2147483646 h 2168"/>
              <a:gd name="T4" fmla="*/ 2147483646 w 1628"/>
              <a:gd name="T5" fmla="*/ 2147483646 h 2168"/>
              <a:gd name="T6" fmla="*/ 2147483646 w 1628"/>
              <a:gd name="T7" fmla="*/ 2147483646 h 2168"/>
              <a:gd name="T8" fmla="*/ 2147483646 w 1628"/>
              <a:gd name="T9" fmla="*/ 2147483646 h 2168"/>
              <a:gd name="T10" fmla="*/ 2147483646 w 1628"/>
              <a:gd name="T11" fmla="*/ 2147483646 h 2168"/>
              <a:gd name="T12" fmla="*/ 2147483646 w 1628"/>
              <a:gd name="T13" fmla="*/ 2147483646 h 2168"/>
              <a:gd name="T14" fmla="*/ 2147483646 w 1628"/>
              <a:gd name="T15" fmla="*/ 2147483646 h 2168"/>
              <a:gd name="T16" fmla="*/ 2147483646 w 1628"/>
              <a:gd name="T17" fmla="*/ 2147483646 h 2168"/>
              <a:gd name="T18" fmla="*/ 2147483646 w 1628"/>
              <a:gd name="T19" fmla="*/ 2147483646 h 2168"/>
              <a:gd name="T20" fmla="*/ 2147483646 w 1628"/>
              <a:gd name="T21" fmla="*/ 2147483646 h 2168"/>
              <a:gd name="T22" fmla="*/ 2147483646 w 1628"/>
              <a:gd name="T23" fmla="*/ 2147483646 h 2168"/>
              <a:gd name="T24" fmla="*/ 2147483646 w 1628"/>
              <a:gd name="T25" fmla="*/ 2147483646 h 21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28" h="2168">
                <a:moveTo>
                  <a:pt x="0" y="0"/>
                </a:moveTo>
                <a:lnTo>
                  <a:pt x="104" y="240"/>
                </a:lnTo>
                <a:lnTo>
                  <a:pt x="184" y="428"/>
                </a:lnTo>
                <a:lnTo>
                  <a:pt x="288" y="644"/>
                </a:lnTo>
                <a:lnTo>
                  <a:pt x="412" y="848"/>
                </a:lnTo>
                <a:lnTo>
                  <a:pt x="552" y="1072"/>
                </a:lnTo>
                <a:lnTo>
                  <a:pt x="720" y="1292"/>
                </a:lnTo>
                <a:lnTo>
                  <a:pt x="856" y="1436"/>
                </a:lnTo>
                <a:lnTo>
                  <a:pt x="1004" y="1604"/>
                </a:lnTo>
                <a:lnTo>
                  <a:pt x="1160" y="1756"/>
                </a:lnTo>
                <a:lnTo>
                  <a:pt x="1293" y="1900"/>
                </a:lnTo>
                <a:cubicBezTo>
                  <a:pt x="1331" y="1936"/>
                  <a:pt x="1386" y="1996"/>
                  <a:pt x="1447" y="2029"/>
                </a:cubicBezTo>
                <a:lnTo>
                  <a:pt x="1628" y="2168"/>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2" name="Freeform 13">
            <a:extLst>
              <a:ext uri="{FF2B5EF4-FFF2-40B4-BE49-F238E27FC236}">
                <a16:creationId xmlns:a16="http://schemas.microsoft.com/office/drawing/2014/main" id="{CC1479A6-CE0C-F54A-AD9F-B9B19C8148C4}"/>
              </a:ext>
            </a:extLst>
          </p:cNvPr>
          <p:cNvSpPr>
            <a:spLocks/>
          </p:cNvSpPr>
          <p:nvPr/>
        </p:nvSpPr>
        <p:spPr bwMode="auto">
          <a:xfrm>
            <a:off x="4292600" y="1803400"/>
            <a:ext cx="2336800" cy="3149600"/>
          </a:xfrm>
          <a:custGeom>
            <a:avLst/>
            <a:gdLst>
              <a:gd name="T0" fmla="*/ 0 w 1472"/>
              <a:gd name="T1" fmla="*/ 0 h 1984"/>
              <a:gd name="T2" fmla="*/ 2147483646 w 1472"/>
              <a:gd name="T3" fmla="*/ 2147483646 h 1984"/>
              <a:gd name="T4" fmla="*/ 2147483646 w 1472"/>
              <a:gd name="T5" fmla="*/ 2147483646 h 1984"/>
              <a:gd name="T6" fmla="*/ 2147483646 w 1472"/>
              <a:gd name="T7" fmla="*/ 2147483646 h 1984"/>
              <a:gd name="T8" fmla="*/ 2147483646 w 1472"/>
              <a:gd name="T9" fmla="*/ 2147483646 h 1984"/>
              <a:gd name="T10" fmla="*/ 2147483646 w 1472"/>
              <a:gd name="T11" fmla="*/ 2147483646 h 1984"/>
              <a:gd name="T12" fmla="*/ 2147483646 w 1472"/>
              <a:gd name="T13" fmla="*/ 2147483646 h 1984"/>
              <a:gd name="T14" fmla="*/ 2147483646 w 1472"/>
              <a:gd name="T15" fmla="*/ 2147483646 h 1984"/>
              <a:gd name="T16" fmla="*/ 2147483646 w 1472"/>
              <a:gd name="T17" fmla="*/ 2147483646 h 1984"/>
              <a:gd name="T18" fmla="*/ 2147483646 w 1472"/>
              <a:gd name="T19" fmla="*/ 2147483646 h 1984"/>
              <a:gd name="T20" fmla="*/ 2147483646 w 1472"/>
              <a:gd name="T21" fmla="*/ 2147483646 h 1984"/>
              <a:gd name="T22" fmla="*/ 2147483646 w 1472"/>
              <a:gd name="T23" fmla="*/ 2147483646 h 1984"/>
              <a:gd name="T24" fmla="*/ 2147483646 w 1472"/>
              <a:gd name="T25" fmla="*/ 2147483646 h 19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72" h="1984">
                <a:moveTo>
                  <a:pt x="0" y="0"/>
                </a:moveTo>
                <a:lnTo>
                  <a:pt x="79" y="191"/>
                </a:lnTo>
                <a:lnTo>
                  <a:pt x="156" y="364"/>
                </a:lnTo>
                <a:lnTo>
                  <a:pt x="264" y="572"/>
                </a:lnTo>
                <a:lnTo>
                  <a:pt x="361" y="757"/>
                </a:lnTo>
                <a:lnTo>
                  <a:pt x="496" y="956"/>
                </a:lnTo>
                <a:lnTo>
                  <a:pt x="668" y="1156"/>
                </a:lnTo>
                <a:lnTo>
                  <a:pt x="780" y="1300"/>
                </a:lnTo>
                <a:lnTo>
                  <a:pt x="920" y="1464"/>
                </a:lnTo>
                <a:lnTo>
                  <a:pt x="1040" y="1588"/>
                </a:lnTo>
                <a:lnTo>
                  <a:pt x="1200" y="1724"/>
                </a:lnTo>
                <a:cubicBezTo>
                  <a:pt x="1235" y="1757"/>
                  <a:pt x="1283" y="1809"/>
                  <a:pt x="1328" y="1852"/>
                </a:cubicBezTo>
                <a:lnTo>
                  <a:pt x="1472" y="1984"/>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3" name="Freeform 14">
            <a:extLst>
              <a:ext uri="{FF2B5EF4-FFF2-40B4-BE49-F238E27FC236}">
                <a16:creationId xmlns:a16="http://schemas.microsoft.com/office/drawing/2014/main" id="{82EDCF97-0D7E-1442-A51D-998229F0514A}"/>
              </a:ext>
            </a:extLst>
          </p:cNvPr>
          <p:cNvSpPr>
            <a:spLocks/>
          </p:cNvSpPr>
          <p:nvPr/>
        </p:nvSpPr>
        <p:spPr bwMode="auto">
          <a:xfrm>
            <a:off x="4572000" y="1828800"/>
            <a:ext cx="2057400" cy="2743200"/>
          </a:xfrm>
          <a:custGeom>
            <a:avLst/>
            <a:gdLst>
              <a:gd name="T0" fmla="*/ 0 w 1488"/>
              <a:gd name="T1" fmla="*/ 0 h 2016"/>
              <a:gd name="T2" fmla="*/ 2147483646 w 1488"/>
              <a:gd name="T3" fmla="*/ 2147483646 h 2016"/>
              <a:gd name="T4" fmla="*/ 2147483646 w 1488"/>
              <a:gd name="T5" fmla="*/ 2147483646 h 2016"/>
              <a:gd name="T6" fmla="*/ 2147483646 w 1488"/>
              <a:gd name="T7" fmla="*/ 2147483646 h 2016"/>
              <a:gd name="T8" fmla="*/ 2147483646 w 1488"/>
              <a:gd name="T9" fmla="*/ 2147483646 h 2016"/>
              <a:gd name="T10" fmla="*/ 2147483646 w 1488"/>
              <a:gd name="T11" fmla="*/ 2147483646 h 2016"/>
              <a:gd name="T12" fmla="*/ 2147483646 w 1488"/>
              <a:gd name="T13" fmla="*/ 2147483646 h 2016"/>
              <a:gd name="T14" fmla="*/ 2147483646 w 1488"/>
              <a:gd name="T15" fmla="*/ 2147483646 h 2016"/>
              <a:gd name="T16" fmla="*/ 2147483646 w 1488"/>
              <a:gd name="T17" fmla="*/ 2147483646 h 2016"/>
              <a:gd name="T18" fmla="*/ 2147483646 w 1488"/>
              <a:gd name="T19" fmla="*/ 2147483646 h 2016"/>
              <a:gd name="T20" fmla="*/ 2147483646 w 1488"/>
              <a:gd name="T21" fmla="*/ 2147483646 h 2016"/>
              <a:gd name="T22" fmla="*/ 2147483646 w 1488"/>
              <a:gd name="T23" fmla="*/ 2147483646 h 2016"/>
              <a:gd name="T24" fmla="*/ 2147483646 w 1488"/>
              <a:gd name="T25" fmla="*/ 2147483646 h 20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8" h="2016">
                <a:moveTo>
                  <a:pt x="0" y="0"/>
                </a:moveTo>
                <a:lnTo>
                  <a:pt x="95" y="223"/>
                </a:lnTo>
                <a:lnTo>
                  <a:pt x="172" y="396"/>
                </a:lnTo>
                <a:lnTo>
                  <a:pt x="280" y="604"/>
                </a:lnTo>
                <a:lnTo>
                  <a:pt x="377" y="789"/>
                </a:lnTo>
                <a:lnTo>
                  <a:pt x="512" y="988"/>
                </a:lnTo>
                <a:lnTo>
                  <a:pt x="684" y="1188"/>
                </a:lnTo>
                <a:lnTo>
                  <a:pt x="796" y="1332"/>
                </a:lnTo>
                <a:lnTo>
                  <a:pt x="936" y="1496"/>
                </a:lnTo>
                <a:lnTo>
                  <a:pt x="1056" y="1620"/>
                </a:lnTo>
                <a:lnTo>
                  <a:pt x="1216" y="1756"/>
                </a:lnTo>
                <a:cubicBezTo>
                  <a:pt x="1251" y="1789"/>
                  <a:pt x="1299" y="1841"/>
                  <a:pt x="1344" y="1884"/>
                </a:cubicBezTo>
                <a:lnTo>
                  <a:pt x="1488" y="2016"/>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4" name="Freeform 15">
            <a:extLst>
              <a:ext uri="{FF2B5EF4-FFF2-40B4-BE49-F238E27FC236}">
                <a16:creationId xmlns:a16="http://schemas.microsoft.com/office/drawing/2014/main" id="{8F833D68-0A31-C540-86F9-0048D2A21EC0}"/>
              </a:ext>
            </a:extLst>
          </p:cNvPr>
          <p:cNvSpPr>
            <a:spLocks/>
          </p:cNvSpPr>
          <p:nvPr/>
        </p:nvSpPr>
        <p:spPr bwMode="auto">
          <a:xfrm>
            <a:off x="4800600" y="1828800"/>
            <a:ext cx="1828800" cy="2438400"/>
          </a:xfrm>
          <a:custGeom>
            <a:avLst/>
            <a:gdLst>
              <a:gd name="T0" fmla="*/ 0 w 1152"/>
              <a:gd name="T1" fmla="*/ 0 h 1536"/>
              <a:gd name="T2" fmla="*/ 2147483646 w 1152"/>
              <a:gd name="T3" fmla="*/ 2147483646 h 1536"/>
              <a:gd name="T4" fmla="*/ 2147483646 w 1152"/>
              <a:gd name="T5" fmla="*/ 2147483646 h 1536"/>
              <a:gd name="T6" fmla="*/ 2147483646 w 1152"/>
              <a:gd name="T7" fmla="*/ 2147483646 h 1536"/>
              <a:gd name="T8" fmla="*/ 2147483646 w 1152"/>
              <a:gd name="T9" fmla="*/ 2147483646 h 1536"/>
              <a:gd name="T10" fmla="*/ 2147483646 w 1152"/>
              <a:gd name="T11" fmla="*/ 2147483646 h 1536"/>
              <a:gd name="T12" fmla="*/ 2147483646 w 1152"/>
              <a:gd name="T13" fmla="*/ 2147483646 h 1536"/>
              <a:gd name="T14" fmla="*/ 2147483646 w 1152"/>
              <a:gd name="T15" fmla="*/ 2147483646 h 1536"/>
              <a:gd name="T16" fmla="*/ 2147483646 w 1152"/>
              <a:gd name="T17" fmla="*/ 2147483646 h 1536"/>
              <a:gd name="T18" fmla="*/ 2147483646 w 1152"/>
              <a:gd name="T19" fmla="*/ 2147483646 h 1536"/>
              <a:gd name="T20" fmla="*/ 2147483646 w 1152"/>
              <a:gd name="T21" fmla="*/ 2147483646 h 1536"/>
              <a:gd name="T22" fmla="*/ 2147483646 w 1152"/>
              <a:gd name="T23" fmla="*/ 2147483646 h 1536"/>
              <a:gd name="T24" fmla="*/ 2147483646 w 1152"/>
              <a:gd name="T25" fmla="*/ 2147483646 h 1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2" h="1536">
                <a:moveTo>
                  <a:pt x="0" y="0"/>
                </a:moveTo>
                <a:lnTo>
                  <a:pt x="88" y="172"/>
                </a:lnTo>
                <a:lnTo>
                  <a:pt x="160" y="300"/>
                </a:lnTo>
                <a:lnTo>
                  <a:pt x="244" y="456"/>
                </a:lnTo>
                <a:lnTo>
                  <a:pt x="340" y="604"/>
                </a:lnTo>
                <a:lnTo>
                  <a:pt x="440" y="760"/>
                </a:lnTo>
                <a:lnTo>
                  <a:pt x="560" y="904"/>
                </a:lnTo>
                <a:lnTo>
                  <a:pt x="644" y="1020"/>
                </a:lnTo>
                <a:lnTo>
                  <a:pt x="748" y="1136"/>
                </a:lnTo>
                <a:lnTo>
                  <a:pt x="844" y="1236"/>
                </a:lnTo>
                <a:lnTo>
                  <a:pt x="941" y="1338"/>
                </a:lnTo>
                <a:cubicBezTo>
                  <a:pt x="969" y="1363"/>
                  <a:pt x="1006" y="1403"/>
                  <a:pt x="1041" y="1435"/>
                </a:cubicBezTo>
                <a:lnTo>
                  <a:pt x="1152" y="1536"/>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5" name="Freeform 16">
            <a:extLst>
              <a:ext uri="{FF2B5EF4-FFF2-40B4-BE49-F238E27FC236}">
                <a16:creationId xmlns:a16="http://schemas.microsoft.com/office/drawing/2014/main" id="{AA152A00-7FB6-0148-867D-32181B683E03}"/>
              </a:ext>
            </a:extLst>
          </p:cNvPr>
          <p:cNvSpPr>
            <a:spLocks/>
          </p:cNvSpPr>
          <p:nvPr/>
        </p:nvSpPr>
        <p:spPr bwMode="auto">
          <a:xfrm>
            <a:off x="5035550" y="1822450"/>
            <a:ext cx="1593850" cy="2139950"/>
          </a:xfrm>
          <a:custGeom>
            <a:avLst/>
            <a:gdLst>
              <a:gd name="T0" fmla="*/ 0 w 1004"/>
              <a:gd name="T1" fmla="*/ 0 h 1348"/>
              <a:gd name="T2" fmla="*/ 2147483646 w 1004"/>
              <a:gd name="T3" fmla="*/ 2147483646 h 1348"/>
              <a:gd name="T4" fmla="*/ 2147483646 w 1004"/>
              <a:gd name="T5" fmla="*/ 2147483646 h 1348"/>
              <a:gd name="T6" fmla="*/ 2147483646 w 1004"/>
              <a:gd name="T7" fmla="*/ 2147483646 h 1348"/>
              <a:gd name="T8" fmla="*/ 2147483646 w 1004"/>
              <a:gd name="T9" fmla="*/ 2147483646 h 1348"/>
              <a:gd name="T10" fmla="*/ 2147483646 w 1004"/>
              <a:gd name="T11" fmla="*/ 2147483646 h 1348"/>
              <a:gd name="T12" fmla="*/ 2147483646 w 1004"/>
              <a:gd name="T13" fmla="*/ 2147483646 h 1348"/>
              <a:gd name="T14" fmla="*/ 2147483646 w 1004"/>
              <a:gd name="T15" fmla="*/ 2147483646 h 1348"/>
              <a:gd name="T16" fmla="*/ 2147483646 w 1004"/>
              <a:gd name="T17" fmla="*/ 2147483646 h 1348"/>
              <a:gd name="T18" fmla="*/ 2147483646 w 1004"/>
              <a:gd name="T19" fmla="*/ 2147483646 h 1348"/>
              <a:gd name="T20" fmla="*/ 2147483646 w 1004"/>
              <a:gd name="T21" fmla="*/ 2147483646 h 1348"/>
              <a:gd name="T22" fmla="*/ 2147483646 w 1004"/>
              <a:gd name="T23" fmla="*/ 2147483646 h 1348"/>
              <a:gd name="T24" fmla="*/ 2147483646 w 1004"/>
              <a:gd name="T25" fmla="*/ 2147483646 h 1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4" h="1348">
                <a:moveTo>
                  <a:pt x="0" y="0"/>
                </a:moveTo>
                <a:lnTo>
                  <a:pt x="88" y="144"/>
                </a:lnTo>
                <a:lnTo>
                  <a:pt x="156" y="260"/>
                </a:lnTo>
                <a:lnTo>
                  <a:pt x="224" y="388"/>
                </a:lnTo>
                <a:lnTo>
                  <a:pt x="320" y="528"/>
                </a:lnTo>
                <a:lnTo>
                  <a:pt x="412" y="664"/>
                </a:lnTo>
                <a:lnTo>
                  <a:pt x="520" y="796"/>
                </a:lnTo>
                <a:lnTo>
                  <a:pt x="596" y="904"/>
                </a:lnTo>
                <a:lnTo>
                  <a:pt x="668" y="1004"/>
                </a:lnTo>
                <a:lnTo>
                  <a:pt x="756" y="1096"/>
                </a:lnTo>
                <a:lnTo>
                  <a:pt x="828" y="1176"/>
                </a:lnTo>
                <a:cubicBezTo>
                  <a:pt x="853" y="1198"/>
                  <a:pt x="876" y="1232"/>
                  <a:pt x="907" y="1260"/>
                </a:cubicBezTo>
                <a:lnTo>
                  <a:pt x="1004" y="1348"/>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6" name="Freeform 17">
            <a:extLst>
              <a:ext uri="{FF2B5EF4-FFF2-40B4-BE49-F238E27FC236}">
                <a16:creationId xmlns:a16="http://schemas.microsoft.com/office/drawing/2014/main" id="{2F7D54B7-78B3-A64C-930A-A1502C669935}"/>
              </a:ext>
            </a:extLst>
          </p:cNvPr>
          <p:cNvSpPr>
            <a:spLocks/>
          </p:cNvSpPr>
          <p:nvPr/>
        </p:nvSpPr>
        <p:spPr bwMode="auto">
          <a:xfrm>
            <a:off x="5257800" y="1752600"/>
            <a:ext cx="1377950" cy="1879600"/>
          </a:xfrm>
          <a:custGeom>
            <a:avLst/>
            <a:gdLst>
              <a:gd name="T0" fmla="*/ 0 w 868"/>
              <a:gd name="T1" fmla="*/ 0 h 1184"/>
              <a:gd name="T2" fmla="*/ 2147483646 w 868"/>
              <a:gd name="T3" fmla="*/ 2147483646 h 1184"/>
              <a:gd name="T4" fmla="*/ 2147483646 w 868"/>
              <a:gd name="T5" fmla="*/ 2147483646 h 1184"/>
              <a:gd name="T6" fmla="*/ 2147483646 w 868"/>
              <a:gd name="T7" fmla="*/ 2147483646 h 1184"/>
              <a:gd name="T8" fmla="*/ 2147483646 w 868"/>
              <a:gd name="T9" fmla="*/ 2147483646 h 1184"/>
              <a:gd name="T10" fmla="*/ 2147483646 w 868"/>
              <a:gd name="T11" fmla="*/ 2147483646 h 1184"/>
              <a:gd name="T12" fmla="*/ 2147483646 w 868"/>
              <a:gd name="T13" fmla="*/ 2147483646 h 1184"/>
              <a:gd name="T14" fmla="*/ 2147483646 w 868"/>
              <a:gd name="T15" fmla="*/ 2147483646 h 1184"/>
              <a:gd name="T16" fmla="*/ 2147483646 w 868"/>
              <a:gd name="T17" fmla="*/ 2147483646 h 1184"/>
              <a:gd name="T18" fmla="*/ 2147483646 w 868"/>
              <a:gd name="T19" fmla="*/ 2147483646 h 1184"/>
              <a:gd name="T20" fmla="*/ 2147483646 w 868"/>
              <a:gd name="T21" fmla="*/ 2147483646 h 1184"/>
              <a:gd name="T22" fmla="*/ 2147483646 w 868"/>
              <a:gd name="T23" fmla="*/ 2147483646 h 1184"/>
              <a:gd name="T24" fmla="*/ 2147483646 w 868"/>
              <a:gd name="T25" fmla="*/ 2147483646 h 1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8" h="1184">
                <a:moveTo>
                  <a:pt x="0" y="0"/>
                </a:moveTo>
                <a:lnTo>
                  <a:pt x="76" y="128"/>
                </a:lnTo>
                <a:lnTo>
                  <a:pt x="134" y="231"/>
                </a:lnTo>
                <a:lnTo>
                  <a:pt x="193" y="345"/>
                </a:lnTo>
                <a:lnTo>
                  <a:pt x="275" y="470"/>
                </a:lnTo>
                <a:lnTo>
                  <a:pt x="355" y="591"/>
                </a:lnTo>
                <a:lnTo>
                  <a:pt x="447" y="709"/>
                </a:lnTo>
                <a:lnTo>
                  <a:pt x="513" y="805"/>
                </a:lnTo>
                <a:lnTo>
                  <a:pt x="580" y="884"/>
                </a:lnTo>
                <a:lnTo>
                  <a:pt x="652" y="948"/>
                </a:lnTo>
                <a:lnTo>
                  <a:pt x="724" y="1032"/>
                </a:lnTo>
                <a:cubicBezTo>
                  <a:pt x="745" y="1051"/>
                  <a:pt x="762" y="1081"/>
                  <a:pt x="788" y="1104"/>
                </a:cubicBezTo>
                <a:lnTo>
                  <a:pt x="868" y="1184"/>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7" name="Freeform 18">
            <a:extLst>
              <a:ext uri="{FF2B5EF4-FFF2-40B4-BE49-F238E27FC236}">
                <a16:creationId xmlns:a16="http://schemas.microsoft.com/office/drawing/2014/main" id="{D27B7DB2-A559-8F44-A2D0-EDAA5D666DB5}"/>
              </a:ext>
            </a:extLst>
          </p:cNvPr>
          <p:cNvSpPr>
            <a:spLocks/>
          </p:cNvSpPr>
          <p:nvPr/>
        </p:nvSpPr>
        <p:spPr bwMode="auto">
          <a:xfrm>
            <a:off x="1905000" y="2895600"/>
            <a:ext cx="1600200" cy="3200400"/>
          </a:xfrm>
          <a:custGeom>
            <a:avLst/>
            <a:gdLst>
              <a:gd name="T0" fmla="*/ 0 w 1008"/>
              <a:gd name="T1" fmla="*/ 0 h 2016"/>
              <a:gd name="T2" fmla="*/ 2147483646 w 1008"/>
              <a:gd name="T3" fmla="*/ 2147483646 h 2016"/>
              <a:gd name="T4" fmla="*/ 2147483646 w 1008"/>
              <a:gd name="T5" fmla="*/ 2147483646 h 2016"/>
              <a:gd name="T6" fmla="*/ 2147483646 w 1008"/>
              <a:gd name="T7" fmla="*/ 2147483646 h 2016"/>
              <a:gd name="T8" fmla="*/ 2147483646 w 1008"/>
              <a:gd name="T9" fmla="*/ 2147483646 h 2016"/>
              <a:gd name="T10" fmla="*/ 2147483646 w 1008"/>
              <a:gd name="T11" fmla="*/ 2147483646 h 2016"/>
              <a:gd name="T12" fmla="*/ 2147483646 w 1008"/>
              <a:gd name="T13" fmla="*/ 2147483646 h 2016"/>
              <a:gd name="T14" fmla="*/ 2147483646 w 1008"/>
              <a:gd name="T15" fmla="*/ 2147483646 h 2016"/>
              <a:gd name="T16" fmla="*/ 2147483646 w 1008"/>
              <a:gd name="T17" fmla="*/ 2147483646 h 2016"/>
              <a:gd name="T18" fmla="*/ 2147483646 w 1008"/>
              <a:gd name="T19" fmla="*/ 2147483646 h 2016"/>
              <a:gd name="T20" fmla="*/ 2147483646 w 1008"/>
              <a:gd name="T21" fmla="*/ 2147483646 h 2016"/>
              <a:gd name="T22" fmla="*/ 2147483646 w 1008"/>
              <a:gd name="T23" fmla="*/ 2147483646 h 2016"/>
              <a:gd name="T24" fmla="*/ 2147483646 w 1008"/>
              <a:gd name="T25" fmla="*/ 2147483646 h 20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8" h="2016">
                <a:moveTo>
                  <a:pt x="0" y="0"/>
                </a:moveTo>
                <a:lnTo>
                  <a:pt x="32" y="188"/>
                </a:lnTo>
                <a:lnTo>
                  <a:pt x="72" y="380"/>
                </a:lnTo>
                <a:lnTo>
                  <a:pt x="136" y="556"/>
                </a:lnTo>
                <a:lnTo>
                  <a:pt x="196" y="756"/>
                </a:lnTo>
                <a:lnTo>
                  <a:pt x="288" y="976"/>
                </a:lnTo>
                <a:lnTo>
                  <a:pt x="384" y="1168"/>
                </a:lnTo>
                <a:lnTo>
                  <a:pt x="496" y="1372"/>
                </a:lnTo>
                <a:lnTo>
                  <a:pt x="608" y="1536"/>
                </a:lnTo>
                <a:lnTo>
                  <a:pt x="740" y="1720"/>
                </a:lnTo>
                <a:lnTo>
                  <a:pt x="852" y="1860"/>
                </a:lnTo>
                <a:cubicBezTo>
                  <a:pt x="890" y="1892"/>
                  <a:pt x="994" y="2004"/>
                  <a:pt x="957" y="1971"/>
                </a:cubicBezTo>
                <a:lnTo>
                  <a:pt x="1008" y="2016"/>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8" name="Freeform 19">
            <a:extLst>
              <a:ext uri="{FF2B5EF4-FFF2-40B4-BE49-F238E27FC236}">
                <a16:creationId xmlns:a16="http://schemas.microsoft.com/office/drawing/2014/main" id="{B9687B68-DF18-BC4E-89AC-B078513D83B0}"/>
              </a:ext>
            </a:extLst>
          </p:cNvPr>
          <p:cNvSpPr>
            <a:spLocks/>
          </p:cNvSpPr>
          <p:nvPr/>
        </p:nvSpPr>
        <p:spPr bwMode="auto">
          <a:xfrm>
            <a:off x="1905000" y="4191000"/>
            <a:ext cx="1066800" cy="1905000"/>
          </a:xfrm>
          <a:custGeom>
            <a:avLst/>
            <a:gdLst>
              <a:gd name="T0" fmla="*/ 0 w 868"/>
              <a:gd name="T1" fmla="*/ 0 h 1184"/>
              <a:gd name="T2" fmla="*/ 2147483646 w 868"/>
              <a:gd name="T3" fmla="*/ 2147483646 h 1184"/>
              <a:gd name="T4" fmla="*/ 2147483646 w 868"/>
              <a:gd name="T5" fmla="*/ 2147483646 h 1184"/>
              <a:gd name="T6" fmla="*/ 2147483646 w 868"/>
              <a:gd name="T7" fmla="*/ 2147483646 h 1184"/>
              <a:gd name="T8" fmla="*/ 2147483646 w 868"/>
              <a:gd name="T9" fmla="*/ 2147483646 h 1184"/>
              <a:gd name="T10" fmla="*/ 2147483646 w 868"/>
              <a:gd name="T11" fmla="*/ 2147483646 h 1184"/>
              <a:gd name="T12" fmla="*/ 2147483646 w 868"/>
              <a:gd name="T13" fmla="*/ 2147483646 h 1184"/>
              <a:gd name="T14" fmla="*/ 2147483646 w 868"/>
              <a:gd name="T15" fmla="*/ 2147483646 h 1184"/>
              <a:gd name="T16" fmla="*/ 2147483646 w 868"/>
              <a:gd name="T17" fmla="*/ 2147483646 h 1184"/>
              <a:gd name="T18" fmla="*/ 2147483646 w 868"/>
              <a:gd name="T19" fmla="*/ 2147483646 h 1184"/>
              <a:gd name="T20" fmla="*/ 2147483646 w 868"/>
              <a:gd name="T21" fmla="*/ 2147483646 h 1184"/>
              <a:gd name="T22" fmla="*/ 2147483646 w 868"/>
              <a:gd name="T23" fmla="*/ 2147483646 h 1184"/>
              <a:gd name="T24" fmla="*/ 2147483646 w 868"/>
              <a:gd name="T25" fmla="*/ 2147483646 h 1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8" h="1184">
                <a:moveTo>
                  <a:pt x="0" y="0"/>
                </a:moveTo>
                <a:lnTo>
                  <a:pt x="76" y="128"/>
                </a:lnTo>
                <a:lnTo>
                  <a:pt x="134" y="231"/>
                </a:lnTo>
                <a:lnTo>
                  <a:pt x="193" y="345"/>
                </a:lnTo>
                <a:lnTo>
                  <a:pt x="275" y="470"/>
                </a:lnTo>
                <a:lnTo>
                  <a:pt x="355" y="591"/>
                </a:lnTo>
                <a:lnTo>
                  <a:pt x="447" y="709"/>
                </a:lnTo>
                <a:lnTo>
                  <a:pt x="513" y="805"/>
                </a:lnTo>
                <a:lnTo>
                  <a:pt x="580" y="884"/>
                </a:lnTo>
                <a:lnTo>
                  <a:pt x="652" y="948"/>
                </a:lnTo>
                <a:lnTo>
                  <a:pt x="724" y="1032"/>
                </a:lnTo>
                <a:cubicBezTo>
                  <a:pt x="745" y="1051"/>
                  <a:pt x="762" y="1081"/>
                  <a:pt x="788" y="1104"/>
                </a:cubicBezTo>
                <a:lnTo>
                  <a:pt x="868" y="1184"/>
                </a:lnTo>
              </a:path>
            </a:pathLst>
          </a:custGeom>
          <a:noFill/>
          <a:ln w="28575" cmpd="sng">
            <a:solidFill>
              <a:schemeClr val="fo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99" name="Line 20">
            <a:extLst>
              <a:ext uri="{FF2B5EF4-FFF2-40B4-BE49-F238E27FC236}">
                <a16:creationId xmlns:a16="http://schemas.microsoft.com/office/drawing/2014/main" id="{BBCABECA-D60D-C642-8AB9-54E00574D4BD}"/>
              </a:ext>
            </a:extLst>
          </p:cNvPr>
          <p:cNvSpPr>
            <a:spLocks noChangeShapeType="1"/>
          </p:cNvSpPr>
          <p:nvPr/>
        </p:nvSpPr>
        <p:spPr bwMode="auto">
          <a:xfrm>
            <a:off x="1905000" y="5105400"/>
            <a:ext cx="609600" cy="990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3C771-B0EB-985E-746E-6CBDB7F79B2A}"/>
              </a:ext>
            </a:extLst>
          </p:cNvPr>
          <p:cNvPicPr>
            <a:picLocks noChangeAspect="1"/>
          </p:cNvPicPr>
          <p:nvPr/>
        </p:nvPicPr>
        <p:blipFill>
          <a:blip r:embed="rId2"/>
          <a:stretch>
            <a:fillRect/>
          </a:stretch>
        </p:blipFill>
        <p:spPr>
          <a:xfrm>
            <a:off x="920750" y="584200"/>
            <a:ext cx="7302500" cy="5689600"/>
          </a:xfrm>
          <a:prstGeom prst="rect">
            <a:avLst/>
          </a:prstGeom>
        </p:spPr>
      </p:pic>
      <p:sp>
        <p:nvSpPr>
          <p:cNvPr id="4" name="TextBox 3">
            <a:extLst>
              <a:ext uri="{FF2B5EF4-FFF2-40B4-BE49-F238E27FC236}">
                <a16:creationId xmlns:a16="http://schemas.microsoft.com/office/drawing/2014/main" id="{0E0FA938-3F6D-284F-1212-D514A38B6A0F}"/>
              </a:ext>
            </a:extLst>
          </p:cNvPr>
          <p:cNvSpPr txBox="1"/>
          <p:nvPr/>
        </p:nvSpPr>
        <p:spPr>
          <a:xfrm>
            <a:off x="6498772" y="4953002"/>
            <a:ext cx="465192" cy="276999"/>
          </a:xfrm>
          <a:prstGeom prst="rect">
            <a:avLst/>
          </a:prstGeom>
          <a:solidFill>
            <a:schemeClr val="bg1"/>
          </a:solidFill>
        </p:spPr>
        <p:txBody>
          <a:bodyPr wrap="none" rtlCol="0">
            <a:spAutoFit/>
          </a:bodyPr>
          <a:lstStyle/>
          <a:p>
            <a:r>
              <a:rPr lang="en-US" sz="1200" dirty="0"/>
              <a:t>Low</a:t>
            </a:r>
          </a:p>
        </p:txBody>
      </p:sp>
      <p:sp>
        <p:nvSpPr>
          <p:cNvPr id="5" name="TextBox 4">
            <a:extLst>
              <a:ext uri="{FF2B5EF4-FFF2-40B4-BE49-F238E27FC236}">
                <a16:creationId xmlns:a16="http://schemas.microsoft.com/office/drawing/2014/main" id="{65C5AEC2-9BD9-74CA-4144-5610D8CF93EA}"/>
              </a:ext>
            </a:extLst>
          </p:cNvPr>
          <p:cNvSpPr txBox="1"/>
          <p:nvPr/>
        </p:nvSpPr>
        <p:spPr>
          <a:xfrm>
            <a:off x="7761516" y="4952998"/>
            <a:ext cx="498855" cy="276999"/>
          </a:xfrm>
          <a:prstGeom prst="rect">
            <a:avLst/>
          </a:prstGeom>
          <a:solidFill>
            <a:schemeClr val="bg1"/>
          </a:solidFill>
        </p:spPr>
        <p:txBody>
          <a:bodyPr wrap="none" rtlCol="0">
            <a:spAutoFit/>
          </a:bodyPr>
          <a:lstStyle/>
          <a:p>
            <a:r>
              <a:rPr lang="en-US" sz="1200" dirty="0"/>
              <a:t>High</a:t>
            </a:r>
          </a:p>
        </p:txBody>
      </p:sp>
    </p:spTree>
    <p:extLst>
      <p:ext uri="{BB962C8B-B14F-4D97-AF65-F5344CB8AC3E}">
        <p14:creationId xmlns:p14="http://schemas.microsoft.com/office/powerpoint/2010/main" val="171737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FACAC20B-9D8A-CB40-AF57-5BC696A97200}"/>
              </a:ext>
            </a:extLst>
          </p:cNvPr>
          <p:cNvSpPr>
            <a:spLocks noChangeArrowheads="1"/>
          </p:cNvSpPr>
          <p:nvPr/>
        </p:nvSpPr>
        <p:spPr bwMode="auto">
          <a:xfrm>
            <a:off x="152400" y="409575"/>
            <a:ext cx="883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000000"/>
                </a:solidFill>
                <a:latin typeface="Tahoma" panose="020B0604030504040204" pitchFamily="34" charset="0"/>
              </a:rPr>
              <a:t>Wind barbs—</a:t>
            </a:r>
            <a:r>
              <a:rPr lang="en-US" altLang="en-US" sz="1800">
                <a:latin typeface="Tahoma" panose="020B0604030504040204" pitchFamily="34" charset="0"/>
              </a:rPr>
              <a:t> Wind speed (knots) and direction at various pressure levels. Plotted on the right of the diagram. </a:t>
            </a:r>
          </a:p>
        </p:txBody>
      </p:sp>
      <p:pic>
        <p:nvPicPr>
          <p:cNvPr id="48130" name="Picture 3" descr="skew_KIAD">
            <a:extLst>
              <a:ext uri="{FF2B5EF4-FFF2-40B4-BE49-F238E27FC236}">
                <a16:creationId xmlns:a16="http://schemas.microsoft.com/office/drawing/2014/main" id="{B253B369-5D90-964D-8773-860B1ED66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Oval 4">
            <a:extLst>
              <a:ext uri="{FF2B5EF4-FFF2-40B4-BE49-F238E27FC236}">
                <a16:creationId xmlns:a16="http://schemas.microsoft.com/office/drawing/2014/main" id="{657D24E7-EE48-0441-9EA7-24D757A074F6}"/>
              </a:ext>
            </a:extLst>
          </p:cNvPr>
          <p:cNvSpPr>
            <a:spLocks noChangeArrowheads="1"/>
          </p:cNvSpPr>
          <p:nvPr/>
        </p:nvSpPr>
        <p:spPr bwMode="auto">
          <a:xfrm>
            <a:off x="5867400" y="1219200"/>
            <a:ext cx="1447800" cy="5334000"/>
          </a:xfrm>
          <a:prstGeom prst="ellipse">
            <a:avLst/>
          </a:prstGeom>
          <a:noFill/>
          <a:ln w="38100">
            <a:solidFill>
              <a:schemeClr val="accent1"/>
            </a:solidFill>
            <a:round/>
            <a:headEnd/>
            <a:tailEnd/>
          </a:ln>
          <a:extLst>
            <a:ext uri="{909E8E84-426E-40DD-AFC4-6F175D3DCCD1}">
              <a14:hiddenFill xmlns:a14="http://schemas.microsoft.com/office/drawing/2010/main">
                <a:solidFill>
                  <a:schemeClr val="bg1"/>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
            <a:extLst>
              <a:ext uri="{FF2B5EF4-FFF2-40B4-BE49-F238E27FC236}">
                <a16:creationId xmlns:a16="http://schemas.microsoft.com/office/drawing/2014/main" id="{96D0B771-AC60-D04C-8792-40C224B4D387}"/>
              </a:ext>
            </a:extLst>
          </p:cNvPr>
          <p:cNvSpPr txBox="1">
            <a:spLocks noChangeArrowheads="1"/>
          </p:cNvSpPr>
          <p:nvPr/>
        </p:nvSpPr>
        <p:spPr bwMode="auto">
          <a:xfrm>
            <a:off x="395288" y="373063"/>
            <a:ext cx="807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3600"/>
              <a:t>Dalton’s Law of Partial Pressures</a:t>
            </a:r>
          </a:p>
        </p:txBody>
      </p:sp>
      <p:graphicFrame>
        <p:nvGraphicFramePr>
          <p:cNvPr id="53250" name="Object 3">
            <a:extLst>
              <a:ext uri="{FF2B5EF4-FFF2-40B4-BE49-F238E27FC236}">
                <a16:creationId xmlns:a16="http://schemas.microsoft.com/office/drawing/2014/main" id="{0C384F7D-7AE7-334C-8CF3-095617F56E70}"/>
              </a:ext>
            </a:extLst>
          </p:cNvPr>
          <p:cNvGraphicFramePr>
            <a:graphicFrameLocks noChangeAspect="1"/>
          </p:cNvGraphicFramePr>
          <p:nvPr/>
        </p:nvGraphicFramePr>
        <p:xfrm>
          <a:off x="1844675" y="1639888"/>
          <a:ext cx="5588000" cy="939800"/>
        </p:xfrm>
        <a:graphic>
          <a:graphicData uri="http://schemas.openxmlformats.org/presentationml/2006/ole">
            <mc:AlternateContent xmlns:mc="http://schemas.openxmlformats.org/markup-compatibility/2006">
              <mc:Choice xmlns:v="urn:schemas-microsoft-com:vml" Requires="v">
                <p:oleObj name="Equation" r:id="rId3" imgW="39789100" imgH="6731000" progId="Equation.3">
                  <p:embed/>
                </p:oleObj>
              </mc:Choice>
              <mc:Fallback>
                <p:oleObj name="Equation" r:id="rId3" imgW="39789100" imgH="67310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675" y="1639888"/>
                        <a:ext cx="5588000" cy="9398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1" name="Text Box 4">
            <a:extLst>
              <a:ext uri="{FF2B5EF4-FFF2-40B4-BE49-F238E27FC236}">
                <a16:creationId xmlns:a16="http://schemas.microsoft.com/office/drawing/2014/main" id="{2B35661D-E705-184E-8FCA-25F9089A4AF3}"/>
              </a:ext>
            </a:extLst>
          </p:cNvPr>
          <p:cNvSpPr txBox="1">
            <a:spLocks noChangeArrowheads="1"/>
          </p:cNvSpPr>
          <p:nvPr/>
        </p:nvSpPr>
        <p:spPr bwMode="auto">
          <a:xfrm>
            <a:off x="533400" y="3470275"/>
            <a:ext cx="81534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400"/>
              <a:t>For a mixture of dry air with water vapor,</a:t>
            </a:r>
          </a:p>
          <a:p>
            <a:pPr algn="ctr">
              <a:spcBef>
                <a:spcPct val="50000"/>
              </a:spcBef>
              <a:buFontTx/>
              <a:buNone/>
            </a:pPr>
            <a:r>
              <a:rPr lang="en-US" altLang="en-US" sz="2400"/>
              <a:t>P = P</a:t>
            </a:r>
            <a:r>
              <a:rPr lang="en-US" altLang="en-US" sz="2400" baseline="-25000"/>
              <a:t>d</a:t>
            </a:r>
            <a:r>
              <a:rPr lang="en-US" altLang="en-US" sz="2400"/>
              <a:t>+P</a:t>
            </a:r>
            <a:r>
              <a:rPr lang="en-US" altLang="en-US" sz="2400" baseline="-25000"/>
              <a:t>v</a:t>
            </a:r>
            <a:r>
              <a:rPr lang="en-US" altLang="en-US" sz="2400"/>
              <a:t> = P</a:t>
            </a:r>
            <a:r>
              <a:rPr lang="en-US" altLang="en-US" sz="2400" baseline="-25000"/>
              <a:t>d</a:t>
            </a:r>
            <a:r>
              <a:rPr lang="en-US" altLang="en-US" sz="2400"/>
              <a:t> + e    </a:t>
            </a:r>
            <a:r>
              <a:rPr lang="en-US" altLang="en-US" sz="2000"/>
              <a:t>where e = </a:t>
            </a:r>
            <a:r>
              <a:rPr lang="en-US" altLang="en-US" sz="2000">
                <a:solidFill>
                  <a:srgbClr val="000000"/>
                </a:solidFill>
              </a:rPr>
              <a:t>vapor pressure over water</a:t>
            </a:r>
            <a:endParaRPr lang="en-US" altLang="en-US" sz="2400">
              <a:solidFill>
                <a:srgbClr val="000000"/>
              </a:solidFill>
            </a:endParaRPr>
          </a:p>
          <a:p>
            <a:pPr algn="ctr">
              <a:spcBef>
                <a:spcPct val="50000"/>
              </a:spcBef>
              <a:buFontTx/>
              <a:buNone/>
            </a:pPr>
            <a:r>
              <a:rPr lang="en-US" altLang="en-US" sz="2000"/>
              <a:t> i.e., </a:t>
            </a:r>
            <a:r>
              <a:rPr lang="en-US" altLang="en-US" sz="2400" b="1">
                <a:solidFill>
                  <a:srgbClr val="000000"/>
                </a:solidFill>
              </a:rPr>
              <a:t>P</a:t>
            </a:r>
            <a:r>
              <a:rPr lang="en-US" altLang="en-US" sz="2400" b="1" baseline="-25000">
                <a:solidFill>
                  <a:srgbClr val="000000"/>
                </a:solidFill>
              </a:rPr>
              <a:t>v</a:t>
            </a:r>
            <a:r>
              <a:rPr lang="en-US" altLang="en-US" sz="2400" b="1">
                <a:solidFill>
                  <a:srgbClr val="000000"/>
                </a:solidFill>
              </a:rPr>
              <a:t>  = e = </a:t>
            </a:r>
            <a:r>
              <a:rPr lang="en-US" altLang="en-US" sz="2400" b="1">
                <a:solidFill>
                  <a:srgbClr val="000000"/>
                </a:solidFill>
                <a:latin typeface="Symbol" pitchFamily="2" charset="2"/>
              </a:rPr>
              <a:t>r</a:t>
            </a:r>
            <a:r>
              <a:rPr lang="en-US" altLang="en-US" sz="2400" b="1" baseline="-25000">
                <a:solidFill>
                  <a:srgbClr val="000000"/>
                </a:solidFill>
              </a:rPr>
              <a:t>v</a:t>
            </a:r>
            <a:r>
              <a:rPr lang="en-US" altLang="en-US" sz="2400" b="1">
                <a:solidFill>
                  <a:srgbClr val="000000"/>
                </a:solidFill>
              </a:rPr>
              <a:t> R</a:t>
            </a:r>
            <a:r>
              <a:rPr lang="en-US" altLang="en-US" sz="2400" b="1" baseline="-25000">
                <a:solidFill>
                  <a:srgbClr val="000000"/>
                </a:solidFill>
              </a:rPr>
              <a:t>v</a:t>
            </a:r>
            <a:r>
              <a:rPr lang="en-US" altLang="en-US" sz="2400" b="1">
                <a:solidFill>
                  <a:srgbClr val="000000"/>
                </a:solidFill>
              </a:rPr>
              <a:t> T</a:t>
            </a:r>
          </a:p>
          <a:p>
            <a:pPr algn="ctr">
              <a:spcBef>
                <a:spcPct val="50000"/>
              </a:spcBef>
              <a:buFontTx/>
              <a:buNone/>
            </a:pPr>
            <a:r>
              <a:rPr lang="en-US" altLang="en-US" sz="2400">
                <a:solidFill>
                  <a:srgbClr val="000000"/>
                </a:solidFill>
              </a:rPr>
              <a:t>(R</a:t>
            </a:r>
            <a:r>
              <a:rPr lang="en-US" altLang="en-US" sz="2400" baseline="-25000">
                <a:solidFill>
                  <a:srgbClr val="000000"/>
                </a:solidFill>
              </a:rPr>
              <a:t>v</a:t>
            </a:r>
            <a:r>
              <a:rPr lang="en-US" altLang="en-US" sz="2400">
                <a:solidFill>
                  <a:srgbClr val="000000"/>
                </a:solidFill>
              </a:rPr>
              <a:t>= 461 Jkg</a:t>
            </a:r>
            <a:r>
              <a:rPr lang="en-US" altLang="en-US" sz="2400" baseline="30000">
                <a:solidFill>
                  <a:srgbClr val="000000"/>
                </a:solidFill>
              </a:rPr>
              <a:t>-1</a:t>
            </a:r>
            <a:r>
              <a:rPr lang="en-US" altLang="en-US" sz="2400">
                <a:solidFill>
                  <a:srgbClr val="000000"/>
                </a:solidFill>
              </a:rPr>
              <a:t>K</a:t>
            </a:r>
            <a:r>
              <a:rPr lang="en-US" altLang="en-US" sz="2400" baseline="30000">
                <a:solidFill>
                  <a:srgbClr val="000000"/>
                </a:solidFill>
              </a:rPr>
              <a:t>–1)</a:t>
            </a:r>
            <a:endParaRPr lang="en-US" altLang="en-US" sz="2400">
              <a:solidFill>
                <a:srgbClr val="000000"/>
              </a:solidFill>
            </a:endParaRPr>
          </a:p>
          <a:p>
            <a:pPr algn="ctr">
              <a:spcBef>
                <a:spcPct val="50000"/>
              </a:spcBef>
              <a:buFontTx/>
              <a:buNone/>
            </a:pPr>
            <a:endParaRPr lang="en-US" altLang="en-US"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e,esubs">
            <a:extLst>
              <a:ext uri="{FF2B5EF4-FFF2-40B4-BE49-F238E27FC236}">
                <a16:creationId xmlns:a16="http://schemas.microsoft.com/office/drawing/2014/main" id="{223874D6-F563-1C47-9D43-1EF384D93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613"/>
          <a:stretch>
            <a:fillRect/>
          </a:stretch>
        </p:blipFill>
        <p:spPr bwMode="auto">
          <a:xfrm>
            <a:off x="2578100" y="381000"/>
            <a:ext cx="3987800" cy="629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 Box 3">
            <a:extLst>
              <a:ext uri="{FF2B5EF4-FFF2-40B4-BE49-F238E27FC236}">
                <a16:creationId xmlns:a16="http://schemas.microsoft.com/office/drawing/2014/main" id="{50757435-9BEA-C740-9C10-2671161171B4}"/>
              </a:ext>
            </a:extLst>
          </p:cNvPr>
          <p:cNvSpPr txBox="1">
            <a:spLocks noChangeArrowheads="1"/>
          </p:cNvSpPr>
          <p:nvPr/>
        </p:nvSpPr>
        <p:spPr bwMode="auto">
          <a:xfrm>
            <a:off x="6629400" y="1981200"/>
            <a:ext cx="209708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e = vapor pressure</a:t>
            </a:r>
            <a:endParaRPr lang="en-US" altLang="en-US" sz="2400"/>
          </a:p>
        </p:txBody>
      </p:sp>
      <p:sp>
        <p:nvSpPr>
          <p:cNvPr id="55299" name="Rectangle 4">
            <a:extLst>
              <a:ext uri="{FF2B5EF4-FFF2-40B4-BE49-F238E27FC236}">
                <a16:creationId xmlns:a16="http://schemas.microsoft.com/office/drawing/2014/main" id="{5F8FE7CA-19CE-C94A-8753-1BB9B9E6AF7E}"/>
              </a:ext>
            </a:extLst>
          </p:cNvPr>
          <p:cNvSpPr>
            <a:spLocks noChangeArrowheads="1"/>
          </p:cNvSpPr>
          <p:nvPr/>
        </p:nvSpPr>
        <p:spPr bwMode="auto">
          <a:xfrm>
            <a:off x="609600" y="4692650"/>
            <a:ext cx="170815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e</a:t>
            </a:r>
            <a:r>
              <a:rPr lang="en-US" altLang="en-US" sz="1800" baseline="-25000"/>
              <a:t>s</a:t>
            </a:r>
            <a:r>
              <a:rPr lang="en-US" altLang="en-US" sz="1800"/>
              <a:t> = saturation</a:t>
            </a:r>
          </a:p>
          <a:p>
            <a:pPr>
              <a:spcBef>
                <a:spcPct val="0"/>
              </a:spcBef>
              <a:buFontTx/>
              <a:buNone/>
            </a:pPr>
            <a:r>
              <a:rPr lang="en-US" altLang="en-US" sz="1800"/>
              <a:t>vapor pressure</a:t>
            </a:r>
          </a:p>
        </p:txBody>
      </p:sp>
      <p:sp>
        <p:nvSpPr>
          <p:cNvPr id="55300" name="Rectangle 5">
            <a:extLst>
              <a:ext uri="{FF2B5EF4-FFF2-40B4-BE49-F238E27FC236}">
                <a16:creationId xmlns:a16="http://schemas.microsoft.com/office/drawing/2014/main" id="{705FE4C8-B8AD-2141-82D5-C2B2B21DC7AD}"/>
              </a:ext>
            </a:extLst>
          </p:cNvPr>
          <p:cNvSpPr>
            <a:spLocks noChangeArrowheads="1"/>
          </p:cNvSpPr>
          <p:nvPr/>
        </p:nvSpPr>
        <p:spPr bwMode="auto">
          <a:xfrm>
            <a:off x="6832600" y="4876800"/>
            <a:ext cx="2279650" cy="138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e</a:t>
            </a:r>
            <a:r>
              <a:rPr lang="en-US" altLang="en-US" sz="1800" baseline="-25000"/>
              <a:t>s</a:t>
            </a:r>
            <a:r>
              <a:rPr lang="en-US" altLang="en-US" sz="1800"/>
              <a:t> = e</a:t>
            </a:r>
            <a:r>
              <a:rPr lang="en-US" altLang="en-US" sz="1800" baseline="-25000"/>
              <a:t>s</a:t>
            </a:r>
            <a:r>
              <a:rPr lang="en-US" altLang="en-US" sz="1800"/>
              <a:t>(T)</a:t>
            </a:r>
          </a:p>
          <a:p>
            <a:pPr algn="ctr">
              <a:spcBef>
                <a:spcPct val="0"/>
              </a:spcBef>
              <a:buFontTx/>
              <a:buNone/>
            </a:pPr>
            <a:endParaRPr lang="en-US" altLang="en-US" sz="1800"/>
          </a:p>
          <a:p>
            <a:pPr algn="ctr">
              <a:spcBef>
                <a:spcPct val="0"/>
              </a:spcBef>
              <a:buFontTx/>
              <a:buNone/>
            </a:pPr>
            <a:r>
              <a:rPr lang="en-US" altLang="en-US" sz="1800"/>
              <a:t>(e</a:t>
            </a:r>
            <a:r>
              <a:rPr lang="en-US" altLang="en-US" sz="1800" baseline="-25000"/>
              <a:t>s </a:t>
            </a:r>
            <a:r>
              <a:rPr lang="en-US" altLang="en-US" sz="1800"/>
              <a:t>is </a:t>
            </a:r>
            <a:r>
              <a:rPr lang="en-US" altLang="en-US" sz="1800" b="1"/>
              <a:t>only</a:t>
            </a:r>
            <a:r>
              <a:rPr lang="en-US" altLang="en-US" sz="1800"/>
              <a:t> a function</a:t>
            </a:r>
          </a:p>
          <a:p>
            <a:pPr algn="ctr">
              <a:spcBef>
                <a:spcPct val="0"/>
              </a:spcBef>
              <a:buFontTx/>
              <a:buNone/>
            </a:pPr>
            <a:r>
              <a:rPr lang="en-US" altLang="en-US" sz="1800"/>
              <a:t>of T) </a:t>
            </a:r>
            <a:endParaRPr lang="en-US" altLang="en-US" sz="1800" baseline="-25000"/>
          </a:p>
          <a:p>
            <a:pPr algn="ctr">
              <a:spcBef>
                <a:spcPct val="0"/>
              </a:spcBef>
              <a:buFontTx/>
              <a:buNone/>
            </a:pPr>
            <a:endParaRPr lang="en-US" altLang="en-US" sz="1800" baseline="-25000"/>
          </a:p>
        </p:txBody>
      </p:sp>
      <p:sp>
        <p:nvSpPr>
          <p:cNvPr id="55301" name="TextBox 1">
            <a:extLst>
              <a:ext uri="{FF2B5EF4-FFF2-40B4-BE49-F238E27FC236}">
                <a16:creationId xmlns:a16="http://schemas.microsoft.com/office/drawing/2014/main" id="{A92324FD-234A-D041-8800-D194CE19D8D8}"/>
              </a:ext>
            </a:extLst>
          </p:cNvPr>
          <p:cNvSpPr txBox="1">
            <a:spLocks noChangeArrowheads="1"/>
          </p:cNvSpPr>
          <p:nvPr/>
        </p:nvSpPr>
        <p:spPr bwMode="auto">
          <a:xfrm>
            <a:off x="141288" y="98425"/>
            <a:ext cx="2300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Vapor Pressure</a:t>
            </a:r>
          </a:p>
          <a:p>
            <a:pPr algn="ctr">
              <a:spcBef>
                <a:spcPct val="0"/>
              </a:spcBef>
              <a:buFontTx/>
              <a:buNone/>
            </a:pPr>
            <a:r>
              <a:rPr lang="en-US" altLang="en-US" sz="2400"/>
              <a:t>and </a:t>
            </a:r>
          </a:p>
          <a:p>
            <a:pPr algn="ctr">
              <a:spcBef>
                <a:spcPct val="0"/>
              </a:spcBef>
              <a:buFontTx/>
              <a:buNone/>
            </a:pPr>
            <a:r>
              <a:rPr lang="en-US" altLang="en-US" sz="2400"/>
              <a:t>Temperature</a:t>
            </a:r>
          </a:p>
        </p:txBody>
      </p:sp>
      <p:pic>
        <p:nvPicPr>
          <p:cNvPr id="3" name="Picture 2">
            <a:extLst>
              <a:ext uri="{FF2B5EF4-FFF2-40B4-BE49-F238E27FC236}">
                <a16:creationId xmlns:a16="http://schemas.microsoft.com/office/drawing/2014/main" id="{73D1483D-9031-BBD3-CA25-9CD3AD2C8B4F}"/>
              </a:ext>
            </a:extLst>
          </p:cNvPr>
          <p:cNvPicPr>
            <a:picLocks noChangeAspect="1"/>
          </p:cNvPicPr>
          <p:nvPr/>
        </p:nvPicPr>
        <p:blipFill>
          <a:blip r:embed="rId4"/>
          <a:stretch>
            <a:fillRect/>
          </a:stretch>
        </p:blipFill>
        <p:spPr>
          <a:xfrm>
            <a:off x="208039" y="1549584"/>
            <a:ext cx="2166783" cy="28920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1" descr="0410">
            <a:extLst>
              <a:ext uri="{FF2B5EF4-FFF2-40B4-BE49-F238E27FC236}">
                <a16:creationId xmlns:a16="http://schemas.microsoft.com/office/drawing/2014/main" id="{140417CF-DD80-0649-B6B3-BB944559A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2700"/>
            <a:ext cx="5000625"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hidden="1">
            <a:extLst>
              <a:ext uri="{FF2B5EF4-FFF2-40B4-BE49-F238E27FC236}">
                <a16:creationId xmlns:a16="http://schemas.microsoft.com/office/drawing/2014/main" id="{2022B149-5188-F74B-8016-9203180F4032}"/>
              </a:ext>
            </a:extLst>
          </p:cNvPr>
          <p:cNvSpPr>
            <a:spLocks noGrp="1" noChangeArrowheads="1"/>
          </p:cNvSpPr>
          <p:nvPr>
            <p:ph type="title"/>
          </p:nvPr>
        </p:nvSpPr>
        <p:spPr/>
        <p:txBody>
          <a:bodyPr/>
          <a:lstStyle/>
          <a:p>
            <a:pPr eaLnBrk="1" hangingPunct="1"/>
            <a:endParaRPr lang="en-US" altLang="en-US"/>
          </a:p>
        </p:txBody>
      </p:sp>
      <p:sp>
        <p:nvSpPr>
          <p:cNvPr id="57347" name="Rectangle 4">
            <a:extLst>
              <a:ext uri="{FF2B5EF4-FFF2-40B4-BE49-F238E27FC236}">
                <a16:creationId xmlns:a16="http://schemas.microsoft.com/office/drawing/2014/main" id="{7D8FC51D-C835-DF4E-BEDE-6EBACA4DD52B}"/>
              </a:ext>
            </a:extLst>
          </p:cNvPr>
          <p:cNvSpPr>
            <a:spLocks noChangeArrowheads="1"/>
          </p:cNvSpPr>
          <p:nvPr/>
        </p:nvSpPr>
        <p:spPr bwMode="auto">
          <a:xfrm>
            <a:off x="7467600" y="1981200"/>
            <a:ext cx="1143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e</a:t>
            </a:r>
            <a:r>
              <a:rPr lang="en-US" altLang="en-US" sz="1800" baseline="-25000"/>
              <a:t>s</a:t>
            </a:r>
            <a:r>
              <a:rPr lang="en-US" altLang="en-US" sz="1800"/>
              <a:t> = e</a:t>
            </a:r>
            <a:r>
              <a:rPr lang="en-US" altLang="en-US" sz="1800" baseline="-25000"/>
              <a:t>s</a:t>
            </a:r>
            <a:r>
              <a:rPr lang="en-US" altLang="en-US" sz="1800"/>
              <a:t>(T)</a:t>
            </a:r>
            <a:endParaRPr lang="en-US" altLang="en-US" sz="1800" baseline="-25000"/>
          </a:p>
        </p:txBody>
      </p:sp>
      <p:sp>
        <p:nvSpPr>
          <p:cNvPr id="57348" name="Rectangle 5">
            <a:extLst>
              <a:ext uri="{FF2B5EF4-FFF2-40B4-BE49-F238E27FC236}">
                <a16:creationId xmlns:a16="http://schemas.microsoft.com/office/drawing/2014/main" id="{EB039430-669C-FD4D-BCCB-55C8A6CE5791}"/>
              </a:ext>
            </a:extLst>
          </p:cNvPr>
          <p:cNvSpPr>
            <a:spLocks noChangeArrowheads="1"/>
          </p:cNvSpPr>
          <p:nvPr/>
        </p:nvSpPr>
        <p:spPr bwMode="auto">
          <a:xfrm>
            <a:off x="490538" y="1927225"/>
            <a:ext cx="178911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e</a:t>
            </a:r>
            <a:r>
              <a:rPr lang="en-US" altLang="en-US" sz="1800" baseline="-25000"/>
              <a:t>s liquid</a:t>
            </a:r>
            <a:r>
              <a:rPr lang="en-US" altLang="en-US" sz="1800"/>
              <a:t> &gt;= e</a:t>
            </a:r>
            <a:r>
              <a:rPr lang="en-US" altLang="en-US" sz="1800" baseline="-25000"/>
              <a:t>s ice</a:t>
            </a:r>
          </a:p>
        </p:txBody>
      </p:sp>
      <p:sp>
        <p:nvSpPr>
          <p:cNvPr id="57349" name="Text Box 6">
            <a:extLst>
              <a:ext uri="{FF2B5EF4-FFF2-40B4-BE49-F238E27FC236}">
                <a16:creationId xmlns:a16="http://schemas.microsoft.com/office/drawing/2014/main" id="{54A456F2-C167-2342-8524-452553942CB2}"/>
              </a:ext>
            </a:extLst>
          </p:cNvPr>
          <p:cNvSpPr txBox="1">
            <a:spLocks noChangeArrowheads="1"/>
          </p:cNvSpPr>
          <p:nvPr/>
        </p:nvSpPr>
        <p:spPr bwMode="auto">
          <a:xfrm>
            <a:off x="566738" y="3222625"/>
            <a:ext cx="1152525"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supercooled</a:t>
            </a:r>
          </a:p>
          <a:p>
            <a:pPr>
              <a:spcBef>
                <a:spcPct val="0"/>
              </a:spcBef>
              <a:buFontTx/>
              <a:buNone/>
            </a:pPr>
            <a:r>
              <a:rPr lang="en-US" altLang="en-US" sz="1400"/>
              <a:t>water</a:t>
            </a:r>
          </a:p>
        </p:txBody>
      </p:sp>
      <p:sp>
        <p:nvSpPr>
          <p:cNvPr id="57350" name="Line 7">
            <a:extLst>
              <a:ext uri="{FF2B5EF4-FFF2-40B4-BE49-F238E27FC236}">
                <a16:creationId xmlns:a16="http://schemas.microsoft.com/office/drawing/2014/main" id="{CEFED294-7E0D-0341-B8D7-C8798BD5F68F}"/>
              </a:ext>
            </a:extLst>
          </p:cNvPr>
          <p:cNvSpPr>
            <a:spLocks noChangeShapeType="1"/>
          </p:cNvSpPr>
          <p:nvPr/>
        </p:nvSpPr>
        <p:spPr bwMode="auto">
          <a:xfrm flipH="1" flipV="1">
            <a:off x="1023938" y="2384425"/>
            <a:ext cx="76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1" name="Line 8">
            <a:extLst>
              <a:ext uri="{FF2B5EF4-FFF2-40B4-BE49-F238E27FC236}">
                <a16:creationId xmlns:a16="http://schemas.microsoft.com/office/drawing/2014/main" id="{32DA27AB-6637-9745-BC86-F439B51CD2F2}"/>
              </a:ext>
            </a:extLst>
          </p:cNvPr>
          <p:cNvSpPr>
            <a:spLocks noChangeShapeType="1"/>
          </p:cNvSpPr>
          <p:nvPr/>
        </p:nvSpPr>
        <p:spPr bwMode="auto">
          <a:xfrm flipV="1">
            <a:off x="6348413" y="3640138"/>
            <a:ext cx="0" cy="17700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2" name="Line 9">
            <a:extLst>
              <a:ext uri="{FF2B5EF4-FFF2-40B4-BE49-F238E27FC236}">
                <a16:creationId xmlns:a16="http://schemas.microsoft.com/office/drawing/2014/main" id="{2F660FA2-C1CB-1B47-B842-3292E616896D}"/>
              </a:ext>
            </a:extLst>
          </p:cNvPr>
          <p:cNvSpPr>
            <a:spLocks noChangeShapeType="1"/>
          </p:cNvSpPr>
          <p:nvPr/>
        </p:nvSpPr>
        <p:spPr bwMode="auto">
          <a:xfrm>
            <a:off x="3238500" y="3649663"/>
            <a:ext cx="3109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3" name="TextBox 9">
            <a:extLst>
              <a:ext uri="{FF2B5EF4-FFF2-40B4-BE49-F238E27FC236}">
                <a16:creationId xmlns:a16="http://schemas.microsoft.com/office/drawing/2014/main" id="{C33E3E67-B1A3-7441-A32E-BD1FB910E62F}"/>
              </a:ext>
            </a:extLst>
          </p:cNvPr>
          <p:cNvSpPr txBox="1">
            <a:spLocks noChangeArrowheads="1"/>
          </p:cNvSpPr>
          <p:nvPr/>
        </p:nvSpPr>
        <p:spPr bwMode="auto">
          <a:xfrm>
            <a:off x="141288" y="98425"/>
            <a:ext cx="23002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Saturation</a:t>
            </a:r>
          </a:p>
          <a:p>
            <a:pPr algn="ctr">
              <a:spcBef>
                <a:spcPct val="0"/>
              </a:spcBef>
              <a:buFontTx/>
              <a:buNone/>
            </a:pPr>
            <a:r>
              <a:rPr lang="en-US" altLang="en-US" sz="2400"/>
              <a:t>Vapor Pressure</a:t>
            </a:r>
          </a:p>
          <a:p>
            <a:pPr algn="ctr">
              <a:spcBef>
                <a:spcPct val="0"/>
              </a:spcBef>
              <a:buFontTx/>
              <a:buNone/>
            </a:pPr>
            <a:r>
              <a:rPr lang="en-US" altLang="en-US" sz="2400"/>
              <a:t>and </a:t>
            </a:r>
          </a:p>
          <a:p>
            <a:pPr algn="ctr">
              <a:spcBef>
                <a:spcPct val="0"/>
              </a:spcBef>
              <a:buFontTx/>
              <a:buNone/>
            </a:pPr>
            <a:r>
              <a:rPr lang="en-US" altLang="en-US" sz="2400"/>
              <a:t>Temperature</a:t>
            </a:r>
          </a:p>
        </p:txBody>
      </p:sp>
      <p:pic>
        <p:nvPicPr>
          <p:cNvPr id="3" name="Picture 2">
            <a:extLst>
              <a:ext uri="{FF2B5EF4-FFF2-40B4-BE49-F238E27FC236}">
                <a16:creationId xmlns:a16="http://schemas.microsoft.com/office/drawing/2014/main" id="{F4E47EE4-74B6-1B02-28BA-EDF15B51D4BB}"/>
              </a:ext>
            </a:extLst>
          </p:cNvPr>
          <p:cNvPicPr>
            <a:picLocks noChangeAspect="1"/>
          </p:cNvPicPr>
          <p:nvPr/>
        </p:nvPicPr>
        <p:blipFill>
          <a:blip r:embed="rId4"/>
          <a:stretch>
            <a:fillRect/>
          </a:stretch>
        </p:blipFill>
        <p:spPr>
          <a:xfrm>
            <a:off x="9882" y="4525169"/>
            <a:ext cx="2519891" cy="188991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esubs vs T">
            <a:extLst>
              <a:ext uri="{FF2B5EF4-FFF2-40B4-BE49-F238E27FC236}">
                <a16:creationId xmlns:a16="http://schemas.microsoft.com/office/drawing/2014/main" id="{B4CC4E9B-ADEA-3E4F-9776-F17A14AF7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485" r="1398" b="677"/>
          <a:stretch>
            <a:fillRect/>
          </a:stretch>
        </p:blipFill>
        <p:spPr bwMode="auto">
          <a:xfrm rot="-67613">
            <a:off x="762000" y="304800"/>
            <a:ext cx="3246438"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a:extLst>
              <a:ext uri="{FF2B5EF4-FFF2-40B4-BE49-F238E27FC236}">
                <a16:creationId xmlns:a16="http://schemas.microsoft.com/office/drawing/2014/main" id="{FA31E32D-747B-7448-B594-CD2D109203AA}"/>
              </a:ext>
            </a:extLst>
          </p:cNvPr>
          <p:cNvSpPr txBox="1">
            <a:spLocks noChangeArrowheads="1"/>
          </p:cNvSpPr>
          <p:nvPr/>
        </p:nvSpPr>
        <p:spPr bwMode="auto">
          <a:xfrm>
            <a:off x="4953000" y="381000"/>
            <a:ext cx="377666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Saturation Vapor Pressure</a:t>
            </a:r>
          </a:p>
          <a:p>
            <a:pPr algn="ctr">
              <a:spcBef>
                <a:spcPct val="0"/>
              </a:spcBef>
              <a:buFontTx/>
              <a:buNone/>
            </a:pPr>
            <a:r>
              <a:rPr lang="en-US" altLang="en-US" sz="2400"/>
              <a:t>and Temperature</a:t>
            </a:r>
          </a:p>
        </p:txBody>
      </p:sp>
      <p:sp>
        <p:nvSpPr>
          <p:cNvPr id="59395" name="Text Box 4">
            <a:extLst>
              <a:ext uri="{FF2B5EF4-FFF2-40B4-BE49-F238E27FC236}">
                <a16:creationId xmlns:a16="http://schemas.microsoft.com/office/drawing/2014/main" id="{BB47FC02-4E95-6B40-B0D3-4D033F05AB0F}"/>
              </a:ext>
            </a:extLst>
          </p:cNvPr>
          <p:cNvSpPr txBox="1">
            <a:spLocks noChangeArrowheads="1"/>
          </p:cNvSpPr>
          <p:nvPr/>
        </p:nvSpPr>
        <p:spPr bwMode="auto">
          <a:xfrm>
            <a:off x="4572000" y="1524000"/>
            <a:ext cx="32877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E8E1D"/>
                </a:solidFill>
                <a:latin typeface="Arial Unicode MS" panose="020B0604020202020204" pitchFamily="34" charset="-128"/>
                <a:ea typeface="Arial Unicode MS" panose="020B0604020202020204" pitchFamily="34" charset="-128"/>
                <a:cs typeface="Arial Unicode MS" panose="020B0604020202020204" pitchFamily="34" charset="-128"/>
              </a:rPr>
              <a:t>e</a:t>
            </a:r>
            <a:r>
              <a:rPr lang="en-US" altLang="en-US" sz="2400" baseline="-25000">
                <a:solidFill>
                  <a:srgbClr val="FE8E1D"/>
                </a:solidFill>
                <a:latin typeface="Arial Unicode MS" panose="020B0604020202020204" pitchFamily="34" charset="-128"/>
                <a:ea typeface="Arial Unicode MS" panose="020B0604020202020204" pitchFamily="34" charset="-128"/>
                <a:cs typeface="Arial Unicode MS" panose="020B0604020202020204" pitchFamily="34" charset="-128"/>
              </a:rPr>
              <a:t>s</a:t>
            </a:r>
            <a:r>
              <a:rPr lang="en-US" altLang="en-US" sz="2400">
                <a:solidFill>
                  <a:srgbClr val="FE8E1D"/>
                </a:solidFill>
                <a:latin typeface="Arial Unicode MS" panose="020B0604020202020204" pitchFamily="34" charset="-128"/>
                <a:ea typeface="Arial Unicode MS" panose="020B0604020202020204" pitchFamily="34" charset="-128"/>
                <a:cs typeface="Arial Unicode MS" panose="020B0604020202020204" pitchFamily="34" charset="-128"/>
              </a:rPr>
              <a:t> = 12.3 mb; T = 10°C</a:t>
            </a:r>
            <a:endParaRPr lang="en-US" alt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6" name="Rectangle 5">
            <a:extLst>
              <a:ext uri="{FF2B5EF4-FFF2-40B4-BE49-F238E27FC236}">
                <a16:creationId xmlns:a16="http://schemas.microsoft.com/office/drawing/2014/main" id="{4B2384F2-E555-2543-89D3-23F596210207}"/>
              </a:ext>
            </a:extLst>
          </p:cNvPr>
          <p:cNvSpPr>
            <a:spLocks noChangeArrowheads="1"/>
          </p:cNvSpPr>
          <p:nvPr/>
        </p:nvSpPr>
        <p:spPr bwMode="auto">
          <a:xfrm>
            <a:off x="4572000" y="3200400"/>
            <a:ext cx="32877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6142"/>
                </a:solidFill>
                <a:latin typeface="Arial Unicode MS" panose="020B0604020202020204" pitchFamily="34" charset="-128"/>
                <a:ea typeface="Arial Unicode MS" panose="020B0604020202020204" pitchFamily="34" charset="-128"/>
                <a:cs typeface="Arial Unicode MS" panose="020B0604020202020204" pitchFamily="34" charset="-128"/>
              </a:rPr>
              <a:t>e</a:t>
            </a:r>
            <a:r>
              <a:rPr lang="en-US" altLang="en-US" sz="2400" baseline="-25000">
                <a:solidFill>
                  <a:srgbClr val="FF6142"/>
                </a:solidFill>
                <a:latin typeface="Arial Unicode MS" panose="020B0604020202020204" pitchFamily="34" charset="-128"/>
                <a:ea typeface="Arial Unicode MS" panose="020B0604020202020204" pitchFamily="34" charset="-128"/>
                <a:cs typeface="Arial Unicode MS" panose="020B0604020202020204" pitchFamily="34" charset="-128"/>
              </a:rPr>
              <a:t>s</a:t>
            </a:r>
            <a:r>
              <a:rPr lang="en-US" altLang="en-US" sz="2400">
                <a:solidFill>
                  <a:srgbClr val="FF6142"/>
                </a:solidFill>
                <a:latin typeface="Arial Unicode MS" panose="020B0604020202020204" pitchFamily="34" charset="-128"/>
                <a:ea typeface="Arial Unicode MS" panose="020B0604020202020204" pitchFamily="34" charset="-128"/>
                <a:cs typeface="Arial Unicode MS" panose="020B0604020202020204" pitchFamily="34" charset="-128"/>
              </a:rPr>
              <a:t> = 23.4 mb; T = 20°C</a:t>
            </a:r>
            <a:endParaRPr lang="en-US" alt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9397" name="Rectangle 6">
            <a:extLst>
              <a:ext uri="{FF2B5EF4-FFF2-40B4-BE49-F238E27FC236}">
                <a16:creationId xmlns:a16="http://schemas.microsoft.com/office/drawing/2014/main" id="{80DC81D6-BF85-B84A-997E-4EBF5022EB91}"/>
              </a:ext>
            </a:extLst>
          </p:cNvPr>
          <p:cNvSpPr>
            <a:spLocks noChangeArrowheads="1"/>
          </p:cNvSpPr>
          <p:nvPr/>
        </p:nvSpPr>
        <p:spPr bwMode="auto">
          <a:xfrm>
            <a:off x="4572000" y="5257800"/>
            <a:ext cx="32877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281F"/>
                </a:solidFill>
                <a:latin typeface="Arial Unicode MS" panose="020B0604020202020204" pitchFamily="34" charset="-128"/>
                <a:ea typeface="Arial Unicode MS" panose="020B0604020202020204" pitchFamily="34" charset="-128"/>
                <a:cs typeface="Arial Unicode MS" panose="020B0604020202020204" pitchFamily="34" charset="-128"/>
              </a:rPr>
              <a:t>e</a:t>
            </a:r>
            <a:r>
              <a:rPr lang="en-US" altLang="en-US" sz="2400" baseline="-25000">
                <a:solidFill>
                  <a:srgbClr val="FF281F"/>
                </a:solidFill>
                <a:latin typeface="Arial Unicode MS" panose="020B0604020202020204" pitchFamily="34" charset="-128"/>
                <a:ea typeface="Arial Unicode MS" panose="020B0604020202020204" pitchFamily="34" charset="-128"/>
                <a:cs typeface="Arial Unicode MS" panose="020B0604020202020204" pitchFamily="34" charset="-128"/>
              </a:rPr>
              <a:t>s</a:t>
            </a:r>
            <a:r>
              <a:rPr lang="en-US" altLang="en-US" sz="2400">
                <a:solidFill>
                  <a:srgbClr val="FF281F"/>
                </a:solidFill>
                <a:latin typeface="Arial Unicode MS" panose="020B0604020202020204" pitchFamily="34" charset="-128"/>
                <a:ea typeface="Arial Unicode MS" panose="020B0604020202020204" pitchFamily="34" charset="-128"/>
                <a:cs typeface="Arial Unicode MS" panose="020B0604020202020204" pitchFamily="34" charset="-128"/>
              </a:rPr>
              <a:t> = 42.4 mb; T = 30°C</a:t>
            </a:r>
            <a:endParaRPr lang="en-US" altLang="en-US" sz="240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air &quot;holding&quot; vapor">
            <a:extLst>
              <a:ext uri="{FF2B5EF4-FFF2-40B4-BE49-F238E27FC236}">
                <a16:creationId xmlns:a16="http://schemas.microsoft.com/office/drawing/2014/main" id="{AB7A1CED-C096-B441-8C74-ADEB242C0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442">
            <a:off x="304800" y="1885950"/>
            <a:ext cx="8694738"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ext Box 3">
            <a:extLst>
              <a:ext uri="{FF2B5EF4-FFF2-40B4-BE49-F238E27FC236}">
                <a16:creationId xmlns:a16="http://schemas.microsoft.com/office/drawing/2014/main" id="{C741AE33-3F20-E741-9516-8AF0DDCF7B49}"/>
              </a:ext>
            </a:extLst>
          </p:cNvPr>
          <p:cNvSpPr txBox="1">
            <a:spLocks noChangeArrowheads="1"/>
          </p:cNvSpPr>
          <p:nvPr/>
        </p:nvSpPr>
        <p:spPr bwMode="auto">
          <a:xfrm>
            <a:off x="2819400" y="609600"/>
            <a:ext cx="3505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Air does not </a:t>
            </a:r>
            <a:r>
              <a:rPr lang="ja-JP" altLang="en-US" sz="2400"/>
              <a:t>“</a:t>
            </a:r>
            <a:r>
              <a:rPr lang="en-US" altLang="ja-JP" sz="2400"/>
              <a:t>hold</a:t>
            </a:r>
            <a:r>
              <a:rPr lang="ja-JP" altLang="en-US" sz="2400"/>
              <a:t>”</a:t>
            </a:r>
            <a:r>
              <a:rPr lang="en-US" altLang="ja-JP" sz="2400"/>
              <a:t> water</a:t>
            </a:r>
            <a:endParaRPr lang="en-US" altLang="en-US" sz="2400"/>
          </a:p>
        </p:txBody>
      </p:sp>
      <p:sp>
        <p:nvSpPr>
          <p:cNvPr id="61443" name="Text Box 4">
            <a:extLst>
              <a:ext uri="{FF2B5EF4-FFF2-40B4-BE49-F238E27FC236}">
                <a16:creationId xmlns:a16="http://schemas.microsoft.com/office/drawing/2014/main" id="{22888F04-A858-4C45-8502-50F93A98EE1A}"/>
              </a:ext>
            </a:extLst>
          </p:cNvPr>
          <p:cNvSpPr txBox="1">
            <a:spLocks noChangeArrowheads="1"/>
          </p:cNvSpPr>
          <p:nvPr/>
        </p:nvSpPr>
        <p:spPr bwMode="auto">
          <a:xfrm>
            <a:off x="1930400" y="5715000"/>
            <a:ext cx="5283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All gases co-exist in the same volume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hidden="1">
            <a:extLst>
              <a:ext uri="{FF2B5EF4-FFF2-40B4-BE49-F238E27FC236}">
                <a16:creationId xmlns:a16="http://schemas.microsoft.com/office/drawing/2014/main" id="{3BFA20EB-F9B8-EC44-A284-D66CADA77AA9}"/>
              </a:ext>
            </a:extLst>
          </p:cNvPr>
          <p:cNvSpPr>
            <a:spLocks noGrp="1" noChangeArrowheads="1"/>
          </p:cNvSpPr>
          <p:nvPr>
            <p:ph type="title"/>
          </p:nvPr>
        </p:nvSpPr>
        <p:spPr/>
        <p:txBody>
          <a:bodyPr/>
          <a:lstStyle/>
          <a:p>
            <a:pPr eaLnBrk="1" hangingPunct="1"/>
            <a:endParaRPr lang="en-US" altLang="en-US"/>
          </a:p>
        </p:txBody>
      </p:sp>
      <p:sp>
        <p:nvSpPr>
          <p:cNvPr id="63490" name="Text Box 4">
            <a:extLst>
              <a:ext uri="{FF2B5EF4-FFF2-40B4-BE49-F238E27FC236}">
                <a16:creationId xmlns:a16="http://schemas.microsoft.com/office/drawing/2014/main" id="{641208BB-18DF-A548-9DEB-6451A3994A61}"/>
              </a:ext>
            </a:extLst>
          </p:cNvPr>
          <p:cNvSpPr txBox="1">
            <a:spLocks noChangeArrowheads="1"/>
          </p:cNvSpPr>
          <p:nvPr/>
        </p:nvSpPr>
        <p:spPr bwMode="auto">
          <a:xfrm>
            <a:off x="2863850" y="517525"/>
            <a:ext cx="3368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ABSOLUTE HUMIDITY</a:t>
            </a:r>
          </a:p>
        </p:txBody>
      </p:sp>
      <p:sp>
        <p:nvSpPr>
          <p:cNvPr id="63491" name="Text Box 5">
            <a:extLst>
              <a:ext uri="{FF2B5EF4-FFF2-40B4-BE49-F238E27FC236}">
                <a16:creationId xmlns:a16="http://schemas.microsoft.com/office/drawing/2014/main" id="{F09E47B3-A241-7248-BAB6-E02E7E564855}"/>
              </a:ext>
            </a:extLst>
          </p:cNvPr>
          <p:cNvSpPr txBox="1">
            <a:spLocks noChangeArrowheads="1"/>
          </p:cNvSpPr>
          <p:nvPr/>
        </p:nvSpPr>
        <p:spPr bwMode="auto">
          <a:xfrm>
            <a:off x="1438275" y="6000750"/>
            <a:ext cx="621982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Absolute humidity is not conservative for pressure changes.</a:t>
            </a:r>
          </a:p>
        </p:txBody>
      </p:sp>
      <p:pic>
        <p:nvPicPr>
          <p:cNvPr id="63492" name="Picture 1" descr="abs.hum.tif">
            <a:extLst>
              <a:ext uri="{FF2B5EF4-FFF2-40B4-BE49-F238E27FC236}">
                <a16:creationId xmlns:a16="http://schemas.microsoft.com/office/drawing/2014/main" id="{719DA355-0340-7A4F-9A84-FB50321AB6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0A72E46-EE68-484F-B745-80CBBB374B4E}"/>
              </a:ext>
            </a:extLst>
          </p:cNvPr>
          <p:cNvSpPr/>
          <p:nvPr/>
        </p:nvSpPr>
        <p:spPr bwMode="auto">
          <a:xfrm>
            <a:off x="4572000" y="1600200"/>
            <a:ext cx="1419225" cy="3402013"/>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D97F7FD5-F676-0B40-AEE3-52BBB3AD6849}"/>
              </a:ext>
            </a:extLst>
          </p:cNvPr>
          <p:cNvSpPr>
            <a:spLocks noGrp="1" noChangeArrowheads="1"/>
          </p:cNvSpPr>
          <p:nvPr>
            <p:ph type="title"/>
          </p:nvPr>
        </p:nvSpPr>
        <p:spPr>
          <a:xfrm>
            <a:off x="685800" y="139700"/>
            <a:ext cx="7772400" cy="1143000"/>
          </a:xfrm>
        </p:spPr>
        <p:txBody>
          <a:bodyPr/>
          <a:lstStyle/>
          <a:p>
            <a:pPr eaLnBrk="1" hangingPunct="1"/>
            <a:r>
              <a:rPr lang="en-US" altLang="en-US"/>
              <a:t>CHARLES’ LAW </a:t>
            </a:r>
          </a:p>
        </p:txBody>
      </p:sp>
      <p:pic>
        <p:nvPicPr>
          <p:cNvPr id="17410" name="Picture 1" descr="400px-Jacques_Alexandre_César_Charles.tif">
            <a:extLst>
              <a:ext uri="{FF2B5EF4-FFF2-40B4-BE49-F238E27FC236}">
                <a16:creationId xmlns:a16="http://schemas.microsoft.com/office/drawing/2014/main" id="{DD28D9AF-111B-CE4E-9A4C-FBDD3731AD56}"/>
              </a:ext>
            </a:extLst>
          </p:cNvPr>
          <p:cNvPicPr>
            <a:picLocks noChangeAspect="1"/>
          </p:cNvPicPr>
          <p:nvPr/>
        </p:nvPicPr>
        <p:blipFill>
          <a:blip r:embed="rId2">
            <a:extLst>
              <a:ext uri="{28A0092B-C50C-407E-A947-70E740481C1C}">
                <a14:useLocalDpi xmlns:a14="http://schemas.microsoft.com/office/drawing/2010/main" val="0"/>
              </a:ext>
            </a:extLst>
          </a:blip>
          <a:srcRect t="2" b="-18584"/>
          <a:stretch>
            <a:fillRect/>
          </a:stretch>
        </p:blipFill>
        <p:spPr bwMode="auto">
          <a:xfrm>
            <a:off x="1303338" y="1196975"/>
            <a:ext cx="26924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descr="Gaylussac.tif">
            <a:extLst>
              <a:ext uri="{FF2B5EF4-FFF2-40B4-BE49-F238E27FC236}">
                <a16:creationId xmlns:a16="http://schemas.microsoft.com/office/drawing/2014/main" id="{023BD2B4-71CA-7F49-9A81-8B090A1720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227138"/>
            <a:ext cx="2446338"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a:extLst>
              <a:ext uri="{FF2B5EF4-FFF2-40B4-BE49-F238E27FC236}">
                <a16:creationId xmlns:a16="http://schemas.microsoft.com/office/drawing/2014/main" id="{4088CA1F-539A-BC49-AB4D-1B612C2C594B}"/>
              </a:ext>
            </a:extLst>
          </p:cNvPr>
          <p:cNvSpPr txBox="1">
            <a:spLocks noChangeArrowheads="1"/>
          </p:cNvSpPr>
          <p:nvPr/>
        </p:nvSpPr>
        <p:spPr bwMode="auto">
          <a:xfrm>
            <a:off x="6091238" y="4783138"/>
            <a:ext cx="1725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1778–1850</a:t>
            </a:r>
          </a:p>
        </p:txBody>
      </p:sp>
      <p:sp>
        <p:nvSpPr>
          <p:cNvPr id="17413" name="TextBox 5">
            <a:extLst>
              <a:ext uri="{FF2B5EF4-FFF2-40B4-BE49-F238E27FC236}">
                <a16:creationId xmlns:a16="http://schemas.microsoft.com/office/drawing/2014/main" id="{D24570EB-B7D1-3440-A8C4-98FEBD193C10}"/>
              </a:ext>
            </a:extLst>
          </p:cNvPr>
          <p:cNvSpPr txBox="1">
            <a:spLocks noChangeArrowheads="1"/>
          </p:cNvSpPr>
          <p:nvPr/>
        </p:nvSpPr>
        <p:spPr bwMode="auto">
          <a:xfrm>
            <a:off x="5122863" y="4402138"/>
            <a:ext cx="3725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Joseph Louis Gay-Lussac</a:t>
            </a:r>
          </a:p>
        </p:txBody>
      </p:sp>
      <p:sp>
        <p:nvSpPr>
          <p:cNvPr id="17414" name="TextBox 6">
            <a:extLst>
              <a:ext uri="{FF2B5EF4-FFF2-40B4-BE49-F238E27FC236}">
                <a16:creationId xmlns:a16="http://schemas.microsoft.com/office/drawing/2014/main" id="{5C06D20B-20AF-BF4E-98B8-17ED8C1D191D}"/>
              </a:ext>
            </a:extLst>
          </p:cNvPr>
          <p:cNvSpPr txBox="1">
            <a:spLocks noChangeArrowheads="1"/>
          </p:cNvSpPr>
          <p:nvPr/>
        </p:nvSpPr>
        <p:spPr bwMode="auto">
          <a:xfrm>
            <a:off x="1460500" y="4445000"/>
            <a:ext cx="2476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Jacques Charles</a:t>
            </a:r>
          </a:p>
          <a:p>
            <a:pPr algn="ctr">
              <a:spcBef>
                <a:spcPct val="0"/>
              </a:spcBef>
              <a:buFontTx/>
              <a:buNone/>
            </a:pPr>
            <a:r>
              <a:rPr lang="en-US" altLang="en-US" sz="2400"/>
              <a:t>1746–1823</a:t>
            </a:r>
          </a:p>
        </p:txBody>
      </p:sp>
      <p:sp>
        <p:nvSpPr>
          <p:cNvPr id="17415" name="TextBox 7">
            <a:extLst>
              <a:ext uri="{FF2B5EF4-FFF2-40B4-BE49-F238E27FC236}">
                <a16:creationId xmlns:a16="http://schemas.microsoft.com/office/drawing/2014/main" id="{24231ABF-996F-A345-9DD4-54FF62FB0D4A}"/>
              </a:ext>
            </a:extLst>
          </p:cNvPr>
          <p:cNvSpPr txBox="1">
            <a:spLocks noChangeArrowheads="1"/>
          </p:cNvSpPr>
          <p:nvPr/>
        </p:nvSpPr>
        <p:spPr bwMode="auto">
          <a:xfrm>
            <a:off x="63500" y="5651500"/>
            <a:ext cx="9185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Relates air temperature to volume (at constant pressure)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hidden="1">
            <a:extLst>
              <a:ext uri="{FF2B5EF4-FFF2-40B4-BE49-F238E27FC236}">
                <a16:creationId xmlns:a16="http://schemas.microsoft.com/office/drawing/2014/main" id="{921E2433-48F6-2C4D-82F8-199E689D66C1}"/>
              </a:ext>
            </a:extLst>
          </p:cNvPr>
          <p:cNvSpPr>
            <a:spLocks noGrp="1" noChangeArrowheads="1"/>
          </p:cNvSpPr>
          <p:nvPr>
            <p:ph type="title"/>
          </p:nvPr>
        </p:nvSpPr>
        <p:spPr/>
        <p:txBody>
          <a:bodyPr/>
          <a:lstStyle/>
          <a:p>
            <a:pPr eaLnBrk="1" hangingPunct="1"/>
            <a:endParaRPr lang="en-US" altLang="en-US"/>
          </a:p>
        </p:txBody>
      </p:sp>
      <p:sp>
        <p:nvSpPr>
          <p:cNvPr id="65538" name="Text Box 4">
            <a:extLst>
              <a:ext uri="{FF2B5EF4-FFF2-40B4-BE49-F238E27FC236}">
                <a16:creationId xmlns:a16="http://schemas.microsoft.com/office/drawing/2014/main" id="{4546076F-44E1-7847-8958-40839C18160B}"/>
              </a:ext>
            </a:extLst>
          </p:cNvPr>
          <p:cNvSpPr txBox="1">
            <a:spLocks noChangeArrowheads="1"/>
          </p:cNvSpPr>
          <p:nvPr/>
        </p:nvSpPr>
        <p:spPr bwMode="auto">
          <a:xfrm>
            <a:off x="2930525" y="517525"/>
            <a:ext cx="3148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SPECIFIC HUMIDITY</a:t>
            </a:r>
          </a:p>
        </p:txBody>
      </p:sp>
      <p:sp>
        <p:nvSpPr>
          <p:cNvPr id="65539" name="Text Box 5">
            <a:extLst>
              <a:ext uri="{FF2B5EF4-FFF2-40B4-BE49-F238E27FC236}">
                <a16:creationId xmlns:a16="http://schemas.microsoft.com/office/drawing/2014/main" id="{C386A710-6588-D741-99B5-584B770D23C0}"/>
              </a:ext>
            </a:extLst>
          </p:cNvPr>
          <p:cNvSpPr txBox="1">
            <a:spLocks noChangeArrowheads="1"/>
          </p:cNvSpPr>
          <p:nvPr/>
        </p:nvSpPr>
        <p:spPr bwMode="auto">
          <a:xfrm>
            <a:off x="1438275" y="6000750"/>
            <a:ext cx="580072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Specific humidity IS conservative for pressure changes.</a:t>
            </a:r>
          </a:p>
        </p:txBody>
      </p:sp>
      <p:pic>
        <p:nvPicPr>
          <p:cNvPr id="65540" name="Picture 1" descr="spec.hum.tif">
            <a:extLst>
              <a:ext uri="{FF2B5EF4-FFF2-40B4-BE49-F238E27FC236}">
                <a16:creationId xmlns:a16="http://schemas.microsoft.com/office/drawing/2014/main" id="{F894B5FD-3DD4-F14E-9500-279E2E908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hidden="1">
            <a:extLst>
              <a:ext uri="{FF2B5EF4-FFF2-40B4-BE49-F238E27FC236}">
                <a16:creationId xmlns:a16="http://schemas.microsoft.com/office/drawing/2014/main" id="{D775C8F4-A68F-FD44-ABAE-B6FCE4B734F1}"/>
              </a:ext>
            </a:extLst>
          </p:cNvPr>
          <p:cNvSpPr>
            <a:spLocks noGrp="1" noChangeArrowheads="1"/>
          </p:cNvSpPr>
          <p:nvPr>
            <p:ph type="title"/>
          </p:nvPr>
        </p:nvSpPr>
        <p:spPr/>
        <p:txBody>
          <a:bodyPr/>
          <a:lstStyle/>
          <a:p>
            <a:pPr eaLnBrk="1" hangingPunct="1"/>
            <a:endParaRPr lang="en-US" altLang="en-US"/>
          </a:p>
        </p:txBody>
      </p:sp>
      <p:sp>
        <p:nvSpPr>
          <p:cNvPr id="67586" name="Text Box 4">
            <a:extLst>
              <a:ext uri="{FF2B5EF4-FFF2-40B4-BE49-F238E27FC236}">
                <a16:creationId xmlns:a16="http://schemas.microsoft.com/office/drawing/2014/main" id="{499DD258-3C6F-6C45-8BED-D1FFD4D0F53B}"/>
              </a:ext>
            </a:extLst>
          </p:cNvPr>
          <p:cNvSpPr txBox="1">
            <a:spLocks noChangeArrowheads="1"/>
          </p:cNvSpPr>
          <p:nvPr/>
        </p:nvSpPr>
        <p:spPr bwMode="auto">
          <a:xfrm>
            <a:off x="2863850" y="222250"/>
            <a:ext cx="3216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RELATIVE HUMIDITY</a:t>
            </a:r>
          </a:p>
        </p:txBody>
      </p:sp>
      <p:sp>
        <p:nvSpPr>
          <p:cNvPr id="67587" name="Text Box 5">
            <a:extLst>
              <a:ext uri="{FF2B5EF4-FFF2-40B4-BE49-F238E27FC236}">
                <a16:creationId xmlns:a16="http://schemas.microsoft.com/office/drawing/2014/main" id="{3824BB6E-AD90-3245-9F1F-9303EC245DFA}"/>
              </a:ext>
            </a:extLst>
          </p:cNvPr>
          <p:cNvSpPr txBox="1">
            <a:spLocks noChangeArrowheads="1"/>
          </p:cNvSpPr>
          <p:nvPr/>
        </p:nvSpPr>
        <p:spPr bwMode="auto">
          <a:xfrm>
            <a:off x="1438275" y="6305550"/>
            <a:ext cx="649922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Relative humidity is not conservative for temperature changes.</a:t>
            </a:r>
          </a:p>
        </p:txBody>
      </p:sp>
      <p:pic>
        <p:nvPicPr>
          <p:cNvPr id="67588" name="Picture 1" descr="rh.diurnal.tif">
            <a:extLst>
              <a:ext uri="{FF2B5EF4-FFF2-40B4-BE49-F238E27FC236}">
                <a16:creationId xmlns:a16="http://schemas.microsoft.com/office/drawing/2014/main" id="{4792A382-A19F-F047-9395-3D10262A79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0250"/>
            <a:ext cx="9144000"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hidden="1">
            <a:extLst>
              <a:ext uri="{FF2B5EF4-FFF2-40B4-BE49-F238E27FC236}">
                <a16:creationId xmlns:a16="http://schemas.microsoft.com/office/drawing/2014/main" id="{06CDF8A3-7810-2842-B3E9-0C312FA8F11E}"/>
              </a:ext>
            </a:extLst>
          </p:cNvPr>
          <p:cNvSpPr>
            <a:spLocks noGrp="1" noChangeArrowheads="1"/>
          </p:cNvSpPr>
          <p:nvPr>
            <p:ph type="title"/>
          </p:nvPr>
        </p:nvSpPr>
        <p:spPr/>
        <p:txBody>
          <a:bodyPr/>
          <a:lstStyle/>
          <a:p>
            <a:pPr eaLnBrk="1" hangingPunct="1"/>
            <a:endParaRPr lang="en-US" altLang="en-US"/>
          </a:p>
        </p:txBody>
      </p:sp>
      <p:sp>
        <p:nvSpPr>
          <p:cNvPr id="69634" name="Text Box 4">
            <a:extLst>
              <a:ext uri="{FF2B5EF4-FFF2-40B4-BE49-F238E27FC236}">
                <a16:creationId xmlns:a16="http://schemas.microsoft.com/office/drawing/2014/main" id="{EFB9D009-5D89-9A49-9156-D6794884847C}"/>
              </a:ext>
            </a:extLst>
          </p:cNvPr>
          <p:cNvSpPr txBox="1">
            <a:spLocks noChangeArrowheads="1"/>
          </p:cNvSpPr>
          <p:nvPr/>
        </p:nvSpPr>
        <p:spPr bwMode="auto">
          <a:xfrm>
            <a:off x="1428750" y="136525"/>
            <a:ext cx="6230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MEAN RELATIVE HUMIDITY BY LATITUDE</a:t>
            </a:r>
          </a:p>
        </p:txBody>
      </p:sp>
      <p:pic>
        <p:nvPicPr>
          <p:cNvPr id="69635" name="Picture 1" descr="rh.bylat.tif">
            <a:extLst>
              <a:ext uri="{FF2B5EF4-FFF2-40B4-BE49-F238E27FC236}">
                <a16:creationId xmlns:a16="http://schemas.microsoft.com/office/drawing/2014/main" id="{E6F7E9E9-E870-7447-96C7-0BCDE0E8C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6913"/>
            <a:ext cx="91440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1" descr="0413a">
            <a:extLst>
              <a:ext uri="{FF2B5EF4-FFF2-40B4-BE49-F238E27FC236}">
                <a16:creationId xmlns:a16="http://schemas.microsoft.com/office/drawing/2014/main" id="{4F548DFF-85F6-3D42-9E45-7647A3C7C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71438"/>
            <a:ext cx="9118600" cy="671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3" hidden="1">
            <a:extLst>
              <a:ext uri="{FF2B5EF4-FFF2-40B4-BE49-F238E27FC236}">
                <a16:creationId xmlns:a16="http://schemas.microsoft.com/office/drawing/2014/main" id="{5741D10B-894C-9F4D-A529-0517442D38E5}"/>
              </a:ext>
            </a:extLst>
          </p:cNvPr>
          <p:cNvSpPr>
            <a:spLocks noGrp="1" noChangeArrowheads="1"/>
          </p:cNvSpPr>
          <p:nvPr>
            <p:ph type="title"/>
          </p:nvPr>
        </p:nvSpPr>
        <p:spPr/>
        <p:txBody>
          <a:bodyPr/>
          <a:lstStyle/>
          <a:p>
            <a:pPr eaLnBrk="1" hangingPunct="1"/>
            <a:endParaRPr lang="en-US" altLang="en-US"/>
          </a:p>
        </p:txBody>
      </p:sp>
      <p:sp>
        <p:nvSpPr>
          <p:cNvPr id="71683" name="Text Box 4">
            <a:extLst>
              <a:ext uri="{FF2B5EF4-FFF2-40B4-BE49-F238E27FC236}">
                <a16:creationId xmlns:a16="http://schemas.microsoft.com/office/drawing/2014/main" id="{20B95CA2-960A-3041-9168-C7E0FFB01386}"/>
              </a:ext>
            </a:extLst>
          </p:cNvPr>
          <p:cNvSpPr txBox="1">
            <a:spLocks noChangeArrowheads="1"/>
          </p:cNvSpPr>
          <p:nvPr/>
        </p:nvSpPr>
        <p:spPr bwMode="auto">
          <a:xfrm>
            <a:off x="2406650" y="161925"/>
            <a:ext cx="429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DEW POINT TEMPERATURE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1" descr="0413b">
            <a:extLst>
              <a:ext uri="{FF2B5EF4-FFF2-40B4-BE49-F238E27FC236}">
                <a16:creationId xmlns:a16="http://schemas.microsoft.com/office/drawing/2014/main" id="{CD972615-25E7-A943-B4BA-5392AC59C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12700"/>
            <a:ext cx="86741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3" hidden="1">
            <a:extLst>
              <a:ext uri="{FF2B5EF4-FFF2-40B4-BE49-F238E27FC236}">
                <a16:creationId xmlns:a16="http://schemas.microsoft.com/office/drawing/2014/main" id="{AE88EC35-36FC-484A-BAD8-37A5F2A35991}"/>
              </a:ext>
            </a:extLst>
          </p:cNvPr>
          <p:cNvSpPr>
            <a:spLocks noGrp="1" noChangeArrowheads="1"/>
          </p:cNvSpPr>
          <p:nvPr>
            <p:ph type="title"/>
          </p:nvPr>
        </p:nvSpPr>
        <p:spPr/>
        <p:txBody>
          <a:bodyPr/>
          <a:lstStyle/>
          <a:p>
            <a:pPr eaLnBrk="1" hangingPunct="1"/>
            <a:endParaRPr lang="en-US" altLang="en-US"/>
          </a:p>
        </p:txBody>
      </p:sp>
      <p:sp>
        <p:nvSpPr>
          <p:cNvPr id="73731" name="Text Box 4">
            <a:extLst>
              <a:ext uri="{FF2B5EF4-FFF2-40B4-BE49-F238E27FC236}">
                <a16:creationId xmlns:a16="http://schemas.microsoft.com/office/drawing/2014/main" id="{3E352F7B-182A-7145-A044-7ACA06E111D4}"/>
              </a:ext>
            </a:extLst>
          </p:cNvPr>
          <p:cNvSpPr txBox="1">
            <a:spLocks noChangeArrowheads="1"/>
          </p:cNvSpPr>
          <p:nvPr/>
        </p:nvSpPr>
        <p:spPr bwMode="auto">
          <a:xfrm>
            <a:off x="2406650" y="161925"/>
            <a:ext cx="429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DEW POINT TEMPERATURE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Td.minT.tif">
            <a:extLst>
              <a:ext uri="{FF2B5EF4-FFF2-40B4-BE49-F238E27FC236}">
                <a16:creationId xmlns:a16="http://schemas.microsoft.com/office/drawing/2014/main" id="{75439A85-0031-9249-A344-3E2E394DCF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0"/>
            <a:ext cx="91440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3">
            <a:extLst>
              <a:ext uri="{FF2B5EF4-FFF2-40B4-BE49-F238E27FC236}">
                <a16:creationId xmlns:a16="http://schemas.microsoft.com/office/drawing/2014/main" id="{0355F940-6B44-904B-8446-40233C63244E}"/>
              </a:ext>
            </a:extLst>
          </p:cNvPr>
          <p:cNvSpPr txBox="1">
            <a:spLocks noChangeArrowheads="1"/>
          </p:cNvSpPr>
          <p:nvPr/>
        </p:nvSpPr>
        <p:spPr bwMode="auto">
          <a:xfrm>
            <a:off x="2089150" y="423863"/>
            <a:ext cx="5327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Dew Point and Minimum Temperature</a:t>
            </a:r>
          </a:p>
        </p:txBody>
      </p:sp>
      <p:sp>
        <p:nvSpPr>
          <p:cNvPr id="75779" name="TextBox 4">
            <a:extLst>
              <a:ext uri="{FF2B5EF4-FFF2-40B4-BE49-F238E27FC236}">
                <a16:creationId xmlns:a16="http://schemas.microsoft.com/office/drawing/2014/main" id="{C41ED074-6154-C845-A8A2-C677FCEEC50F}"/>
              </a:ext>
            </a:extLst>
          </p:cNvPr>
          <p:cNvSpPr txBox="1">
            <a:spLocks noChangeArrowheads="1"/>
          </p:cNvSpPr>
          <p:nvPr/>
        </p:nvSpPr>
        <p:spPr bwMode="auto">
          <a:xfrm>
            <a:off x="450850" y="5348288"/>
            <a:ext cx="8255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t>With less water vapor in the air, radiational cooling is greater (more heat escapes through the atmospheric windows), lowering the surface temperature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Anthes">
            <a:extLst>
              <a:ext uri="{FF2B5EF4-FFF2-40B4-BE49-F238E27FC236}">
                <a16:creationId xmlns:a16="http://schemas.microsoft.com/office/drawing/2014/main" id="{F94B3E7D-6B83-EA49-BBDB-A2D25EAB8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963">
            <a:off x="1524000" y="381000"/>
            <a:ext cx="60356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5">
            <a:extLst>
              <a:ext uri="{FF2B5EF4-FFF2-40B4-BE49-F238E27FC236}">
                <a16:creationId xmlns:a16="http://schemas.microsoft.com/office/drawing/2014/main" id="{A103916A-FD18-004D-AE31-4D1FC91F3A4A}"/>
              </a:ext>
            </a:extLst>
          </p:cNvPr>
          <p:cNvSpPr txBox="1">
            <a:spLocks noChangeArrowheads="1"/>
          </p:cNvSpPr>
          <p:nvPr/>
        </p:nvSpPr>
        <p:spPr bwMode="auto">
          <a:xfrm>
            <a:off x="5729288" y="4349750"/>
            <a:ext cx="1392237"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t>(unsaturated)</a:t>
            </a:r>
          </a:p>
        </p:txBody>
      </p:sp>
      <p:sp>
        <p:nvSpPr>
          <p:cNvPr id="76803" name="Line 6">
            <a:extLst>
              <a:ext uri="{FF2B5EF4-FFF2-40B4-BE49-F238E27FC236}">
                <a16:creationId xmlns:a16="http://schemas.microsoft.com/office/drawing/2014/main" id="{2A040116-27E3-B745-8B6F-58EE82FCFBF1}"/>
              </a:ext>
            </a:extLst>
          </p:cNvPr>
          <p:cNvSpPr>
            <a:spLocks noChangeShapeType="1"/>
          </p:cNvSpPr>
          <p:nvPr/>
        </p:nvSpPr>
        <p:spPr bwMode="auto">
          <a:xfrm>
            <a:off x="5489575" y="4629150"/>
            <a:ext cx="0" cy="143510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04" name="Text Box 7">
            <a:extLst>
              <a:ext uri="{FF2B5EF4-FFF2-40B4-BE49-F238E27FC236}">
                <a16:creationId xmlns:a16="http://schemas.microsoft.com/office/drawing/2014/main" id="{CC78F279-D06A-7640-AFA1-AEC412A54366}"/>
              </a:ext>
            </a:extLst>
          </p:cNvPr>
          <p:cNvSpPr txBox="1">
            <a:spLocks noChangeArrowheads="1"/>
          </p:cNvSpPr>
          <p:nvPr/>
        </p:nvSpPr>
        <p:spPr bwMode="auto">
          <a:xfrm>
            <a:off x="5530850" y="5692775"/>
            <a:ext cx="2921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T</a:t>
            </a:r>
          </a:p>
        </p:txBody>
      </p:sp>
      <p:sp>
        <p:nvSpPr>
          <p:cNvPr id="76805" name="Line 8">
            <a:extLst>
              <a:ext uri="{FF2B5EF4-FFF2-40B4-BE49-F238E27FC236}">
                <a16:creationId xmlns:a16="http://schemas.microsoft.com/office/drawing/2014/main" id="{21E4ED23-F0C8-7D41-B5EA-5AB1C535AA82}"/>
              </a:ext>
            </a:extLst>
          </p:cNvPr>
          <p:cNvSpPr>
            <a:spLocks noChangeShapeType="1"/>
          </p:cNvSpPr>
          <p:nvPr/>
        </p:nvSpPr>
        <p:spPr bwMode="auto">
          <a:xfrm flipH="1">
            <a:off x="2690813" y="4519613"/>
            <a:ext cx="20701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806" name="Text Box 10">
            <a:extLst>
              <a:ext uri="{FF2B5EF4-FFF2-40B4-BE49-F238E27FC236}">
                <a16:creationId xmlns:a16="http://schemas.microsoft.com/office/drawing/2014/main" id="{38A6264C-E3B6-BC49-87A7-746212120CA1}"/>
              </a:ext>
            </a:extLst>
          </p:cNvPr>
          <p:cNvSpPr txBox="1">
            <a:spLocks noChangeArrowheads="1"/>
          </p:cNvSpPr>
          <p:nvPr/>
        </p:nvSpPr>
        <p:spPr bwMode="auto">
          <a:xfrm>
            <a:off x="2801938" y="4094163"/>
            <a:ext cx="11557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t>constant w</a:t>
            </a:r>
          </a:p>
        </p:txBody>
      </p:sp>
      <p:sp>
        <p:nvSpPr>
          <p:cNvPr id="76807" name="Text Box 11">
            <a:extLst>
              <a:ext uri="{FF2B5EF4-FFF2-40B4-BE49-F238E27FC236}">
                <a16:creationId xmlns:a16="http://schemas.microsoft.com/office/drawing/2014/main" id="{137BE440-3173-CE43-B460-F2AC745817CD}"/>
              </a:ext>
            </a:extLst>
          </p:cNvPr>
          <p:cNvSpPr txBox="1">
            <a:spLocks noChangeArrowheads="1"/>
          </p:cNvSpPr>
          <p:nvPr/>
        </p:nvSpPr>
        <p:spPr bwMode="auto">
          <a:xfrm>
            <a:off x="2598738" y="34925"/>
            <a:ext cx="3876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SATURATION EXAMPLES</a:t>
            </a:r>
          </a:p>
        </p:txBody>
      </p:sp>
      <p:sp>
        <p:nvSpPr>
          <p:cNvPr id="76808" name="TextBox 1">
            <a:extLst>
              <a:ext uri="{FF2B5EF4-FFF2-40B4-BE49-F238E27FC236}">
                <a16:creationId xmlns:a16="http://schemas.microsoft.com/office/drawing/2014/main" id="{5FB3D8D5-C84D-5342-9F71-1DB5F7F15C96}"/>
              </a:ext>
            </a:extLst>
          </p:cNvPr>
          <p:cNvSpPr txBox="1">
            <a:spLocks noChangeArrowheads="1"/>
          </p:cNvSpPr>
          <p:nvPr/>
        </p:nvSpPr>
        <p:spPr bwMode="auto">
          <a:xfrm>
            <a:off x="5983288" y="1397000"/>
            <a:ext cx="1209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saturation</a:t>
            </a:r>
          </a:p>
          <a:p>
            <a:pPr>
              <a:spcBef>
                <a:spcPct val="0"/>
              </a:spcBef>
              <a:buFontTx/>
              <a:buNone/>
            </a:pPr>
            <a:r>
              <a:rPr lang="en-US" altLang="en-US" sz="1800"/>
              <a:t>curve (w</a:t>
            </a:r>
            <a:r>
              <a:rPr lang="en-US" altLang="en-US" sz="1800" baseline="-25000"/>
              <a:t>s</a:t>
            </a:r>
            <a:r>
              <a:rPr lang="en-US" altLang="en-US" sz="1800"/>
              <a:t>)</a:t>
            </a:r>
          </a:p>
        </p:txBody>
      </p:sp>
      <p:pic>
        <p:nvPicPr>
          <p:cNvPr id="3" name="Picture 2">
            <a:extLst>
              <a:ext uri="{FF2B5EF4-FFF2-40B4-BE49-F238E27FC236}">
                <a16:creationId xmlns:a16="http://schemas.microsoft.com/office/drawing/2014/main" id="{0DF15DCD-4A6F-E151-92A2-83F9CDA5641B}"/>
              </a:ext>
            </a:extLst>
          </p:cNvPr>
          <p:cNvPicPr>
            <a:picLocks noChangeAspect="1"/>
          </p:cNvPicPr>
          <p:nvPr/>
        </p:nvPicPr>
        <p:blipFill rotWithShape="1">
          <a:blip r:embed="rId4"/>
          <a:srcRect l="15458" r="24077" b="22467"/>
          <a:stretch/>
        </p:blipFill>
        <p:spPr>
          <a:xfrm>
            <a:off x="0" y="34925"/>
            <a:ext cx="2295741" cy="220782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C56ADF-11AA-40AF-BDA5-FEE97E75C698}"/>
              </a:ext>
            </a:extLst>
          </p:cNvPr>
          <p:cNvPicPr>
            <a:picLocks noChangeAspect="1"/>
          </p:cNvPicPr>
          <p:nvPr/>
        </p:nvPicPr>
        <p:blipFill>
          <a:blip r:embed="rId2"/>
          <a:stretch>
            <a:fillRect/>
          </a:stretch>
        </p:blipFill>
        <p:spPr>
          <a:xfrm>
            <a:off x="479495" y="701495"/>
            <a:ext cx="8174650" cy="4644298"/>
          </a:xfrm>
          <a:prstGeom prst="rect">
            <a:avLst/>
          </a:prstGeom>
        </p:spPr>
      </p:pic>
      <p:sp>
        <p:nvSpPr>
          <p:cNvPr id="5" name="TextBox 4">
            <a:extLst>
              <a:ext uri="{FF2B5EF4-FFF2-40B4-BE49-F238E27FC236}">
                <a16:creationId xmlns:a16="http://schemas.microsoft.com/office/drawing/2014/main" id="{7AED89C5-6FAE-D870-01AC-81FB62981750}"/>
              </a:ext>
            </a:extLst>
          </p:cNvPr>
          <p:cNvSpPr txBox="1"/>
          <p:nvPr/>
        </p:nvSpPr>
        <p:spPr>
          <a:xfrm>
            <a:off x="1812700" y="141514"/>
            <a:ext cx="5508239" cy="461665"/>
          </a:xfrm>
          <a:prstGeom prst="rect">
            <a:avLst/>
          </a:prstGeom>
          <a:noFill/>
        </p:spPr>
        <p:txBody>
          <a:bodyPr wrap="none" rtlCol="0">
            <a:spAutoFit/>
          </a:bodyPr>
          <a:lstStyle/>
          <a:p>
            <a:r>
              <a:rPr lang="en-US" dirty="0"/>
              <a:t>Which is denser?  Dry air or humid air?</a:t>
            </a:r>
          </a:p>
        </p:txBody>
      </p:sp>
      <p:sp>
        <p:nvSpPr>
          <p:cNvPr id="6" name="TextBox 5">
            <a:extLst>
              <a:ext uri="{FF2B5EF4-FFF2-40B4-BE49-F238E27FC236}">
                <a16:creationId xmlns:a16="http://schemas.microsoft.com/office/drawing/2014/main" id="{65710622-8AE2-33C0-65BE-EA4A70903B73}"/>
              </a:ext>
            </a:extLst>
          </p:cNvPr>
          <p:cNvSpPr txBox="1"/>
          <p:nvPr/>
        </p:nvSpPr>
        <p:spPr>
          <a:xfrm>
            <a:off x="2178986" y="5444109"/>
            <a:ext cx="4775666" cy="369332"/>
          </a:xfrm>
          <a:prstGeom prst="rect">
            <a:avLst/>
          </a:prstGeom>
          <a:noFill/>
        </p:spPr>
        <p:txBody>
          <a:bodyPr wrap="none" rtlCol="0">
            <a:spAutoFit/>
          </a:bodyPr>
          <a:lstStyle/>
          <a:p>
            <a:r>
              <a:rPr lang="en-US" sz="1800" dirty="0"/>
              <a:t>(assume identical temperature and pressure)</a:t>
            </a:r>
          </a:p>
        </p:txBody>
      </p:sp>
      <p:sp>
        <p:nvSpPr>
          <p:cNvPr id="7" name="TextBox 6">
            <a:extLst>
              <a:ext uri="{FF2B5EF4-FFF2-40B4-BE49-F238E27FC236}">
                <a16:creationId xmlns:a16="http://schemas.microsoft.com/office/drawing/2014/main" id="{32823863-4ACB-CAF8-9A47-C1445518791F}"/>
              </a:ext>
            </a:extLst>
          </p:cNvPr>
          <p:cNvSpPr txBox="1"/>
          <p:nvPr/>
        </p:nvSpPr>
        <p:spPr>
          <a:xfrm>
            <a:off x="337905" y="5911757"/>
            <a:ext cx="8457828" cy="830997"/>
          </a:xfrm>
          <a:prstGeom prst="rect">
            <a:avLst/>
          </a:prstGeom>
          <a:noFill/>
        </p:spPr>
        <p:txBody>
          <a:bodyPr wrap="none" rtlCol="0">
            <a:spAutoFit/>
          </a:bodyPr>
          <a:lstStyle/>
          <a:p>
            <a:pPr algn="ctr"/>
            <a:r>
              <a:rPr lang="en-US" dirty="0" err="1"/>
              <a:t>Avagadro’s</a:t>
            </a:r>
            <a:r>
              <a:rPr lang="en-US" dirty="0"/>
              <a:t> Law:  equal volumes of gas at same temperature</a:t>
            </a:r>
          </a:p>
          <a:p>
            <a:pPr algn="ctr"/>
            <a:r>
              <a:rPr lang="en-US" dirty="0"/>
              <a:t>and pressure have the same NUMBER of molecules</a:t>
            </a:r>
          </a:p>
        </p:txBody>
      </p:sp>
    </p:spTree>
    <p:extLst>
      <p:ext uri="{BB962C8B-B14F-4D97-AF65-F5344CB8AC3E}">
        <p14:creationId xmlns:p14="http://schemas.microsoft.com/office/powerpoint/2010/main" val="13142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tv.jpg">
            <a:extLst>
              <a:ext uri="{FF2B5EF4-FFF2-40B4-BE49-F238E27FC236}">
                <a16:creationId xmlns:a16="http://schemas.microsoft.com/office/drawing/2014/main" id="{2B881D04-ABE0-A746-98D0-76305C4FD1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206500"/>
            <a:ext cx="6350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extBox 3">
            <a:extLst>
              <a:ext uri="{FF2B5EF4-FFF2-40B4-BE49-F238E27FC236}">
                <a16:creationId xmlns:a16="http://schemas.microsoft.com/office/drawing/2014/main" id="{E02A1B79-8238-E84C-8FCC-B280790FB4F7}"/>
              </a:ext>
            </a:extLst>
          </p:cNvPr>
          <p:cNvSpPr txBox="1">
            <a:spLocks noChangeArrowheads="1"/>
          </p:cNvSpPr>
          <p:nvPr/>
        </p:nvSpPr>
        <p:spPr bwMode="auto">
          <a:xfrm>
            <a:off x="479425" y="296863"/>
            <a:ext cx="8312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Air with the same Virtual Temperature has the same density.</a:t>
            </a:r>
          </a:p>
        </p:txBody>
      </p:sp>
      <p:sp>
        <p:nvSpPr>
          <p:cNvPr id="78851" name="TextBox 4">
            <a:extLst>
              <a:ext uri="{FF2B5EF4-FFF2-40B4-BE49-F238E27FC236}">
                <a16:creationId xmlns:a16="http://schemas.microsoft.com/office/drawing/2014/main" id="{6B1904B7-B2A3-7247-B5E4-06972CA751A3}"/>
              </a:ext>
            </a:extLst>
          </p:cNvPr>
          <p:cNvSpPr txBox="1">
            <a:spLocks noChangeArrowheads="1"/>
          </p:cNvSpPr>
          <p:nvPr/>
        </p:nvSpPr>
        <p:spPr bwMode="auto">
          <a:xfrm>
            <a:off x="900113" y="5797550"/>
            <a:ext cx="7426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Warm air is less dense than cold air; humid air is less</a:t>
            </a:r>
          </a:p>
          <a:p>
            <a:pPr algn="ctr">
              <a:spcBef>
                <a:spcPct val="0"/>
              </a:spcBef>
              <a:buFontTx/>
              <a:buNone/>
            </a:pPr>
            <a:r>
              <a:rPr lang="en-US" altLang="en-US" sz="2400"/>
              <a:t>dense than dry air.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3C771-B0EB-985E-746E-6CBDB7F79B2A}"/>
              </a:ext>
            </a:extLst>
          </p:cNvPr>
          <p:cNvPicPr>
            <a:picLocks noChangeAspect="1"/>
          </p:cNvPicPr>
          <p:nvPr/>
        </p:nvPicPr>
        <p:blipFill>
          <a:blip r:embed="rId2"/>
          <a:stretch>
            <a:fillRect/>
          </a:stretch>
        </p:blipFill>
        <p:spPr>
          <a:xfrm>
            <a:off x="920750" y="584200"/>
            <a:ext cx="7302500" cy="5689600"/>
          </a:xfrm>
          <a:prstGeom prst="rect">
            <a:avLst/>
          </a:prstGeom>
        </p:spPr>
      </p:pic>
      <p:sp>
        <p:nvSpPr>
          <p:cNvPr id="4" name="TextBox 3">
            <a:extLst>
              <a:ext uri="{FF2B5EF4-FFF2-40B4-BE49-F238E27FC236}">
                <a16:creationId xmlns:a16="http://schemas.microsoft.com/office/drawing/2014/main" id="{0E0FA938-3F6D-284F-1212-D514A38B6A0F}"/>
              </a:ext>
            </a:extLst>
          </p:cNvPr>
          <p:cNvSpPr txBox="1"/>
          <p:nvPr/>
        </p:nvSpPr>
        <p:spPr>
          <a:xfrm>
            <a:off x="6498772" y="4953002"/>
            <a:ext cx="465192" cy="276999"/>
          </a:xfrm>
          <a:prstGeom prst="rect">
            <a:avLst/>
          </a:prstGeom>
          <a:solidFill>
            <a:schemeClr val="bg1"/>
          </a:solidFill>
        </p:spPr>
        <p:txBody>
          <a:bodyPr wrap="none" rtlCol="0">
            <a:spAutoFit/>
          </a:bodyPr>
          <a:lstStyle/>
          <a:p>
            <a:r>
              <a:rPr lang="en-US" sz="1200" dirty="0"/>
              <a:t>Low</a:t>
            </a:r>
          </a:p>
        </p:txBody>
      </p:sp>
      <p:sp>
        <p:nvSpPr>
          <p:cNvPr id="5" name="TextBox 4">
            <a:extLst>
              <a:ext uri="{FF2B5EF4-FFF2-40B4-BE49-F238E27FC236}">
                <a16:creationId xmlns:a16="http://schemas.microsoft.com/office/drawing/2014/main" id="{65C5AEC2-9BD9-74CA-4144-5610D8CF93EA}"/>
              </a:ext>
            </a:extLst>
          </p:cNvPr>
          <p:cNvSpPr txBox="1"/>
          <p:nvPr/>
        </p:nvSpPr>
        <p:spPr>
          <a:xfrm>
            <a:off x="7761516" y="4952998"/>
            <a:ext cx="498855" cy="276999"/>
          </a:xfrm>
          <a:prstGeom prst="rect">
            <a:avLst/>
          </a:prstGeom>
          <a:solidFill>
            <a:schemeClr val="bg1"/>
          </a:solidFill>
        </p:spPr>
        <p:txBody>
          <a:bodyPr wrap="none" rtlCol="0">
            <a:spAutoFit/>
          </a:bodyPr>
          <a:lstStyle/>
          <a:p>
            <a:r>
              <a:rPr lang="en-US" sz="1200" dirty="0"/>
              <a:t>High</a:t>
            </a:r>
          </a:p>
        </p:txBody>
      </p:sp>
    </p:spTree>
    <p:extLst>
      <p:ext uri="{BB962C8B-B14F-4D97-AF65-F5344CB8AC3E}">
        <p14:creationId xmlns:p14="http://schemas.microsoft.com/office/powerpoint/2010/main" val="360913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Charles.tif">
            <a:extLst>
              <a:ext uri="{FF2B5EF4-FFF2-40B4-BE49-F238E27FC236}">
                <a16:creationId xmlns:a16="http://schemas.microsoft.com/office/drawing/2014/main" id="{B0F9A0AE-3122-EA41-986A-3D7746517B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itle 1">
            <a:extLst>
              <a:ext uri="{FF2B5EF4-FFF2-40B4-BE49-F238E27FC236}">
                <a16:creationId xmlns:a16="http://schemas.microsoft.com/office/drawing/2014/main" id="{3FD2707F-49D6-A04D-9E30-6D42FC50C7B4}"/>
              </a:ext>
            </a:extLst>
          </p:cNvPr>
          <p:cNvSpPr>
            <a:spLocks noGrp="1" noChangeArrowheads="1"/>
          </p:cNvSpPr>
          <p:nvPr>
            <p:ph type="title"/>
          </p:nvPr>
        </p:nvSpPr>
        <p:spPr>
          <a:xfrm>
            <a:off x="685800" y="119063"/>
            <a:ext cx="7772400" cy="1143000"/>
          </a:xfrm>
        </p:spPr>
        <p:txBody>
          <a:bodyPr/>
          <a:lstStyle/>
          <a:p>
            <a:pPr eaLnBrk="1" hangingPunct="1"/>
            <a:r>
              <a:rPr lang="en-US" altLang="en-US"/>
              <a:t>CHARLES’ LAW </a:t>
            </a:r>
          </a:p>
        </p:txBody>
      </p:sp>
      <p:sp>
        <p:nvSpPr>
          <p:cNvPr id="18435" name="TextBox 3">
            <a:extLst>
              <a:ext uri="{FF2B5EF4-FFF2-40B4-BE49-F238E27FC236}">
                <a16:creationId xmlns:a16="http://schemas.microsoft.com/office/drawing/2014/main" id="{40A8C962-C232-3945-9195-5B25B87A4EB9}"/>
              </a:ext>
            </a:extLst>
          </p:cNvPr>
          <p:cNvSpPr txBox="1">
            <a:spLocks noChangeArrowheads="1"/>
          </p:cNvSpPr>
          <p:nvPr/>
        </p:nvSpPr>
        <p:spPr bwMode="auto">
          <a:xfrm>
            <a:off x="762000" y="6223000"/>
            <a:ext cx="783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Warm air occupies a greater volume (warm air expands)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Neiburger.stability.tif">
            <a:extLst>
              <a:ext uri="{FF2B5EF4-FFF2-40B4-BE49-F238E27FC236}">
                <a16:creationId xmlns:a16="http://schemas.microsoft.com/office/drawing/2014/main" id="{068992BC-96FB-6345-A8E7-FAFC30BD5D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5275" y="0"/>
            <a:ext cx="630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Box 2">
            <a:extLst>
              <a:ext uri="{FF2B5EF4-FFF2-40B4-BE49-F238E27FC236}">
                <a16:creationId xmlns:a16="http://schemas.microsoft.com/office/drawing/2014/main" id="{EBE1C96C-A2ED-C54E-9765-F92E9829528F}"/>
              </a:ext>
            </a:extLst>
          </p:cNvPr>
          <p:cNvSpPr txBox="1">
            <a:spLocks noChangeArrowheads="1"/>
          </p:cNvSpPr>
          <p:nvPr/>
        </p:nvSpPr>
        <p:spPr bwMode="auto">
          <a:xfrm>
            <a:off x="762000" y="169863"/>
            <a:ext cx="1262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Layer</a:t>
            </a:r>
          </a:p>
          <a:p>
            <a:pPr algn="ctr">
              <a:spcBef>
                <a:spcPct val="0"/>
              </a:spcBef>
              <a:buFontTx/>
              <a:buNone/>
            </a:pPr>
            <a:r>
              <a:rPr lang="en-US" altLang="en-US" sz="2400"/>
              <a:t>Stability</a:t>
            </a:r>
          </a:p>
        </p:txBody>
      </p:sp>
      <p:sp>
        <p:nvSpPr>
          <p:cNvPr id="51203" name="TextBox 3">
            <a:extLst>
              <a:ext uri="{FF2B5EF4-FFF2-40B4-BE49-F238E27FC236}">
                <a16:creationId xmlns:a16="http://schemas.microsoft.com/office/drawing/2014/main" id="{A575F994-42CA-3542-B589-FABD738804B8}"/>
              </a:ext>
            </a:extLst>
          </p:cNvPr>
          <p:cNvSpPr txBox="1">
            <a:spLocks noChangeArrowheads="1"/>
          </p:cNvSpPr>
          <p:nvPr/>
        </p:nvSpPr>
        <p:spPr bwMode="auto">
          <a:xfrm>
            <a:off x="422275" y="1241425"/>
            <a:ext cx="1781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dotted line =</a:t>
            </a:r>
          </a:p>
          <a:p>
            <a:pPr algn="ctr">
              <a:spcBef>
                <a:spcPct val="0"/>
              </a:spcBef>
              <a:buFontTx/>
              <a:buNone/>
            </a:pPr>
            <a:r>
              <a:rPr lang="en-US" altLang="en-US" sz="1800"/>
              <a:t>dry adiabatic</a:t>
            </a:r>
          </a:p>
          <a:p>
            <a:pPr algn="ctr">
              <a:spcBef>
                <a:spcPct val="0"/>
              </a:spcBef>
              <a:buFontTx/>
              <a:buNone/>
            </a:pPr>
            <a:r>
              <a:rPr lang="en-US" altLang="en-US" sz="1800"/>
              <a:t>lapse rate</a:t>
            </a:r>
          </a:p>
          <a:p>
            <a:pPr algn="ctr">
              <a:spcBef>
                <a:spcPct val="0"/>
              </a:spcBef>
              <a:buFontTx/>
              <a:buNone/>
            </a:pPr>
            <a:r>
              <a:rPr lang="en-US" altLang="en-US" sz="1800"/>
              <a:t>“process curve”</a:t>
            </a:r>
          </a:p>
        </p:txBody>
      </p:sp>
      <p:sp>
        <p:nvSpPr>
          <p:cNvPr id="51204" name="TextBox 4">
            <a:extLst>
              <a:ext uri="{FF2B5EF4-FFF2-40B4-BE49-F238E27FC236}">
                <a16:creationId xmlns:a16="http://schemas.microsoft.com/office/drawing/2014/main" id="{8870CBB5-155A-4E44-BB22-FAD8EFDCDE5A}"/>
              </a:ext>
            </a:extLst>
          </p:cNvPr>
          <p:cNvSpPr txBox="1">
            <a:spLocks noChangeArrowheads="1"/>
          </p:cNvSpPr>
          <p:nvPr/>
        </p:nvSpPr>
        <p:spPr bwMode="auto">
          <a:xfrm>
            <a:off x="139700" y="2706688"/>
            <a:ext cx="23796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solid line =</a:t>
            </a:r>
          </a:p>
          <a:p>
            <a:pPr algn="ctr">
              <a:spcBef>
                <a:spcPct val="0"/>
              </a:spcBef>
              <a:buFontTx/>
              <a:buNone/>
            </a:pPr>
            <a:r>
              <a:rPr lang="en-US" altLang="en-US" sz="1800"/>
              <a:t>observed (measured)</a:t>
            </a:r>
          </a:p>
          <a:p>
            <a:pPr algn="ctr">
              <a:spcBef>
                <a:spcPct val="0"/>
              </a:spcBef>
              <a:buFontTx/>
              <a:buNone/>
            </a:pPr>
            <a:r>
              <a:rPr lang="en-US" altLang="en-US" sz="1800"/>
              <a:t>lapse rate</a:t>
            </a:r>
          </a:p>
        </p:txBody>
      </p:sp>
      <p:sp>
        <p:nvSpPr>
          <p:cNvPr id="51205" name="TextBox 1">
            <a:extLst>
              <a:ext uri="{FF2B5EF4-FFF2-40B4-BE49-F238E27FC236}">
                <a16:creationId xmlns:a16="http://schemas.microsoft.com/office/drawing/2014/main" id="{44E80E38-5BBA-5447-A825-9E1D8B77A94D}"/>
              </a:ext>
            </a:extLst>
          </p:cNvPr>
          <p:cNvSpPr txBox="1">
            <a:spLocks noChangeArrowheads="1"/>
          </p:cNvSpPr>
          <p:nvPr/>
        </p:nvSpPr>
        <p:spPr bwMode="auto">
          <a:xfrm>
            <a:off x="204728" y="5926138"/>
            <a:ext cx="24416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dirty="0"/>
              <a:t>N: Chap. 4</a:t>
            </a:r>
          </a:p>
          <a:p>
            <a:pPr algn="ctr">
              <a:spcBef>
                <a:spcPct val="0"/>
              </a:spcBef>
              <a:buFontTx/>
              <a:buNone/>
            </a:pPr>
            <a:r>
              <a:rPr lang="en-US" altLang="en-US" sz="2400" dirty="0"/>
              <a:t>A: p. 202, p. 222</a:t>
            </a:r>
          </a:p>
        </p:txBody>
      </p:sp>
      <p:pic>
        <p:nvPicPr>
          <p:cNvPr id="3" name="Picture 2">
            <a:extLst>
              <a:ext uri="{FF2B5EF4-FFF2-40B4-BE49-F238E27FC236}">
                <a16:creationId xmlns:a16="http://schemas.microsoft.com/office/drawing/2014/main" id="{9FB54336-AF59-B2AA-BB9E-DBF40007299C}"/>
              </a:ext>
            </a:extLst>
          </p:cNvPr>
          <p:cNvPicPr>
            <a:picLocks noChangeAspect="1"/>
          </p:cNvPicPr>
          <p:nvPr/>
        </p:nvPicPr>
        <p:blipFill rotWithShape="1">
          <a:blip r:embed="rId3"/>
          <a:srcRect l="43862" t="11086" b="30236"/>
          <a:stretch/>
        </p:blipFill>
        <p:spPr>
          <a:xfrm>
            <a:off x="273412" y="3567394"/>
            <a:ext cx="2322513" cy="242761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6DACCF-457B-A56D-4CD7-BCEDF5D294C5}"/>
              </a:ext>
            </a:extLst>
          </p:cNvPr>
          <p:cNvPicPr>
            <a:picLocks noChangeAspect="1"/>
          </p:cNvPicPr>
          <p:nvPr/>
        </p:nvPicPr>
        <p:blipFill>
          <a:blip r:embed="rId2"/>
          <a:stretch>
            <a:fillRect/>
          </a:stretch>
        </p:blipFill>
        <p:spPr>
          <a:xfrm>
            <a:off x="1121352" y="0"/>
            <a:ext cx="6901295" cy="6858000"/>
          </a:xfrm>
          <a:prstGeom prst="rect">
            <a:avLst/>
          </a:prstGeom>
        </p:spPr>
      </p:pic>
    </p:spTree>
    <p:extLst>
      <p:ext uri="{BB962C8B-B14F-4D97-AF65-F5344CB8AC3E}">
        <p14:creationId xmlns:p14="http://schemas.microsoft.com/office/powerpoint/2010/main" val="471695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water">
            <a:extLst>
              <a:ext uri="{FF2B5EF4-FFF2-40B4-BE49-F238E27FC236}">
                <a16:creationId xmlns:a16="http://schemas.microsoft.com/office/drawing/2014/main" id="{15FE0A84-6BC3-3C4A-A402-1B778D172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42" r="6775" b="2618"/>
          <a:stretch>
            <a:fillRect/>
          </a:stretch>
        </p:blipFill>
        <p:spPr bwMode="auto">
          <a:xfrm>
            <a:off x="609600" y="3657600"/>
            <a:ext cx="37798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3" descr="water">
            <a:extLst>
              <a:ext uri="{FF2B5EF4-FFF2-40B4-BE49-F238E27FC236}">
                <a16:creationId xmlns:a16="http://schemas.microsoft.com/office/drawing/2014/main" id="{1C4BB68A-E106-A840-A8CB-40B49FF57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08" t="3072"/>
          <a:stretch>
            <a:fillRect/>
          </a:stretch>
        </p:blipFill>
        <p:spPr bwMode="auto">
          <a:xfrm>
            <a:off x="609600" y="762000"/>
            <a:ext cx="38100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4">
            <a:extLst>
              <a:ext uri="{FF2B5EF4-FFF2-40B4-BE49-F238E27FC236}">
                <a16:creationId xmlns:a16="http://schemas.microsoft.com/office/drawing/2014/main" id="{FF842DAB-5089-2842-AEFE-928A395D12D7}"/>
              </a:ext>
            </a:extLst>
          </p:cNvPr>
          <p:cNvSpPr txBox="1">
            <a:spLocks noChangeArrowheads="1"/>
          </p:cNvSpPr>
          <p:nvPr/>
        </p:nvSpPr>
        <p:spPr bwMode="auto">
          <a:xfrm>
            <a:off x="5029200" y="1752600"/>
            <a:ext cx="692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chemeClr val="accent2"/>
                </a:solidFill>
              </a:rPr>
              <a:t>ICE</a:t>
            </a:r>
            <a:endParaRPr lang="en-US" altLang="en-US" sz="2400"/>
          </a:p>
        </p:txBody>
      </p:sp>
      <p:sp>
        <p:nvSpPr>
          <p:cNvPr id="88068" name="Text Box 5">
            <a:extLst>
              <a:ext uri="{FF2B5EF4-FFF2-40B4-BE49-F238E27FC236}">
                <a16:creationId xmlns:a16="http://schemas.microsoft.com/office/drawing/2014/main" id="{5A6F0667-4E9B-2044-88BB-63B3085453F0}"/>
              </a:ext>
            </a:extLst>
          </p:cNvPr>
          <p:cNvSpPr txBox="1">
            <a:spLocks noChangeArrowheads="1"/>
          </p:cNvSpPr>
          <p:nvPr/>
        </p:nvSpPr>
        <p:spPr bwMode="auto">
          <a:xfrm>
            <a:off x="4937125" y="4543425"/>
            <a:ext cx="296227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chemeClr val="accent2"/>
                </a:solidFill>
              </a:rPr>
              <a:t>LIQUID WATER</a:t>
            </a:r>
          </a:p>
          <a:p>
            <a:pPr>
              <a:spcBef>
                <a:spcPct val="0"/>
              </a:spcBef>
              <a:buFontTx/>
              <a:buNone/>
            </a:pPr>
            <a:r>
              <a:rPr lang="en-US" altLang="en-US" sz="2400">
                <a:solidFill>
                  <a:schemeClr val="accent2"/>
                </a:solidFill>
              </a:rPr>
              <a:t>(note higher density)</a:t>
            </a: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1" descr="0203">
            <a:extLst>
              <a:ext uri="{FF2B5EF4-FFF2-40B4-BE49-F238E27FC236}">
                <a16:creationId xmlns:a16="http://schemas.microsoft.com/office/drawing/2014/main" id="{F6386EBC-B3D5-F14B-AE91-018A0AE00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506413"/>
            <a:ext cx="8964613"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hidden="1">
            <a:extLst>
              <a:ext uri="{FF2B5EF4-FFF2-40B4-BE49-F238E27FC236}">
                <a16:creationId xmlns:a16="http://schemas.microsoft.com/office/drawing/2014/main" id="{5BAC58D9-4713-EE44-B767-590D9233F626}"/>
              </a:ext>
            </a:extLst>
          </p:cNvPr>
          <p:cNvSpPr>
            <a:spLocks noGrp="1" noChangeArrowheads="1"/>
          </p:cNvSpPr>
          <p:nvPr>
            <p:ph type="title"/>
          </p:nvPr>
        </p:nvSpPr>
        <p:spPr/>
        <p:txBody>
          <a:bodyPr/>
          <a:lstStyle/>
          <a:p>
            <a:pPr eaLnBrk="1" hangingPunct="1"/>
            <a:endParaRPr lang="en-US" altLang="en-US"/>
          </a:p>
        </p:txBody>
      </p:sp>
      <p:sp>
        <p:nvSpPr>
          <p:cNvPr id="90115" name="Text Box 5">
            <a:extLst>
              <a:ext uri="{FF2B5EF4-FFF2-40B4-BE49-F238E27FC236}">
                <a16:creationId xmlns:a16="http://schemas.microsoft.com/office/drawing/2014/main" id="{75D72475-C34A-BE4E-8F38-A143DEB9C865}"/>
              </a:ext>
            </a:extLst>
          </p:cNvPr>
          <p:cNvSpPr txBox="1">
            <a:spLocks noChangeArrowheads="1"/>
          </p:cNvSpPr>
          <p:nvPr/>
        </p:nvSpPr>
        <p:spPr bwMode="auto">
          <a:xfrm>
            <a:off x="2057400" y="3367088"/>
            <a:ext cx="15446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3.3 x 10</a:t>
            </a:r>
            <a:r>
              <a:rPr lang="en-US" altLang="en-US" sz="1800" baseline="30000"/>
              <a:t>5 </a:t>
            </a:r>
            <a:r>
              <a:rPr lang="en-US" altLang="en-US" sz="1800"/>
              <a:t>J/kg</a:t>
            </a:r>
          </a:p>
        </p:txBody>
      </p:sp>
      <p:sp>
        <p:nvSpPr>
          <p:cNvPr id="90116" name="Text Box 6">
            <a:extLst>
              <a:ext uri="{FF2B5EF4-FFF2-40B4-BE49-F238E27FC236}">
                <a16:creationId xmlns:a16="http://schemas.microsoft.com/office/drawing/2014/main" id="{4F7F50D5-889D-DE49-92B3-C40916019EE9}"/>
              </a:ext>
            </a:extLst>
          </p:cNvPr>
          <p:cNvSpPr txBox="1">
            <a:spLocks noChangeArrowheads="1"/>
          </p:cNvSpPr>
          <p:nvPr/>
        </p:nvSpPr>
        <p:spPr bwMode="auto">
          <a:xfrm>
            <a:off x="5084763" y="3367088"/>
            <a:ext cx="1544637"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2.5 x 10</a:t>
            </a:r>
            <a:r>
              <a:rPr lang="en-US" altLang="en-US" sz="1800" baseline="30000"/>
              <a:t>6 </a:t>
            </a:r>
            <a:r>
              <a:rPr lang="en-US" altLang="en-US" sz="1800"/>
              <a:t>J/kg</a:t>
            </a:r>
          </a:p>
        </p:txBody>
      </p:sp>
      <p:sp>
        <p:nvSpPr>
          <p:cNvPr id="90117" name="Text Box 7">
            <a:extLst>
              <a:ext uri="{FF2B5EF4-FFF2-40B4-BE49-F238E27FC236}">
                <a16:creationId xmlns:a16="http://schemas.microsoft.com/office/drawing/2014/main" id="{99918D08-101D-1848-BA7C-792CDFCF8402}"/>
              </a:ext>
            </a:extLst>
          </p:cNvPr>
          <p:cNvSpPr txBox="1">
            <a:spLocks noChangeArrowheads="1"/>
          </p:cNvSpPr>
          <p:nvPr/>
        </p:nvSpPr>
        <p:spPr bwMode="auto">
          <a:xfrm>
            <a:off x="1600200" y="6324600"/>
            <a:ext cx="57689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t>Latent heat (L) of water phase changes</a:t>
            </a:r>
          </a:p>
        </p:txBody>
      </p:sp>
      <p:pic>
        <p:nvPicPr>
          <p:cNvPr id="3" name="Picture 2">
            <a:extLst>
              <a:ext uri="{FF2B5EF4-FFF2-40B4-BE49-F238E27FC236}">
                <a16:creationId xmlns:a16="http://schemas.microsoft.com/office/drawing/2014/main" id="{B2F04752-8286-8C45-B819-CA643F46824E}"/>
              </a:ext>
            </a:extLst>
          </p:cNvPr>
          <p:cNvPicPr>
            <a:picLocks noChangeAspect="1"/>
          </p:cNvPicPr>
          <p:nvPr/>
        </p:nvPicPr>
        <p:blipFill rotWithShape="1">
          <a:blip r:embed="rId4"/>
          <a:srcRect r="12857"/>
          <a:stretch/>
        </p:blipFill>
        <p:spPr>
          <a:xfrm rot="5400000">
            <a:off x="7333806" y="5015918"/>
            <a:ext cx="1945759" cy="167462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5DD23C02-152A-8443-A99D-65B79DED8E2E}"/>
              </a:ext>
            </a:extLst>
          </p:cNvPr>
          <p:cNvSpPr>
            <a:spLocks noChangeArrowheads="1"/>
          </p:cNvSpPr>
          <p:nvPr/>
        </p:nvSpPr>
        <p:spPr bwMode="auto">
          <a:xfrm>
            <a:off x="152400" y="136525"/>
            <a:ext cx="8839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chemeClr val="tx2"/>
                </a:solidFill>
                <a:latin typeface="Tahoma" panose="020B0604030504040204" pitchFamily="34" charset="0"/>
              </a:rPr>
              <a:t>Moist adiabatic lapse rate—</a:t>
            </a:r>
            <a:r>
              <a:rPr lang="en-US" altLang="en-US" sz="1800">
                <a:latin typeface="Tahoma" panose="020B0604030504040204" pitchFamily="34" charset="0"/>
              </a:rPr>
              <a:t> Rate of cooling (depends on moisture content of air) of a rising saturated parcel of air. These lines slope from the bottom toward the top left. The MALR is less in warm air than cold because warm air has a higher vapor</a:t>
            </a:r>
          </a:p>
          <a:p>
            <a:pPr eaLnBrk="1" hangingPunct="1">
              <a:spcBef>
                <a:spcPct val="0"/>
              </a:spcBef>
              <a:buFontTx/>
              <a:buNone/>
            </a:pPr>
            <a:r>
              <a:rPr lang="en-US" altLang="en-US" sz="1800">
                <a:latin typeface="Tahoma" panose="020B0604030504040204" pitchFamily="34" charset="0"/>
              </a:rPr>
              <a:t>pressure at saturation, and condensation is a warming process. </a:t>
            </a:r>
          </a:p>
        </p:txBody>
      </p:sp>
      <p:pic>
        <p:nvPicPr>
          <p:cNvPr id="92162" name="Picture 3" descr="skew_KIAD">
            <a:extLst>
              <a:ext uri="{FF2B5EF4-FFF2-40B4-BE49-F238E27FC236}">
                <a16:creationId xmlns:a16="http://schemas.microsoft.com/office/drawing/2014/main" id="{F78087E8-1473-A943-BAB3-964067161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Freeform 4">
            <a:extLst>
              <a:ext uri="{FF2B5EF4-FFF2-40B4-BE49-F238E27FC236}">
                <a16:creationId xmlns:a16="http://schemas.microsoft.com/office/drawing/2014/main" id="{AAE8A55E-6D13-7440-A516-C9FE325B552C}"/>
              </a:ext>
            </a:extLst>
          </p:cNvPr>
          <p:cNvSpPr>
            <a:spLocks/>
          </p:cNvSpPr>
          <p:nvPr/>
        </p:nvSpPr>
        <p:spPr bwMode="auto">
          <a:xfrm>
            <a:off x="2286000" y="2514600"/>
            <a:ext cx="1676400" cy="3581400"/>
          </a:xfrm>
          <a:custGeom>
            <a:avLst/>
            <a:gdLst>
              <a:gd name="T0" fmla="*/ 0 w 1056"/>
              <a:gd name="T1" fmla="*/ 0 h 2256"/>
              <a:gd name="T2" fmla="*/ 2147483646 w 1056"/>
              <a:gd name="T3" fmla="*/ 2147483646 h 2256"/>
              <a:gd name="T4" fmla="*/ 2147483646 w 1056"/>
              <a:gd name="T5" fmla="*/ 2147483646 h 2256"/>
              <a:gd name="T6" fmla="*/ 2147483646 w 1056"/>
              <a:gd name="T7" fmla="*/ 2147483646 h 2256"/>
              <a:gd name="T8" fmla="*/ 2147483646 w 1056"/>
              <a:gd name="T9" fmla="*/ 2147483646 h 2256"/>
              <a:gd name="T10" fmla="*/ 2147483646 w 1056"/>
              <a:gd name="T11" fmla="*/ 2147483646 h 2256"/>
              <a:gd name="T12" fmla="*/ 2147483646 w 1056"/>
              <a:gd name="T13" fmla="*/ 2147483646 h 2256"/>
              <a:gd name="T14" fmla="*/ 2147483646 w 1056"/>
              <a:gd name="T15" fmla="*/ 2147483646 h 2256"/>
              <a:gd name="T16" fmla="*/ 2147483646 w 1056"/>
              <a:gd name="T17" fmla="*/ 2147483646 h 2256"/>
              <a:gd name="T18" fmla="*/ 2147483646 w 1056"/>
              <a:gd name="T19" fmla="*/ 2147483646 h 2256"/>
              <a:gd name="T20" fmla="*/ 2147483646 w 1056"/>
              <a:gd name="T21" fmla="*/ 2147483646 h 2256"/>
              <a:gd name="T22" fmla="*/ 2147483646 w 1056"/>
              <a:gd name="T23" fmla="*/ 2147483646 h 22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56" h="2256">
                <a:moveTo>
                  <a:pt x="0" y="0"/>
                </a:moveTo>
                <a:lnTo>
                  <a:pt x="48" y="288"/>
                </a:lnTo>
                <a:lnTo>
                  <a:pt x="96" y="528"/>
                </a:lnTo>
                <a:lnTo>
                  <a:pt x="192" y="816"/>
                </a:lnTo>
                <a:lnTo>
                  <a:pt x="336" y="1104"/>
                </a:lnTo>
                <a:lnTo>
                  <a:pt x="432" y="1296"/>
                </a:lnTo>
                <a:lnTo>
                  <a:pt x="624" y="1584"/>
                </a:lnTo>
                <a:lnTo>
                  <a:pt x="768" y="1824"/>
                </a:lnTo>
                <a:lnTo>
                  <a:pt x="864" y="1968"/>
                </a:lnTo>
                <a:lnTo>
                  <a:pt x="960" y="2112"/>
                </a:lnTo>
                <a:lnTo>
                  <a:pt x="1008" y="2208"/>
                </a:lnTo>
                <a:lnTo>
                  <a:pt x="1056" y="2256"/>
                </a:lnTo>
              </a:path>
            </a:pathLst>
          </a:custGeom>
          <a:noFill/>
          <a:ln w="28575" cmpd="sng">
            <a:solidFill>
              <a:schemeClr val="bg1"/>
            </a:solidFill>
            <a:round/>
            <a:headEnd/>
            <a:tailEnd/>
          </a:ln>
          <a:extLst>
            <a:ext uri="{909E8E84-426E-40DD-AFC4-6F175D3DCCD1}">
              <a14:hiddenFill xmlns:a14="http://schemas.microsoft.com/office/drawing/2010/main">
                <a:solidFill>
                  <a:schemeClr val="bg1"/>
                </a:solidFill>
              </a14:hiddenFill>
            </a:ext>
          </a:extLst>
        </p:spPr>
        <p:txBody>
          <a:bodyPr wrap="none" anchor="ctr"/>
          <a:lstStyle/>
          <a:p>
            <a:endParaRPr lang="en-US"/>
          </a:p>
        </p:txBody>
      </p:sp>
      <p:sp>
        <p:nvSpPr>
          <p:cNvPr id="92164" name="Freeform 5">
            <a:extLst>
              <a:ext uri="{FF2B5EF4-FFF2-40B4-BE49-F238E27FC236}">
                <a16:creationId xmlns:a16="http://schemas.microsoft.com/office/drawing/2014/main" id="{A354B177-6842-3B43-BDDA-5A44B23B362C}"/>
              </a:ext>
            </a:extLst>
          </p:cNvPr>
          <p:cNvSpPr>
            <a:spLocks/>
          </p:cNvSpPr>
          <p:nvPr/>
        </p:nvSpPr>
        <p:spPr bwMode="auto">
          <a:xfrm>
            <a:off x="2667000" y="2514600"/>
            <a:ext cx="1676400" cy="3594100"/>
          </a:xfrm>
          <a:custGeom>
            <a:avLst/>
            <a:gdLst>
              <a:gd name="T0" fmla="*/ 0 w 1056"/>
              <a:gd name="T1" fmla="*/ 0 h 2264"/>
              <a:gd name="T2" fmla="*/ 2147483646 w 1056"/>
              <a:gd name="T3" fmla="*/ 2147483646 h 2264"/>
              <a:gd name="T4" fmla="*/ 2147483646 w 1056"/>
              <a:gd name="T5" fmla="*/ 2147483646 h 2264"/>
              <a:gd name="T6" fmla="*/ 2147483646 w 1056"/>
              <a:gd name="T7" fmla="*/ 2147483646 h 2264"/>
              <a:gd name="T8" fmla="*/ 2147483646 w 1056"/>
              <a:gd name="T9" fmla="*/ 2147483646 h 2264"/>
              <a:gd name="T10" fmla="*/ 2147483646 w 1056"/>
              <a:gd name="T11" fmla="*/ 2147483646 h 2264"/>
              <a:gd name="T12" fmla="*/ 2147483646 w 1056"/>
              <a:gd name="T13" fmla="*/ 2147483646 h 2264"/>
              <a:gd name="T14" fmla="*/ 2147483646 w 1056"/>
              <a:gd name="T15" fmla="*/ 2147483646 h 2264"/>
              <a:gd name="T16" fmla="*/ 2147483646 w 1056"/>
              <a:gd name="T17" fmla="*/ 2147483646 h 2264"/>
              <a:gd name="T18" fmla="*/ 2147483646 w 1056"/>
              <a:gd name="T19" fmla="*/ 2147483646 h 2264"/>
              <a:gd name="T20" fmla="*/ 2147483646 w 1056"/>
              <a:gd name="T21" fmla="*/ 2147483646 h 2264"/>
              <a:gd name="T22" fmla="*/ 2147483646 w 1056"/>
              <a:gd name="T23" fmla="*/ 2147483646 h 2264"/>
              <a:gd name="T24" fmla="*/ 2147483646 w 1056"/>
              <a:gd name="T25" fmla="*/ 2147483646 h 22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56" h="2264">
                <a:moveTo>
                  <a:pt x="0" y="0"/>
                </a:moveTo>
                <a:lnTo>
                  <a:pt x="80" y="288"/>
                </a:lnTo>
                <a:lnTo>
                  <a:pt x="172" y="548"/>
                </a:lnTo>
                <a:lnTo>
                  <a:pt x="304" y="828"/>
                </a:lnTo>
                <a:lnTo>
                  <a:pt x="440" y="1100"/>
                </a:lnTo>
                <a:lnTo>
                  <a:pt x="564" y="1304"/>
                </a:lnTo>
                <a:lnTo>
                  <a:pt x="736" y="1560"/>
                </a:lnTo>
                <a:lnTo>
                  <a:pt x="884" y="1824"/>
                </a:lnTo>
                <a:lnTo>
                  <a:pt x="964" y="1972"/>
                </a:lnTo>
                <a:lnTo>
                  <a:pt x="1000" y="2060"/>
                </a:lnTo>
                <a:lnTo>
                  <a:pt x="1036" y="2136"/>
                </a:lnTo>
                <a:lnTo>
                  <a:pt x="1048" y="2216"/>
                </a:lnTo>
                <a:lnTo>
                  <a:pt x="1056" y="2264"/>
                </a:lnTo>
              </a:path>
            </a:pathLst>
          </a:custGeom>
          <a:noFill/>
          <a:ln w="28575" cmpd="sng">
            <a:solidFill>
              <a:schemeClr val="bg1"/>
            </a:solidFill>
            <a:round/>
            <a:headEnd/>
            <a:tailEnd/>
          </a:ln>
          <a:extLst>
            <a:ext uri="{909E8E84-426E-40DD-AFC4-6F175D3DCCD1}">
              <a14:hiddenFill xmlns:a14="http://schemas.microsoft.com/office/drawing/2010/main">
                <a:solidFill>
                  <a:schemeClr val="bg1"/>
                </a:solidFill>
              </a14:hiddenFill>
            </a:ext>
          </a:extLst>
        </p:spPr>
        <p:txBody>
          <a:bodyPr wrap="none" anchor="ctr"/>
          <a:lstStyle/>
          <a:p>
            <a:endParaRPr lang="en-US"/>
          </a:p>
        </p:txBody>
      </p:sp>
      <p:sp>
        <p:nvSpPr>
          <p:cNvPr id="92165" name="Freeform 6">
            <a:extLst>
              <a:ext uri="{FF2B5EF4-FFF2-40B4-BE49-F238E27FC236}">
                <a16:creationId xmlns:a16="http://schemas.microsoft.com/office/drawing/2014/main" id="{B106B9B7-FBAF-B649-A65D-99EF19FD5120}"/>
              </a:ext>
            </a:extLst>
          </p:cNvPr>
          <p:cNvSpPr>
            <a:spLocks/>
          </p:cNvSpPr>
          <p:nvPr/>
        </p:nvSpPr>
        <p:spPr bwMode="auto">
          <a:xfrm>
            <a:off x="3276600" y="2514600"/>
            <a:ext cx="1574800" cy="3587750"/>
          </a:xfrm>
          <a:custGeom>
            <a:avLst/>
            <a:gdLst>
              <a:gd name="T0" fmla="*/ 0 w 992"/>
              <a:gd name="T1" fmla="*/ 0 h 2260"/>
              <a:gd name="T2" fmla="*/ 2147483646 w 992"/>
              <a:gd name="T3" fmla="*/ 2147483646 h 2260"/>
              <a:gd name="T4" fmla="*/ 2147483646 w 992"/>
              <a:gd name="T5" fmla="*/ 2147483646 h 2260"/>
              <a:gd name="T6" fmla="*/ 2147483646 w 992"/>
              <a:gd name="T7" fmla="*/ 2147483646 h 2260"/>
              <a:gd name="T8" fmla="*/ 2147483646 w 992"/>
              <a:gd name="T9" fmla="*/ 2147483646 h 2260"/>
              <a:gd name="T10" fmla="*/ 2147483646 w 992"/>
              <a:gd name="T11" fmla="*/ 2147483646 h 2260"/>
              <a:gd name="T12" fmla="*/ 2147483646 w 992"/>
              <a:gd name="T13" fmla="*/ 2147483646 h 2260"/>
              <a:gd name="T14" fmla="*/ 2147483646 w 992"/>
              <a:gd name="T15" fmla="*/ 2147483646 h 2260"/>
              <a:gd name="T16" fmla="*/ 2147483646 w 992"/>
              <a:gd name="T17" fmla="*/ 2147483646 h 2260"/>
              <a:gd name="T18" fmla="*/ 2147483646 w 992"/>
              <a:gd name="T19" fmla="*/ 2147483646 h 2260"/>
              <a:gd name="T20" fmla="*/ 2147483646 w 992"/>
              <a:gd name="T21" fmla="*/ 2147483646 h 2260"/>
              <a:gd name="T22" fmla="*/ 2147483646 w 992"/>
              <a:gd name="T23" fmla="*/ 2147483646 h 2260"/>
              <a:gd name="T24" fmla="*/ 2147483646 w 992"/>
              <a:gd name="T25" fmla="*/ 2147483646 h 2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2" h="2260">
                <a:moveTo>
                  <a:pt x="0" y="0"/>
                </a:moveTo>
                <a:lnTo>
                  <a:pt x="80" y="280"/>
                </a:lnTo>
                <a:lnTo>
                  <a:pt x="196" y="524"/>
                </a:lnTo>
                <a:lnTo>
                  <a:pt x="336" y="792"/>
                </a:lnTo>
                <a:lnTo>
                  <a:pt x="484" y="1052"/>
                </a:lnTo>
                <a:lnTo>
                  <a:pt x="636" y="1288"/>
                </a:lnTo>
                <a:lnTo>
                  <a:pt x="756" y="1516"/>
                </a:lnTo>
                <a:lnTo>
                  <a:pt x="848" y="1736"/>
                </a:lnTo>
                <a:lnTo>
                  <a:pt x="916" y="1880"/>
                </a:lnTo>
                <a:lnTo>
                  <a:pt x="952" y="2012"/>
                </a:lnTo>
                <a:lnTo>
                  <a:pt x="972" y="2112"/>
                </a:lnTo>
                <a:lnTo>
                  <a:pt x="988" y="2188"/>
                </a:lnTo>
                <a:lnTo>
                  <a:pt x="992" y="2260"/>
                </a:lnTo>
              </a:path>
            </a:pathLst>
          </a:custGeom>
          <a:noFill/>
          <a:ln w="28575" cmpd="sng">
            <a:solidFill>
              <a:schemeClr val="bg1"/>
            </a:solidFill>
            <a:round/>
            <a:headEnd/>
            <a:tailEnd/>
          </a:ln>
          <a:extLst>
            <a:ext uri="{909E8E84-426E-40DD-AFC4-6F175D3DCCD1}">
              <a14:hiddenFill xmlns:a14="http://schemas.microsoft.com/office/drawing/2010/main">
                <a:solidFill>
                  <a:schemeClr val="bg1"/>
                </a:solidFill>
              </a14:hiddenFill>
            </a:ext>
          </a:extLst>
        </p:spPr>
        <p:txBody>
          <a:bodyPr wrap="none" anchor="ctr"/>
          <a:lstStyle/>
          <a:p>
            <a:endParaRPr lang="en-US"/>
          </a:p>
        </p:txBody>
      </p:sp>
      <p:sp>
        <p:nvSpPr>
          <p:cNvPr id="92166" name="Freeform 7">
            <a:extLst>
              <a:ext uri="{FF2B5EF4-FFF2-40B4-BE49-F238E27FC236}">
                <a16:creationId xmlns:a16="http://schemas.microsoft.com/office/drawing/2014/main" id="{666FD6F8-B35C-024F-8BDF-37BAB0F24C8B}"/>
              </a:ext>
            </a:extLst>
          </p:cNvPr>
          <p:cNvSpPr>
            <a:spLocks/>
          </p:cNvSpPr>
          <p:nvPr/>
        </p:nvSpPr>
        <p:spPr bwMode="auto">
          <a:xfrm>
            <a:off x="4127500" y="2546350"/>
            <a:ext cx="1200150" cy="3543300"/>
          </a:xfrm>
          <a:custGeom>
            <a:avLst/>
            <a:gdLst>
              <a:gd name="T0" fmla="*/ 0 w 756"/>
              <a:gd name="T1" fmla="*/ 0 h 2232"/>
              <a:gd name="T2" fmla="*/ 2147483646 w 756"/>
              <a:gd name="T3" fmla="*/ 2147483646 h 2232"/>
              <a:gd name="T4" fmla="*/ 2147483646 w 756"/>
              <a:gd name="T5" fmla="*/ 2147483646 h 2232"/>
              <a:gd name="T6" fmla="*/ 2147483646 w 756"/>
              <a:gd name="T7" fmla="*/ 2147483646 h 2232"/>
              <a:gd name="T8" fmla="*/ 2147483646 w 756"/>
              <a:gd name="T9" fmla="*/ 2147483646 h 2232"/>
              <a:gd name="T10" fmla="*/ 2147483646 w 756"/>
              <a:gd name="T11" fmla="*/ 2147483646 h 2232"/>
              <a:gd name="T12" fmla="*/ 2147483646 w 756"/>
              <a:gd name="T13" fmla="*/ 2147483646 h 2232"/>
              <a:gd name="T14" fmla="*/ 2147483646 w 756"/>
              <a:gd name="T15" fmla="*/ 2147483646 h 2232"/>
              <a:gd name="T16" fmla="*/ 2147483646 w 756"/>
              <a:gd name="T17" fmla="*/ 2147483646 h 2232"/>
              <a:gd name="T18" fmla="*/ 2147483646 w 756"/>
              <a:gd name="T19" fmla="*/ 2147483646 h 2232"/>
              <a:gd name="T20" fmla="*/ 2147483646 w 756"/>
              <a:gd name="T21" fmla="*/ 2147483646 h 2232"/>
              <a:gd name="T22" fmla="*/ 2147483646 w 756"/>
              <a:gd name="T23" fmla="*/ 2147483646 h 2232"/>
              <a:gd name="T24" fmla="*/ 2147483646 w 756"/>
              <a:gd name="T25" fmla="*/ 2147483646 h 22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6" h="2232">
                <a:moveTo>
                  <a:pt x="0" y="0"/>
                </a:moveTo>
                <a:lnTo>
                  <a:pt x="136" y="296"/>
                </a:lnTo>
                <a:lnTo>
                  <a:pt x="284" y="544"/>
                </a:lnTo>
                <a:lnTo>
                  <a:pt x="444" y="820"/>
                </a:lnTo>
                <a:lnTo>
                  <a:pt x="572" y="1060"/>
                </a:lnTo>
                <a:lnTo>
                  <a:pt x="660" y="1300"/>
                </a:lnTo>
                <a:lnTo>
                  <a:pt x="728" y="1544"/>
                </a:lnTo>
                <a:lnTo>
                  <a:pt x="748" y="1764"/>
                </a:lnTo>
                <a:lnTo>
                  <a:pt x="756" y="1912"/>
                </a:lnTo>
                <a:lnTo>
                  <a:pt x="752" y="2016"/>
                </a:lnTo>
                <a:lnTo>
                  <a:pt x="744" y="2104"/>
                </a:lnTo>
                <a:lnTo>
                  <a:pt x="748" y="2160"/>
                </a:lnTo>
                <a:lnTo>
                  <a:pt x="744" y="2232"/>
                </a:lnTo>
              </a:path>
            </a:pathLst>
          </a:custGeom>
          <a:noFill/>
          <a:ln w="28575" cmpd="sng">
            <a:solidFill>
              <a:schemeClr val="bg1"/>
            </a:solidFill>
            <a:round/>
            <a:headEnd/>
            <a:tailEnd/>
          </a:ln>
          <a:extLst>
            <a:ext uri="{909E8E84-426E-40DD-AFC4-6F175D3DCCD1}">
              <a14:hiddenFill xmlns:a14="http://schemas.microsoft.com/office/drawing/2010/main">
                <a:solidFill>
                  <a:schemeClr val="bg1"/>
                </a:solidFill>
              </a14:hiddenFill>
            </a:ext>
          </a:extLst>
        </p:spPr>
        <p:txBody>
          <a:bodyPr wrap="none" anchor="ctr"/>
          <a:lstStyle/>
          <a:p>
            <a:endParaRPr lang="en-US"/>
          </a:p>
        </p:txBody>
      </p:sp>
      <p:sp>
        <p:nvSpPr>
          <p:cNvPr id="92167" name="Freeform 8">
            <a:extLst>
              <a:ext uri="{FF2B5EF4-FFF2-40B4-BE49-F238E27FC236}">
                <a16:creationId xmlns:a16="http://schemas.microsoft.com/office/drawing/2014/main" id="{A44E36CA-92DA-4B40-9170-8817440AFD59}"/>
              </a:ext>
            </a:extLst>
          </p:cNvPr>
          <p:cNvSpPr>
            <a:spLocks/>
          </p:cNvSpPr>
          <p:nvPr/>
        </p:nvSpPr>
        <p:spPr bwMode="auto">
          <a:xfrm>
            <a:off x="5480050" y="2533650"/>
            <a:ext cx="508000" cy="3562350"/>
          </a:xfrm>
          <a:custGeom>
            <a:avLst/>
            <a:gdLst>
              <a:gd name="T0" fmla="*/ 0 w 320"/>
              <a:gd name="T1" fmla="*/ 0 h 2244"/>
              <a:gd name="T2" fmla="*/ 2147483646 w 320"/>
              <a:gd name="T3" fmla="*/ 2147483646 h 2244"/>
              <a:gd name="T4" fmla="*/ 2147483646 w 320"/>
              <a:gd name="T5" fmla="*/ 2147483646 h 2244"/>
              <a:gd name="T6" fmla="*/ 2147483646 w 320"/>
              <a:gd name="T7" fmla="*/ 2147483646 h 2244"/>
              <a:gd name="T8" fmla="*/ 2147483646 w 320"/>
              <a:gd name="T9" fmla="*/ 2147483646 h 2244"/>
              <a:gd name="T10" fmla="*/ 2147483646 w 320"/>
              <a:gd name="T11" fmla="*/ 2147483646 h 2244"/>
              <a:gd name="T12" fmla="*/ 2147483646 w 320"/>
              <a:gd name="T13" fmla="*/ 2147483646 h 2244"/>
              <a:gd name="T14" fmla="*/ 2147483646 w 320"/>
              <a:gd name="T15" fmla="*/ 2147483646 h 2244"/>
              <a:gd name="T16" fmla="*/ 2147483646 w 320"/>
              <a:gd name="T17" fmla="*/ 2147483646 h 2244"/>
              <a:gd name="T18" fmla="*/ 2147483646 w 320"/>
              <a:gd name="T19" fmla="*/ 2147483646 h 2244"/>
              <a:gd name="T20" fmla="*/ 2147483646 w 320"/>
              <a:gd name="T21" fmla="*/ 2147483646 h 2244"/>
              <a:gd name="T22" fmla="*/ 2147483646 w 320"/>
              <a:gd name="T23" fmla="*/ 2147483646 h 2244"/>
              <a:gd name="T24" fmla="*/ 2147483646 w 320"/>
              <a:gd name="T25" fmla="*/ 2147483646 h 22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0" h="2244">
                <a:moveTo>
                  <a:pt x="0" y="0"/>
                </a:moveTo>
                <a:lnTo>
                  <a:pt x="132" y="268"/>
                </a:lnTo>
                <a:lnTo>
                  <a:pt x="248" y="560"/>
                </a:lnTo>
                <a:lnTo>
                  <a:pt x="312" y="816"/>
                </a:lnTo>
                <a:lnTo>
                  <a:pt x="320" y="1088"/>
                </a:lnTo>
                <a:lnTo>
                  <a:pt x="316" y="1332"/>
                </a:lnTo>
                <a:lnTo>
                  <a:pt x="296" y="1572"/>
                </a:lnTo>
                <a:lnTo>
                  <a:pt x="260" y="1768"/>
                </a:lnTo>
                <a:lnTo>
                  <a:pt x="240" y="1920"/>
                </a:lnTo>
                <a:lnTo>
                  <a:pt x="216" y="2024"/>
                </a:lnTo>
                <a:lnTo>
                  <a:pt x="204" y="2112"/>
                </a:lnTo>
                <a:lnTo>
                  <a:pt x="188" y="2188"/>
                </a:lnTo>
                <a:lnTo>
                  <a:pt x="176" y="2244"/>
                </a:lnTo>
              </a:path>
            </a:pathLst>
          </a:custGeom>
          <a:noFill/>
          <a:ln w="28575" cmpd="sng">
            <a:solidFill>
              <a:schemeClr val="bg1"/>
            </a:solidFill>
            <a:round/>
            <a:headEnd/>
            <a:tailEnd/>
          </a:ln>
          <a:extLst>
            <a:ext uri="{909E8E84-426E-40DD-AFC4-6F175D3DCCD1}">
              <a14:hiddenFill xmlns:a14="http://schemas.microsoft.com/office/drawing/2010/main">
                <a:solidFill>
                  <a:schemeClr val="bg1"/>
                </a:solidFill>
              </a14:hiddenFill>
            </a:ext>
          </a:extLst>
        </p:spPr>
        <p:txBody>
          <a:bodyPr wrap="none" anchor="ctr"/>
          <a:lstStyle/>
          <a:p>
            <a:endParaRPr lang="en-US"/>
          </a:p>
        </p:txBody>
      </p:sp>
      <p:sp>
        <p:nvSpPr>
          <p:cNvPr id="92168" name="Freeform 9">
            <a:extLst>
              <a:ext uri="{FF2B5EF4-FFF2-40B4-BE49-F238E27FC236}">
                <a16:creationId xmlns:a16="http://schemas.microsoft.com/office/drawing/2014/main" id="{5AC1FF2D-44CB-4A40-A690-0239F7C6D02D}"/>
              </a:ext>
            </a:extLst>
          </p:cNvPr>
          <p:cNvSpPr>
            <a:spLocks/>
          </p:cNvSpPr>
          <p:nvPr/>
        </p:nvSpPr>
        <p:spPr bwMode="auto">
          <a:xfrm>
            <a:off x="1905000" y="2590800"/>
            <a:ext cx="1600200" cy="3581400"/>
          </a:xfrm>
          <a:custGeom>
            <a:avLst/>
            <a:gdLst>
              <a:gd name="T0" fmla="*/ 0 w 1008"/>
              <a:gd name="T1" fmla="*/ 0 h 2256"/>
              <a:gd name="T2" fmla="*/ 2147483646 w 1008"/>
              <a:gd name="T3" fmla="*/ 2147483646 h 2256"/>
              <a:gd name="T4" fmla="*/ 2147483646 w 1008"/>
              <a:gd name="T5" fmla="*/ 2147483646 h 2256"/>
              <a:gd name="T6" fmla="*/ 2147483646 w 1008"/>
              <a:gd name="T7" fmla="*/ 2147483646 h 2256"/>
              <a:gd name="T8" fmla="*/ 2147483646 w 1008"/>
              <a:gd name="T9" fmla="*/ 2147483646 h 2256"/>
              <a:gd name="T10" fmla="*/ 2147483646 w 1008"/>
              <a:gd name="T11" fmla="*/ 2147483646 h 2256"/>
              <a:gd name="T12" fmla="*/ 2147483646 w 1008"/>
              <a:gd name="T13" fmla="*/ 2147483646 h 2256"/>
              <a:gd name="T14" fmla="*/ 2147483646 w 1008"/>
              <a:gd name="T15" fmla="*/ 2147483646 h 2256"/>
              <a:gd name="T16" fmla="*/ 2147483646 w 1008"/>
              <a:gd name="T17" fmla="*/ 2147483646 h 2256"/>
              <a:gd name="T18" fmla="*/ 2147483646 w 1008"/>
              <a:gd name="T19" fmla="*/ 2147483646 h 2256"/>
              <a:gd name="T20" fmla="*/ 2147483646 w 1008"/>
              <a:gd name="T21" fmla="*/ 2147483646 h 2256"/>
              <a:gd name="T22" fmla="*/ 2147483646 w 1008"/>
              <a:gd name="T23" fmla="*/ 2147483646 h 22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8" h="2256">
                <a:moveTo>
                  <a:pt x="0" y="0"/>
                </a:moveTo>
                <a:lnTo>
                  <a:pt x="46" y="288"/>
                </a:lnTo>
                <a:lnTo>
                  <a:pt x="92" y="528"/>
                </a:lnTo>
                <a:lnTo>
                  <a:pt x="183" y="816"/>
                </a:lnTo>
                <a:lnTo>
                  <a:pt x="321" y="1104"/>
                </a:lnTo>
                <a:lnTo>
                  <a:pt x="412" y="1296"/>
                </a:lnTo>
                <a:lnTo>
                  <a:pt x="588" y="1600"/>
                </a:lnTo>
                <a:lnTo>
                  <a:pt x="733" y="1824"/>
                </a:lnTo>
                <a:lnTo>
                  <a:pt x="825" y="1968"/>
                </a:lnTo>
                <a:lnTo>
                  <a:pt x="916" y="2112"/>
                </a:lnTo>
                <a:lnTo>
                  <a:pt x="962" y="2208"/>
                </a:lnTo>
                <a:lnTo>
                  <a:pt x="1008" y="2256"/>
                </a:lnTo>
              </a:path>
            </a:pathLst>
          </a:custGeom>
          <a:noFill/>
          <a:ln w="28575" cmpd="sng">
            <a:solidFill>
              <a:schemeClr val="bg1"/>
            </a:solidFill>
            <a:round/>
            <a:headEnd/>
            <a:tailEnd/>
          </a:ln>
          <a:extLst>
            <a:ext uri="{909E8E84-426E-40DD-AFC4-6F175D3DCCD1}">
              <a14:hiddenFill xmlns:a14="http://schemas.microsoft.com/office/drawing/2010/main">
                <a:solidFill>
                  <a:schemeClr val="bg1"/>
                </a:solidFill>
              </a14:hiddenFill>
            </a:ext>
          </a:extLst>
        </p:spPr>
        <p:txBody>
          <a:bodyPr wrap="none" anchor="ctr"/>
          <a:lstStyle/>
          <a:p>
            <a:endParaRPr lang="en-US"/>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58B19E51-31D1-A24E-A5C5-737F5107790B}"/>
              </a:ext>
            </a:extLst>
          </p:cNvPr>
          <p:cNvSpPr>
            <a:spLocks noChangeArrowheads="1"/>
          </p:cNvSpPr>
          <p:nvPr/>
        </p:nvSpPr>
        <p:spPr bwMode="auto">
          <a:xfrm>
            <a:off x="304800" y="273050"/>
            <a:ext cx="8839200" cy="915988"/>
          </a:xfrm>
          <a:prstGeom prst="rect">
            <a:avLst/>
          </a:prstGeom>
          <a:noFill/>
          <a:ln>
            <a:noFill/>
          </a:ln>
          <a:effec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800" b="1">
                <a:solidFill>
                  <a:srgbClr val="6FF4F1"/>
                </a:solidFill>
                <a:effectLst>
                  <a:outerShdw blurRad="38100" dist="38100" dir="2700000" algn="tl">
                    <a:srgbClr val="C0C0C0"/>
                  </a:outerShdw>
                </a:effectLst>
                <a:latin typeface="Tahoma" panose="020B0604030504040204" pitchFamily="34" charset="0"/>
              </a:rPr>
              <a:t>Saturation mixing ratio lines—</a:t>
            </a:r>
            <a:r>
              <a:rPr lang="en-US" altLang="en-US" sz="1800">
                <a:latin typeface="Tahoma" panose="020B0604030504040204" pitchFamily="34" charset="0"/>
              </a:rPr>
              <a:t> Lines of equal mixing ratio (mass of water vapor divided by mass of dry air — grams per kilogram). These lines run from the bottom left to the top right and are DASHED. They are labeled on the bottom of the diagram. </a:t>
            </a:r>
          </a:p>
        </p:txBody>
      </p:sp>
      <p:pic>
        <p:nvPicPr>
          <p:cNvPr id="94210" name="Picture 3" descr="skew_KIAD">
            <a:extLst>
              <a:ext uri="{FF2B5EF4-FFF2-40B4-BE49-F238E27FC236}">
                <a16:creationId xmlns:a16="http://schemas.microsoft.com/office/drawing/2014/main" id="{CC23D9FC-1B46-3343-989E-A442D0D0C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Line 4">
            <a:extLst>
              <a:ext uri="{FF2B5EF4-FFF2-40B4-BE49-F238E27FC236}">
                <a16:creationId xmlns:a16="http://schemas.microsoft.com/office/drawing/2014/main" id="{10564C42-0DB7-D44B-B6E9-16B64D88AC82}"/>
              </a:ext>
            </a:extLst>
          </p:cNvPr>
          <p:cNvSpPr>
            <a:spLocks noChangeShapeType="1"/>
          </p:cNvSpPr>
          <p:nvPr/>
        </p:nvSpPr>
        <p:spPr bwMode="auto">
          <a:xfrm flipV="1">
            <a:off x="2362200" y="1828800"/>
            <a:ext cx="3276600" cy="426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2" name="Line 5">
            <a:extLst>
              <a:ext uri="{FF2B5EF4-FFF2-40B4-BE49-F238E27FC236}">
                <a16:creationId xmlns:a16="http://schemas.microsoft.com/office/drawing/2014/main" id="{BBCBDABD-C6C4-F44C-B474-C3EA4C297CCD}"/>
              </a:ext>
            </a:extLst>
          </p:cNvPr>
          <p:cNvSpPr>
            <a:spLocks noChangeShapeType="1"/>
          </p:cNvSpPr>
          <p:nvPr/>
        </p:nvSpPr>
        <p:spPr bwMode="auto">
          <a:xfrm flipV="1">
            <a:off x="2362200" y="1828800"/>
            <a:ext cx="3276600" cy="42672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3" name="Line 6">
            <a:extLst>
              <a:ext uri="{FF2B5EF4-FFF2-40B4-BE49-F238E27FC236}">
                <a16:creationId xmlns:a16="http://schemas.microsoft.com/office/drawing/2014/main" id="{29F28B09-2724-574B-8F3F-E0F8BA947E3C}"/>
              </a:ext>
            </a:extLst>
          </p:cNvPr>
          <p:cNvSpPr>
            <a:spLocks noChangeShapeType="1"/>
          </p:cNvSpPr>
          <p:nvPr/>
        </p:nvSpPr>
        <p:spPr bwMode="auto">
          <a:xfrm flipV="1">
            <a:off x="2667000" y="1828800"/>
            <a:ext cx="3276600" cy="42672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4" name="Line 7">
            <a:extLst>
              <a:ext uri="{FF2B5EF4-FFF2-40B4-BE49-F238E27FC236}">
                <a16:creationId xmlns:a16="http://schemas.microsoft.com/office/drawing/2014/main" id="{DAA163DB-AF10-E34A-8056-7B43AE483FF2}"/>
              </a:ext>
            </a:extLst>
          </p:cNvPr>
          <p:cNvSpPr>
            <a:spLocks noChangeShapeType="1"/>
          </p:cNvSpPr>
          <p:nvPr/>
        </p:nvSpPr>
        <p:spPr bwMode="auto">
          <a:xfrm flipV="1">
            <a:off x="3200400" y="1752600"/>
            <a:ext cx="3200400" cy="43434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5" name="Line 8">
            <a:extLst>
              <a:ext uri="{FF2B5EF4-FFF2-40B4-BE49-F238E27FC236}">
                <a16:creationId xmlns:a16="http://schemas.microsoft.com/office/drawing/2014/main" id="{7E6F4CBD-FD7D-F64A-8C4B-494DC73D381C}"/>
              </a:ext>
            </a:extLst>
          </p:cNvPr>
          <p:cNvSpPr>
            <a:spLocks noChangeShapeType="1"/>
          </p:cNvSpPr>
          <p:nvPr/>
        </p:nvSpPr>
        <p:spPr bwMode="auto">
          <a:xfrm flipV="1">
            <a:off x="3505200" y="1828800"/>
            <a:ext cx="3124200" cy="42672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6" name="Line 9">
            <a:extLst>
              <a:ext uri="{FF2B5EF4-FFF2-40B4-BE49-F238E27FC236}">
                <a16:creationId xmlns:a16="http://schemas.microsoft.com/office/drawing/2014/main" id="{F1BC119B-295C-3B42-A829-15068A091585}"/>
              </a:ext>
            </a:extLst>
          </p:cNvPr>
          <p:cNvSpPr>
            <a:spLocks noChangeShapeType="1"/>
          </p:cNvSpPr>
          <p:nvPr/>
        </p:nvSpPr>
        <p:spPr bwMode="auto">
          <a:xfrm flipV="1">
            <a:off x="3886200" y="2209800"/>
            <a:ext cx="2743200" cy="38862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7" name="Line 10">
            <a:extLst>
              <a:ext uri="{FF2B5EF4-FFF2-40B4-BE49-F238E27FC236}">
                <a16:creationId xmlns:a16="http://schemas.microsoft.com/office/drawing/2014/main" id="{AABB6050-67DE-314A-B3DB-E9530C822ACB}"/>
              </a:ext>
            </a:extLst>
          </p:cNvPr>
          <p:cNvSpPr>
            <a:spLocks noChangeShapeType="1"/>
          </p:cNvSpPr>
          <p:nvPr/>
        </p:nvSpPr>
        <p:spPr bwMode="auto">
          <a:xfrm flipV="1">
            <a:off x="4191000" y="2514600"/>
            <a:ext cx="2438400" cy="35814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8" name="Line 11">
            <a:extLst>
              <a:ext uri="{FF2B5EF4-FFF2-40B4-BE49-F238E27FC236}">
                <a16:creationId xmlns:a16="http://schemas.microsoft.com/office/drawing/2014/main" id="{ABEDB177-5A5D-A841-BAF0-78AD9EB1F39C}"/>
              </a:ext>
            </a:extLst>
          </p:cNvPr>
          <p:cNvSpPr>
            <a:spLocks noChangeShapeType="1"/>
          </p:cNvSpPr>
          <p:nvPr/>
        </p:nvSpPr>
        <p:spPr bwMode="auto">
          <a:xfrm flipV="1">
            <a:off x="4495800" y="2971800"/>
            <a:ext cx="2133600" cy="31242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9" name="Line 12">
            <a:extLst>
              <a:ext uri="{FF2B5EF4-FFF2-40B4-BE49-F238E27FC236}">
                <a16:creationId xmlns:a16="http://schemas.microsoft.com/office/drawing/2014/main" id="{73CDAEA4-9045-9D42-B05B-DB7C434AB62F}"/>
              </a:ext>
            </a:extLst>
          </p:cNvPr>
          <p:cNvSpPr>
            <a:spLocks noChangeShapeType="1"/>
          </p:cNvSpPr>
          <p:nvPr/>
        </p:nvSpPr>
        <p:spPr bwMode="auto">
          <a:xfrm flipV="1">
            <a:off x="4953000" y="3505200"/>
            <a:ext cx="1676400" cy="25908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0" name="Line 13">
            <a:extLst>
              <a:ext uri="{FF2B5EF4-FFF2-40B4-BE49-F238E27FC236}">
                <a16:creationId xmlns:a16="http://schemas.microsoft.com/office/drawing/2014/main" id="{DA9B0709-9D8B-8B40-A3FC-C297ED9914AB}"/>
              </a:ext>
            </a:extLst>
          </p:cNvPr>
          <p:cNvSpPr>
            <a:spLocks noChangeShapeType="1"/>
          </p:cNvSpPr>
          <p:nvPr/>
        </p:nvSpPr>
        <p:spPr bwMode="auto">
          <a:xfrm flipV="1">
            <a:off x="5257800" y="3962400"/>
            <a:ext cx="1371600" cy="21336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1" name="Line 14">
            <a:extLst>
              <a:ext uri="{FF2B5EF4-FFF2-40B4-BE49-F238E27FC236}">
                <a16:creationId xmlns:a16="http://schemas.microsoft.com/office/drawing/2014/main" id="{988C0EF3-040B-2141-84E1-254ED08F1752}"/>
              </a:ext>
            </a:extLst>
          </p:cNvPr>
          <p:cNvSpPr>
            <a:spLocks noChangeShapeType="1"/>
          </p:cNvSpPr>
          <p:nvPr/>
        </p:nvSpPr>
        <p:spPr bwMode="auto">
          <a:xfrm flipV="1">
            <a:off x="5486400" y="4267200"/>
            <a:ext cx="1143000" cy="18288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2" name="Line 15">
            <a:extLst>
              <a:ext uri="{FF2B5EF4-FFF2-40B4-BE49-F238E27FC236}">
                <a16:creationId xmlns:a16="http://schemas.microsoft.com/office/drawing/2014/main" id="{DED93F00-63B8-344B-A94F-A3B221DF28CD}"/>
              </a:ext>
            </a:extLst>
          </p:cNvPr>
          <p:cNvSpPr>
            <a:spLocks noChangeShapeType="1"/>
          </p:cNvSpPr>
          <p:nvPr/>
        </p:nvSpPr>
        <p:spPr bwMode="auto">
          <a:xfrm flipV="1">
            <a:off x="5791200" y="4724400"/>
            <a:ext cx="838200" cy="13716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3" name="Line 16">
            <a:extLst>
              <a:ext uri="{FF2B5EF4-FFF2-40B4-BE49-F238E27FC236}">
                <a16:creationId xmlns:a16="http://schemas.microsoft.com/office/drawing/2014/main" id="{198451DE-2565-404C-A7DA-DCEE1F0B9EB9}"/>
              </a:ext>
            </a:extLst>
          </p:cNvPr>
          <p:cNvSpPr>
            <a:spLocks noChangeShapeType="1"/>
          </p:cNvSpPr>
          <p:nvPr/>
        </p:nvSpPr>
        <p:spPr bwMode="auto">
          <a:xfrm flipV="1">
            <a:off x="6019800" y="5105400"/>
            <a:ext cx="609600" cy="9906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4" name="Line 17">
            <a:extLst>
              <a:ext uri="{FF2B5EF4-FFF2-40B4-BE49-F238E27FC236}">
                <a16:creationId xmlns:a16="http://schemas.microsoft.com/office/drawing/2014/main" id="{D8D94A78-6935-8D4E-B97E-5D64487C4C91}"/>
              </a:ext>
            </a:extLst>
          </p:cNvPr>
          <p:cNvSpPr>
            <a:spLocks noChangeShapeType="1"/>
          </p:cNvSpPr>
          <p:nvPr/>
        </p:nvSpPr>
        <p:spPr bwMode="auto">
          <a:xfrm flipV="1">
            <a:off x="4343400" y="2743200"/>
            <a:ext cx="2286000" cy="33528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5" name="Line 18">
            <a:extLst>
              <a:ext uri="{FF2B5EF4-FFF2-40B4-BE49-F238E27FC236}">
                <a16:creationId xmlns:a16="http://schemas.microsoft.com/office/drawing/2014/main" id="{CD8F629F-8919-3842-A694-4879CAE62755}"/>
              </a:ext>
            </a:extLst>
          </p:cNvPr>
          <p:cNvSpPr>
            <a:spLocks noChangeShapeType="1"/>
          </p:cNvSpPr>
          <p:nvPr/>
        </p:nvSpPr>
        <p:spPr bwMode="auto">
          <a:xfrm flipV="1">
            <a:off x="4724400" y="3276600"/>
            <a:ext cx="1905000" cy="28194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6" name="Line 19">
            <a:extLst>
              <a:ext uri="{FF2B5EF4-FFF2-40B4-BE49-F238E27FC236}">
                <a16:creationId xmlns:a16="http://schemas.microsoft.com/office/drawing/2014/main" id="{221165BA-A131-DC4B-AF13-BBD0A6EDC0B0}"/>
              </a:ext>
            </a:extLst>
          </p:cNvPr>
          <p:cNvSpPr>
            <a:spLocks noChangeShapeType="1"/>
          </p:cNvSpPr>
          <p:nvPr/>
        </p:nvSpPr>
        <p:spPr bwMode="auto">
          <a:xfrm flipV="1">
            <a:off x="5638800" y="4495800"/>
            <a:ext cx="990600" cy="1600200"/>
          </a:xfrm>
          <a:prstGeom prst="line">
            <a:avLst/>
          </a:prstGeom>
          <a:noFill/>
          <a:ln w="28575">
            <a:solidFill>
              <a:srgbClr val="6FF4F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Box 2">
            <a:extLst>
              <a:ext uri="{FF2B5EF4-FFF2-40B4-BE49-F238E27FC236}">
                <a16:creationId xmlns:a16="http://schemas.microsoft.com/office/drawing/2014/main" id="{8B0F79A4-26EA-D745-8773-E310D874DB0D}"/>
              </a:ext>
            </a:extLst>
          </p:cNvPr>
          <p:cNvSpPr txBox="1">
            <a:spLocks noChangeArrowheads="1"/>
          </p:cNvSpPr>
          <p:nvPr/>
        </p:nvSpPr>
        <p:spPr bwMode="auto">
          <a:xfrm>
            <a:off x="2316163" y="39688"/>
            <a:ext cx="4668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Example of a Stable Atmosphere</a:t>
            </a:r>
          </a:p>
        </p:txBody>
      </p:sp>
      <p:pic>
        <p:nvPicPr>
          <p:cNvPr id="96258" name="Picture 1">
            <a:extLst>
              <a:ext uri="{FF2B5EF4-FFF2-40B4-BE49-F238E27FC236}">
                <a16:creationId xmlns:a16="http://schemas.microsoft.com/office/drawing/2014/main" id="{3533F54B-DB66-E74A-A106-A116951A5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587375"/>
            <a:ext cx="6916738"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402A5920-3E07-DC40-A4DA-2DF9216D1DA7}"/>
              </a:ext>
            </a:extLst>
          </p:cNvPr>
          <p:cNvGrpSpPr>
            <a:grpSpLocks/>
          </p:cNvGrpSpPr>
          <p:nvPr/>
        </p:nvGrpSpPr>
        <p:grpSpPr bwMode="auto">
          <a:xfrm>
            <a:off x="2389188" y="1162050"/>
            <a:ext cx="3381375" cy="4670425"/>
            <a:chOff x="2389268" y="1161392"/>
            <a:chExt cx="3380911" cy="4671849"/>
          </a:xfrm>
        </p:grpSpPr>
        <p:sp>
          <p:nvSpPr>
            <p:cNvPr id="96265" name="Rectangle 3">
              <a:extLst>
                <a:ext uri="{FF2B5EF4-FFF2-40B4-BE49-F238E27FC236}">
                  <a16:creationId xmlns:a16="http://schemas.microsoft.com/office/drawing/2014/main" id="{2AB3D7B9-4C87-1C4E-ADEE-833FD34374A1}"/>
                </a:ext>
              </a:extLst>
            </p:cNvPr>
            <p:cNvSpPr>
              <a:spLocks noChangeArrowheads="1"/>
            </p:cNvSpPr>
            <p:nvPr/>
          </p:nvSpPr>
          <p:spPr bwMode="auto">
            <a:xfrm>
              <a:off x="5570483" y="5644055"/>
              <a:ext cx="199696" cy="189186"/>
            </a:xfrm>
            <a:prstGeom prst="rect">
              <a:avLst/>
            </a:prstGeom>
            <a:solidFill>
              <a:srgbClr val="00FFFF"/>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96266" name="Rectangle 6">
              <a:extLst>
                <a:ext uri="{FF2B5EF4-FFF2-40B4-BE49-F238E27FC236}">
                  <a16:creationId xmlns:a16="http://schemas.microsoft.com/office/drawing/2014/main" id="{7C702D7B-9F89-9A48-AFD3-CEBAF69E74ED}"/>
                </a:ext>
              </a:extLst>
            </p:cNvPr>
            <p:cNvSpPr>
              <a:spLocks noChangeArrowheads="1"/>
            </p:cNvSpPr>
            <p:nvPr/>
          </p:nvSpPr>
          <p:spPr bwMode="auto">
            <a:xfrm>
              <a:off x="4680523" y="4892565"/>
              <a:ext cx="322400" cy="278524"/>
            </a:xfrm>
            <a:prstGeom prst="rect">
              <a:avLst/>
            </a:prstGeom>
            <a:solidFill>
              <a:srgbClr val="00B0F0"/>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96267" name="Rectangle 7">
              <a:extLst>
                <a:ext uri="{FF2B5EF4-FFF2-40B4-BE49-F238E27FC236}">
                  <a16:creationId xmlns:a16="http://schemas.microsoft.com/office/drawing/2014/main" id="{D142AD9A-9E31-1B46-9F9C-23A660A6C880}"/>
                </a:ext>
              </a:extLst>
            </p:cNvPr>
            <p:cNvSpPr>
              <a:spLocks noChangeArrowheads="1"/>
            </p:cNvSpPr>
            <p:nvPr/>
          </p:nvSpPr>
          <p:spPr bwMode="auto">
            <a:xfrm>
              <a:off x="3697806" y="3289737"/>
              <a:ext cx="506332" cy="388883"/>
            </a:xfrm>
            <a:prstGeom prst="rect">
              <a:avLst/>
            </a:prstGeom>
            <a:solidFill>
              <a:srgbClr val="0070C0"/>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9" name="Rectangle 8">
              <a:extLst>
                <a:ext uri="{FF2B5EF4-FFF2-40B4-BE49-F238E27FC236}">
                  <a16:creationId xmlns:a16="http://schemas.microsoft.com/office/drawing/2014/main" id="{8FCF56F7-8F25-B249-B3A8-2261479E9E08}"/>
                </a:ext>
              </a:extLst>
            </p:cNvPr>
            <p:cNvSpPr/>
            <p:nvPr/>
          </p:nvSpPr>
          <p:spPr bwMode="auto">
            <a:xfrm>
              <a:off x="2389268" y="1161392"/>
              <a:ext cx="722213" cy="614550"/>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charset="0"/>
                <a:ea typeface="ＭＳ Ｐゴシック" charset="0"/>
              </a:endParaRPr>
            </a:p>
          </p:txBody>
        </p:sp>
      </p:grpSp>
      <p:grpSp>
        <p:nvGrpSpPr>
          <p:cNvPr id="11" name="Group 10">
            <a:extLst>
              <a:ext uri="{FF2B5EF4-FFF2-40B4-BE49-F238E27FC236}">
                <a16:creationId xmlns:a16="http://schemas.microsoft.com/office/drawing/2014/main" id="{4924ABFC-96C6-9A4C-AEC6-07CB8A60E8F7}"/>
              </a:ext>
            </a:extLst>
          </p:cNvPr>
          <p:cNvGrpSpPr>
            <a:grpSpLocks/>
          </p:cNvGrpSpPr>
          <p:nvPr/>
        </p:nvGrpSpPr>
        <p:grpSpPr bwMode="auto">
          <a:xfrm>
            <a:off x="704850" y="1347788"/>
            <a:ext cx="7847013" cy="5387975"/>
            <a:chOff x="704190" y="1347952"/>
            <a:chExt cx="7848302" cy="5388395"/>
          </a:xfrm>
        </p:grpSpPr>
        <p:sp>
          <p:nvSpPr>
            <p:cNvPr id="96261" name="TextBox 2">
              <a:extLst>
                <a:ext uri="{FF2B5EF4-FFF2-40B4-BE49-F238E27FC236}">
                  <a16:creationId xmlns:a16="http://schemas.microsoft.com/office/drawing/2014/main" id="{BB04B465-4F92-DD47-B69F-9178A0C8BA04}"/>
                </a:ext>
              </a:extLst>
            </p:cNvPr>
            <p:cNvSpPr txBox="1">
              <a:spLocks noChangeArrowheads="1"/>
            </p:cNvSpPr>
            <p:nvPr/>
          </p:nvSpPr>
          <p:spPr bwMode="auto">
            <a:xfrm>
              <a:off x="704190" y="6274682"/>
              <a:ext cx="78483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Parcel is ALWAYS cooler than surrounding environment.</a:t>
              </a:r>
            </a:p>
          </p:txBody>
        </p:sp>
        <p:sp>
          <p:nvSpPr>
            <p:cNvPr id="96262" name="Right Arrow 9">
              <a:extLst>
                <a:ext uri="{FF2B5EF4-FFF2-40B4-BE49-F238E27FC236}">
                  <a16:creationId xmlns:a16="http://schemas.microsoft.com/office/drawing/2014/main" id="{389E3F93-35E3-CE4B-A56E-155E8680825C}"/>
                </a:ext>
              </a:extLst>
            </p:cNvPr>
            <p:cNvSpPr>
              <a:spLocks noChangeArrowheads="1"/>
            </p:cNvSpPr>
            <p:nvPr/>
          </p:nvSpPr>
          <p:spPr bwMode="auto">
            <a:xfrm>
              <a:off x="5087008" y="4824247"/>
              <a:ext cx="641131" cy="120868"/>
            </a:xfrm>
            <a:prstGeom prst="rightArrow">
              <a:avLst>
                <a:gd name="adj1" fmla="val 50000"/>
                <a:gd name="adj2" fmla="val 49999"/>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96263" name="Right Arrow 12">
              <a:extLst>
                <a:ext uri="{FF2B5EF4-FFF2-40B4-BE49-F238E27FC236}">
                  <a16:creationId xmlns:a16="http://schemas.microsoft.com/office/drawing/2014/main" id="{AD30046B-C191-7749-B150-A3675556BD0C}"/>
                </a:ext>
              </a:extLst>
            </p:cNvPr>
            <p:cNvSpPr>
              <a:spLocks noChangeArrowheads="1"/>
            </p:cNvSpPr>
            <p:nvPr/>
          </p:nvSpPr>
          <p:spPr bwMode="auto">
            <a:xfrm>
              <a:off x="4277711" y="3308132"/>
              <a:ext cx="1054454" cy="120868"/>
            </a:xfrm>
            <a:prstGeom prst="rightArrow">
              <a:avLst>
                <a:gd name="adj1" fmla="val 50000"/>
                <a:gd name="adj2" fmla="val 50002"/>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96264" name="Right Arrow 13">
              <a:extLst>
                <a:ext uri="{FF2B5EF4-FFF2-40B4-BE49-F238E27FC236}">
                  <a16:creationId xmlns:a16="http://schemas.microsoft.com/office/drawing/2014/main" id="{6FCA7E53-12CC-994E-97AE-8AECDBD0FC09}"/>
                </a:ext>
              </a:extLst>
            </p:cNvPr>
            <p:cNvSpPr>
              <a:spLocks noChangeArrowheads="1"/>
            </p:cNvSpPr>
            <p:nvPr/>
          </p:nvSpPr>
          <p:spPr bwMode="auto">
            <a:xfrm>
              <a:off x="3195145" y="1347952"/>
              <a:ext cx="1453848" cy="120868"/>
            </a:xfrm>
            <a:prstGeom prst="rightArrow">
              <a:avLst>
                <a:gd name="adj1" fmla="val 50000"/>
                <a:gd name="adj2" fmla="val 50007"/>
              </a:avLst>
            </a:prstGeom>
            <a:solidFill>
              <a:schemeClr val="accent1"/>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skew-t.1.tif">
            <a:extLst>
              <a:ext uri="{FF2B5EF4-FFF2-40B4-BE49-F238E27FC236}">
                <a16:creationId xmlns:a16="http://schemas.microsoft.com/office/drawing/2014/main" id="{AA05B95C-0678-B24C-B283-56F90CCC781B}"/>
              </a:ext>
            </a:extLst>
          </p:cNvPr>
          <p:cNvPicPr>
            <a:picLocks noChangeAspect="1"/>
          </p:cNvPicPr>
          <p:nvPr/>
        </p:nvPicPr>
        <p:blipFill>
          <a:blip r:embed="rId2">
            <a:extLst>
              <a:ext uri="{28A0092B-C50C-407E-A947-70E740481C1C}">
                <a14:useLocalDpi xmlns:a14="http://schemas.microsoft.com/office/drawing/2010/main" val="0"/>
              </a:ext>
            </a:extLst>
          </a:blip>
          <a:srcRect l="6418" t="12836" r="9938" b="13251"/>
          <a:stretch>
            <a:fillRect/>
          </a:stretch>
        </p:blipFill>
        <p:spPr bwMode="auto">
          <a:xfrm>
            <a:off x="1876425" y="1016000"/>
            <a:ext cx="5700713"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Box 2">
            <a:extLst>
              <a:ext uri="{FF2B5EF4-FFF2-40B4-BE49-F238E27FC236}">
                <a16:creationId xmlns:a16="http://schemas.microsoft.com/office/drawing/2014/main" id="{CB8E2EEC-4C60-7047-BAF9-48E33D9FF89E}"/>
              </a:ext>
            </a:extLst>
          </p:cNvPr>
          <p:cNvSpPr txBox="1">
            <a:spLocks noChangeArrowheads="1"/>
          </p:cNvSpPr>
          <p:nvPr/>
        </p:nvSpPr>
        <p:spPr bwMode="auto">
          <a:xfrm>
            <a:off x="1193800" y="268288"/>
            <a:ext cx="6862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Example of a Conditionally Unstable Atmosphere</a:t>
            </a:r>
          </a:p>
        </p:txBody>
      </p:sp>
      <p:grpSp>
        <p:nvGrpSpPr>
          <p:cNvPr id="2" name="Group 1">
            <a:extLst>
              <a:ext uri="{FF2B5EF4-FFF2-40B4-BE49-F238E27FC236}">
                <a16:creationId xmlns:a16="http://schemas.microsoft.com/office/drawing/2014/main" id="{38638E51-E7D8-E34A-8695-8436D94D391D}"/>
              </a:ext>
            </a:extLst>
          </p:cNvPr>
          <p:cNvGrpSpPr>
            <a:grpSpLocks/>
          </p:cNvGrpSpPr>
          <p:nvPr/>
        </p:nvGrpSpPr>
        <p:grpSpPr bwMode="auto">
          <a:xfrm>
            <a:off x="4572000" y="2022475"/>
            <a:ext cx="1649413" cy="3621088"/>
            <a:chOff x="4572000" y="2023241"/>
            <a:chExt cx="1650123" cy="3620813"/>
          </a:xfrm>
        </p:grpSpPr>
        <p:sp>
          <p:nvSpPr>
            <p:cNvPr id="97284" name="Rectangle 4">
              <a:extLst>
                <a:ext uri="{FF2B5EF4-FFF2-40B4-BE49-F238E27FC236}">
                  <a16:creationId xmlns:a16="http://schemas.microsoft.com/office/drawing/2014/main" id="{2427C91C-134A-F344-B87B-748266C3A7DD}"/>
                </a:ext>
              </a:extLst>
            </p:cNvPr>
            <p:cNvSpPr>
              <a:spLocks noChangeArrowheads="1"/>
            </p:cNvSpPr>
            <p:nvPr/>
          </p:nvSpPr>
          <p:spPr bwMode="auto">
            <a:xfrm>
              <a:off x="6022427" y="5454868"/>
              <a:ext cx="199696" cy="189186"/>
            </a:xfrm>
            <a:prstGeom prst="rect">
              <a:avLst/>
            </a:prstGeom>
            <a:solidFill>
              <a:srgbClr val="00FFFF"/>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97285" name="Rectangle 5">
              <a:extLst>
                <a:ext uri="{FF2B5EF4-FFF2-40B4-BE49-F238E27FC236}">
                  <a16:creationId xmlns:a16="http://schemas.microsoft.com/office/drawing/2014/main" id="{249F9660-D76F-0D43-8105-47430895B06A}"/>
                </a:ext>
              </a:extLst>
            </p:cNvPr>
            <p:cNvSpPr>
              <a:spLocks noChangeArrowheads="1"/>
            </p:cNvSpPr>
            <p:nvPr/>
          </p:nvSpPr>
          <p:spPr bwMode="auto">
            <a:xfrm>
              <a:off x="5706991" y="4767260"/>
              <a:ext cx="322400" cy="278524"/>
            </a:xfrm>
            <a:prstGeom prst="rect">
              <a:avLst/>
            </a:prstGeom>
            <a:solidFill>
              <a:srgbClr val="00B0F0"/>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97286" name="Rectangle 6">
              <a:extLst>
                <a:ext uri="{FF2B5EF4-FFF2-40B4-BE49-F238E27FC236}">
                  <a16:creationId xmlns:a16="http://schemas.microsoft.com/office/drawing/2014/main" id="{EBB1BB85-0165-BF4B-96F5-413642DD63EC}"/>
                </a:ext>
              </a:extLst>
            </p:cNvPr>
            <p:cNvSpPr>
              <a:spLocks noChangeArrowheads="1"/>
            </p:cNvSpPr>
            <p:nvPr/>
          </p:nvSpPr>
          <p:spPr bwMode="auto">
            <a:xfrm>
              <a:off x="5361859" y="3442603"/>
              <a:ext cx="506332" cy="388883"/>
            </a:xfrm>
            <a:prstGeom prst="rect">
              <a:avLst/>
            </a:prstGeom>
            <a:solidFill>
              <a:srgbClr val="0070C0"/>
            </a:solidFill>
            <a:ln w="9525" algn="ctr">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8" name="Rectangle 7">
              <a:extLst>
                <a:ext uri="{FF2B5EF4-FFF2-40B4-BE49-F238E27FC236}">
                  <a16:creationId xmlns:a16="http://schemas.microsoft.com/office/drawing/2014/main" id="{94EE5378-A221-F14C-83C1-EBF94ABC3E81}"/>
                </a:ext>
              </a:extLst>
            </p:cNvPr>
            <p:cNvSpPr/>
            <p:nvPr/>
          </p:nvSpPr>
          <p:spPr bwMode="auto">
            <a:xfrm>
              <a:off x="4572000" y="2023241"/>
              <a:ext cx="721035" cy="614316"/>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charset="0"/>
                <a:ea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descr="skew-t.1.tif">
            <a:extLst>
              <a:ext uri="{FF2B5EF4-FFF2-40B4-BE49-F238E27FC236}">
                <a16:creationId xmlns:a16="http://schemas.microsoft.com/office/drawing/2014/main" id="{0F7AAD2C-4D66-AC41-AC48-EB7B22D414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28575"/>
            <a:ext cx="4995863"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2" descr="skew-t.2.tif">
            <a:extLst>
              <a:ext uri="{FF2B5EF4-FFF2-40B4-BE49-F238E27FC236}">
                <a16:creationId xmlns:a16="http://schemas.microsoft.com/office/drawing/2014/main" id="{485FB3C7-06E9-3B4D-9EF3-C098DF86CD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3850" y="-14288"/>
            <a:ext cx="5038725"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3">
            <a:extLst>
              <a:ext uri="{FF2B5EF4-FFF2-40B4-BE49-F238E27FC236}">
                <a16:creationId xmlns:a16="http://schemas.microsoft.com/office/drawing/2014/main" id="{7B663304-E976-584B-983A-430FB6C39D5A}"/>
              </a:ext>
            </a:extLst>
          </p:cNvPr>
          <p:cNvSpPr txBox="1">
            <a:spLocks noChangeArrowheads="1"/>
          </p:cNvSpPr>
          <p:nvPr/>
        </p:nvSpPr>
        <p:spPr bwMode="auto">
          <a:xfrm>
            <a:off x="1651000" y="4572000"/>
            <a:ext cx="6335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CAPE:  Convective Available Potential Energy.  Parcel gains</a:t>
            </a:r>
          </a:p>
          <a:p>
            <a:pPr>
              <a:spcBef>
                <a:spcPct val="0"/>
              </a:spcBef>
              <a:buFontTx/>
              <a:buNone/>
            </a:pPr>
            <a:r>
              <a:rPr lang="en-US" altLang="en-US" sz="1800"/>
              <a:t>energy from the surrounding environment</a:t>
            </a:r>
          </a:p>
        </p:txBody>
      </p:sp>
      <p:cxnSp>
        <p:nvCxnSpPr>
          <p:cNvPr id="98308" name="Straight Arrow Connector 5">
            <a:extLst>
              <a:ext uri="{FF2B5EF4-FFF2-40B4-BE49-F238E27FC236}">
                <a16:creationId xmlns:a16="http://schemas.microsoft.com/office/drawing/2014/main" id="{5DC4735E-3A3E-D443-ABCA-9ED62954A36E}"/>
              </a:ext>
            </a:extLst>
          </p:cNvPr>
          <p:cNvCxnSpPr>
            <a:cxnSpLocks noChangeShapeType="1"/>
          </p:cNvCxnSpPr>
          <p:nvPr/>
        </p:nvCxnSpPr>
        <p:spPr bwMode="auto">
          <a:xfrm flipV="1">
            <a:off x="5249863" y="2652713"/>
            <a:ext cx="1665287" cy="184943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2" name="Group 11">
            <a:extLst>
              <a:ext uri="{FF2B5EF4-FFF2-40B4-BE49-F238E27FC236}">
                <a16:creationId xmlns:a16="http://schemas.microsoft.com/office/drawing/2014/main" id="{19088872-00FF-9A40-8D4F-29F6A9716B64}"/>
              </a:ext>
            </a:extLst>
          </p:cNvPr>
          <p:cNvGrpSpPr>
            <a:grpSpLocks/>
          </p:cNvGrpSpPr>
          <p:nvPr/>
        </p:nvGrpSpPr>
        <p:grpSpPr bwMode="auto">
          <a:xfrm>
            <a:off x="1679575" y="3668713"/>
            <a:ext cx="6405563" cy="2551112"/>
            <a:chOff x="1679221" y="3951111"/>
            <a:chExt cx="6406445" cy="2551499"/>
          </a:xfrm>
        </p:grpSpPr>
        <p:sp>
          <p:nvSpPr>
            <p:cNvPr id="98311" name="Rectangle 6">
              <a:extLst>
                <a:ext uri="{FF2B5EF4-FFF2-40B4-BE49-F238E27FC236}">
                  <a16:creationId xmlns:a16="http://schemas.microsoft.com/office/drawing/2014/main" id="{9781F5C1-AE2E-6449-B86E-9823E9C996F9}"/>
                </a:ext>
              </a:extLst>
            </p:cNvPr>
            <p:cNvSpPr>
              <a:spLocks noChangeArrowheads="1"/>
            </p:cNvSpPr>
            <p:nvPr/>
          </p:nvSpPr>
          <p:spPr bwMode="auto">
            <a:xfrm>
              <a:off x="1679221" y="5579280"/>
              <a:ext cx="640644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0000FF"/>
                  </a:solidFill>
                </a:rPr>
                <a:t>CIN:  Convective Inhibition.  Stability parcel must overcome for deep convection.  Rising parcel is losing energy to environment</a:t>
              </a:r>
            </a:p>
          </p:txBody>
        </p:sp>
        <p:cxnSp>
          <p:nvCxnSpPr>
            <p:cNvPr id="98312" name="Straight Arrow Connector 7">
              <a:extLst>
                <a:ext uri="{FF2B5EF4-FFF2-40B4-BE49-F238E27FC236}">
                  <a16:creationId xmlns:a16="http://schemas.microsoft.com/office/drawing/2014/main" id="{1AEF60E5-8FDB-2C47-8421-CE1A7A42A0B0}"/>
                </a:ext>
              </a:extLst>
            </p:cNvPr>
            <p:cNvCxnSpPr>
              <a:cxnSpLocks noChangeShapeType="1"/>
            </p:cNvCxnSpPr>
            <p:nvPr/>
          </p:nvCxnSpPr>
          <p:spPr bwMode="auto">
            <a:xfrm flipV="1">
              <a:off x="5983527" y="3951111"/>
              <a:ext cx="1481341" cy="1721111"/>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98310" name="TextBox 12">
            <a:extLst>
              <a:ext uri="{FF2B5EF4-FFF2-40B4-BE49-F238E27FC236}">
                <a16:creationId xmlns:a16="http://schemas.microsoft.com/office/drawing/2014/main" id="{A038169B-C1EB-9D4F-983C-01592C15454E}"/>
              </a:ext>
            </a:extLst>
          </p:cNvPr>
          <p:cNvSpPr txBox="1">
            <a:spLocks noChangeArrowheads="1"/>
          </p:cNvSpPr>
          <p:nvPr/>
        </p:nvSpPr>
        <p:spPr bwMode="auto">
          <a:xfrm>
            <a:off x="5983288" y="6265863"/>
            <a:ext cx="2826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(N: 128–135; A: 144–152)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B19E59-4F7E-8AD6-CF93-2F672DE80B08}"/>
              </a:ext>
            </a:extLst>
          </p:cNvPr>
          <p:cNvPicPr>
            <a:picLocks noChangeAspect="1"/>
          </p:cNvPicPr>
          <p:nvPr/>
        </p:nvPicPr>
        <p:blipFill>
          <a:blip r:embed="rId2"/>
          <a:stretch>
            <a:fillRect/>
          </a:stretch>
        </p:blipFill>
        <p:spPr>
          <a:xfrm>
            <a:off x="762587" y="0"/>
            <a:ext cx="7618826" cy="6858000"/>
          </a:xfrm>
          <a:prstGeom prst="rect">
            <a:avLst/>
          </a:prstGeom>
        </p:spPr>
      </p:pic>
      <p:grpSp>
        <p:nvGrpSpPr>
          <p:cNvPr id="7" name="Group 6">
            <a:extLst>
              <a:ext uri="{FF2B5EF4-FFF2-40B4-BE49-F238E27FC236}">
                <a16:creationId xmlns:a16="http://schemas.microsoft.com/office/drawing/2014/main" id="{CADE8467-FC49-F7F7-C126-7DBCB7F78665}"/>
              </a:ext>
            </a:extLst>
          </p:cNvPr>
          <p:cNvGrpSpPr/>
          <p:nvPr/>
        </p:nvGrpSpPr>
        <p:grpSpPr>
          <a:xfrm>
            <a:off x="3951510" y="3505198"/>
            <a:ext cx="2427519" cy="609602"/>
            <a:chOff x="3951510" y="3505198"/>
            <a:chExt cx="2427519" cy="609602"/>
          </a:xfrm>
        </p:grpSpPr>
        <p:cxnSp>
          <p:nvCxnSpPr>
            <p:cNvPr id="5" name="Straight Connector 4">
              <a:extLst>
                <a:ext uri="{FF2B5EF4-FFF2-40B4-BE49-F238E27FC236}">
                  <a16:creationId xmlns:a16="http://schemas.microsoft.com/office/drawing/2014/main" id="{8F58FB19-FFF5-2315-2FB1-D6BB389241F5}"/>
                </a:ext>
              </a:extLst>
            </p:cNvPr>
            <p:cNvCxnSpPr/>
            <p:nvPr/>
          </p:nvCxnSpPr>
          <p:spPr bwMode="auto">
            <a:xfrm>
              <a:off x="3973286" y="4114800"/>
              <a:ext cx="2405743"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 name="Straight Connector 5">
              <a:extLst>
                <a:ext uri="{FF2B5EF4-FFF2-40B4-BE49-F238E27FC236}">
                  <a16:creationId xmlns:a16="http://schemas.microsoft.com/office/drawing/2014/main" id="{A8E09733-7DD0-3904-AEA8-B430099E308F}"/>
                </a:ext>
              </a:extLst>
            </p:cNvPr>
            <p:cNvCxnSpPr/>
            <p:nvPr/>
          </p:nvCxnSpPr>
          <p:spPr bwMode="auto">
            <a:xfrm>
              <a:off x="3951510" y="3505198"/>
              <a:ext cx="2405743"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6013633F-CB02-F047-96A2-A9C8B1226BC8}"/>
              </a:ext>
            </a:extLst>
          </p:cNvPr>
          <p:cNvSpPr txBox="1">
            <a:spLocks/>
          </p:cNvSpPr>
          <p:nvPr/>
        </p:nvSpPr>
        <p:spPr bwMode="auto">
          <a:xfrm>
            <a:off x="685800" y="11906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a:solidFill>
                  <a:schemeClr val="tx2"/>
                </a:solidFill>
              </a:rPr>
              <a:t>BOYLES’ LAW </a:t>
            </a:r>
          </a:p>
        </p:txBody>
      </p:sp>
      <p:pic>
        <p:nvPicPr>
          <p:cNvPr id="19458" name="Picture 2" descr="Robert_Boyle_0001.tif">
            <a:extLst>
              <a:ext uri="{FF2B5EF4-FFF2-40B4-BE49-F238E27FC236}">
                <a16:creationId xmlns:a16="http://schemas.microsoft.com/office/drawing/2014/main" id="{EFF32C83-A5D5-0948-8B35-B1447C589B65}"/>
              </a:ext>
            </a:extLst>
          </p:cNvPr>
          <p:cNvPicPr>
            <a:picLocks noChangeAspect="1"/>
          </p:cNvPicPr>
          <p:nvPr/>
        </p:nvPicPr>
        <p:blipFill>
          <a:blip r:embed="rId2">
            <a:extLst>
              <a:ext uri="{28A0092B-C50C-407E-A947-70E740481C1C}">
                <a14:useLocalDpi xmlns:a14="http://schemas.microsoft.com/office/drawing/2010/main" val="0"/>
              </a:ext>
            </a:extLst>
          </a:blip>
          <a:srcRect b="26614"/>
          <a:stretch>
            <a:fillRect/>
          </a:stretch>
        </p:blipFill>
        <p:spPr bwMode="auto">
          <a:xfrm>
            <a:off x="1122363" y="1304925"/>
            <a:ext cx="2849562"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mariotte.tif">
            <a:extLst>
              <a:ext uri="{FF2B5EF4-FFF2-40B4-BE49-F238E27FC236}">
                <a16:creationId xmlns:a16="http://schemas.microsoft.com/office/drawing/2014/main" id="{658D31BF-F758-9046-B373-48F1B7D56A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333500"/>
            <a:ext cx="262413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8">
            <a:extLst>
              <a:ext uri="{FF2B5EF4-FFF2-40B4-BE49-F238E27FC236}">
                <a16:creationId xmlns:a16="http://schemas.microsoft.com/office/drawing/2014/main" id="{51F74B78-43C7-D841-9396-A2E734393169}"/>
              </a:ext>
            </a:extLst>
          </p:cNvPr>
          <p:cNvSpPr txBox="1">
            <a:spLocks noChangeArrowheads="1"/>
          </p:cNvSpPr>
          <p:nvPr/>
        </p:nvSpPr>
        <p:spPr bwMode="auto">
          <a:xfrm>
            <a:off x="1547813" y="4233863"/>
            <a:ext cx="19637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Robert Boyle</a:t>
            </a:r>
          </a:p>
          <a:p>
            <a:pPr algn="ctr">
              <a:spcBef>
                <a:spcPct val="0"/>
              </a:spcBef>
              <a:buFontTx/>
              <a:buNone/>
            </a:pPr>
            <a:r>
              <a:rPr lang="en-US" altLang="en-US" sz="2400"/>
              <a:t>1627–1691</a:t>
            </a:r>
          </a:p>
        </p:txBody>
      </p:sp>
      <p:sp>
        <p:nvSpPr>
          <p:cNvPr id="19461" name="TextBox 9">
            <a:extLst>
              <a:ext uri="{FF2B5EF4-FFF2-40B4-BE49-F238E27FC236}">
                <a16:creationId xmlns:a16="http://schemas.microsoft.com/office/drawing/2014/main" id="{B0A34551-849E-9A42-BB6F-1EBB3722C02C}"/>
              </a:ext>
            </a:extLst>
          </p:cNvPr>
          <p:cNvSpPr txBox="1">
            <a:spLocks noChangeArrowheads="1"/>
          </p:cNvSpPr>
          <p:nvPr/>
        </p:nvSpPr>
        <p:spPr bwMode="auto">
          <a:xfrm>
            <a:off x="5399088" y="4259263"/>
            <a:ext cx="21859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Edme Mariotte</a:t>
            </a:r>
          </a:p>
          <a:p>
            <a:pPr algn="ctr">
              <a:spcBef>
                <a:spcPct val="0"/>
              </a:spcBef>
              <a:buFontTx/>
              <a:buNone/>
            </a:pPr>
            <a:r>
              <a:rPr lang="en-US" altLang="en-US" sz="2400"/>
              <a:t>1620–1684</a:t>
            </a:r>
          </a:p>
        </p:txBody>
      </p:sp>
      <p:sp>
        <p:nvSpPr>
          <p:cNvPr id="19462" name="TextBox 10">
            <a:extLst>
              <a:ext uri="{FF2B5EF4-FFF2-40B4-BE49-F238E27FC236}">
                <a16:creationId xmlns:a16="http://schemas.microsoft.com/office/drawing/2014/main" id="{061CE180-3A0F-FC46-B561-F4F3E997FE10}"/>
              </a:ext>
            </a:extLst>
          </p:cNvPr>
          <p:cNvSpPr txBox="1">
            <a:spLocks noChangeArrowheads="1"/>
          </p:cNvSpPr>
          <p:nvPr/>
        </p:nvSpPr>
        <p:spPr bwMode="auto">
          <a:xfrm>
            <a:off x="274638" y="5651500"/>
            <a:ext cx="868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Relates pressure to volume (at constant temperature)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B19E59-4F7E-8AD6-CF93-2F672DE80B08}"/>
              </a:ext>
            </a:extLst>
          </p:cNvPr>
          <p:cNvPicPr>
            <a:picLocks noChangeAspect="1"/>
          </p:cNvPicPr>
          <p:nvPr/>
        </p:nvPicPr>
        <p:blipFill>
          <a:blip r:embed="rId2"/>
          <a:stretch>
            <a:fillRect/>
          </a:stretch>
        </p:blipFill>
        <p:spPr>
          <a:xfrm>
            <a:off x="762587" y="0"/>
            <a:ext cx="7618826" cy="6858000"/>
          </a:xfrm>
          <a:prstGeom prst="rect">
            <a:avLst/>
          </a:prstGeom>
        </p:spPr>
      </p:pic>
      <p:grpSp>
        <p:nvGrpSpPr>
          <p:cNvPr id="7" name="Group 6">
            <a:extLst>
              <a:ext uri="{FF2B5EF4-FFF2-40B4-BE49-F238E27FC236}">
                <a16:creationId xmlns:a16="http://schemas.microsoft.com/office/drawing/2014/main" id="{CADE8467-FC49-F7F7-C126-7DBCB7F78665}"/>
              </a:ext>
            </a:extLst>
          </p:cNvPr>
          <p:cNvGrpSpPr/>
          <p:nvPr/>
        </p:nvGrpSpPr>
        <p:grpSpPr>
          <a:xfrm>
            <a:off x="3951510" y="3505198"/>
            <a:ext cx="2427519" cy="609602"/>
            <a:chOff x="3951510" y="3505198"/>
            <a:chExt cx="2427519" cy="609602"/>
          </a:xfrm>
        </p:grpSpPr>
        <p:cxnSp>
          <p:nvCxnSpPr>
            <p:cNvPr id="5" name="Straight Connector 4">
              <a:extLst>
                <a:ext uri="{FF2B5EF4-FFF2-40B4-BE49-F238E27FC236}">
                  <a16:creationId xmlns:a16="http://schemas.microsoft.com/office/drawing/2014/main" id="{8F58FB19-FFF5-2315-2FB1-D6BB389241F5}"/>
                </a:ext>
              </a:extLst>
            </p:cNvPr>
            <p:cNvCxnSpPr/>
            <p:nvPr/>
          </p:nvCxnSpPr>
          <p:spPr bwMode="auto">
            <a:xfrm>
              <a:off x="3973286" y="4114800"/>
              <a:ext cx="2405743"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a:extLst>
                <a:ext uri="{FF2B5EF4-FFF2-40B4-BE49-F238E27FC236}">
                  <a16:creationId xmlns:a16="http://schemas.microsoft.com/office/drawing/2014/main" id="{A8E09733-7DD0-3904-AEA8-B430099E308F}"/>
                </a:ext>
              </a:extLst>
            </p:cNvPr>
            <p:cNvCxnSpPr/>
            <p:nvPr/>
          </p:nvCxnSpPr>
          <p:spPr bwMode="auto">
            <a:xfrm>
              <a:off x="3951510" y="3505198"/>
              <a:ext cx="2405743"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8" name="Straight Connector 7">
            <a:extLst>
              <a:ext uri="{FF2B5EF4-FFF2-40B4-BE49-F238E27FC236}">
                <a16:creationId xmlns:a16="http://schemas.microsoft.com/office/drawing/2014/main" id="{725A642E-BF00-F666-B006-8AF8F45BE685}"/>
              </a:ext>
            </a:extLst>
          </p:cNvPr>
          <p:cNvCxnSpPr/>
          <p:nvPr/>
        </p:nvCxnSpPr>
        <p:spPr bwMode="auto">
          <a:xfrm flipH="1" flipV="1">
            <a:off x="4702629" y="3505198"/>
            <a:ext cx="457200" cy="609602"/>
          </a:xfrm>
          <a:prstGeom prst="line">
            <a:avLst/>
          </a:prstGeom>
          <a:solidFill>
            <a:schemeClr val="accent1"/>
          </a:solidFill>
          <a:ln w="28575" cap="flat" cmpd="sng" algn="ctr">
            <a:solidFill>
              <a:schemeClr val="accent6">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a:extLst>
              <a:ext uri="{FF2B5EF4-FFF2-40B4-BE49-F238E27FC236}">
                <a16:creationId xmlns:a16="http://schemas.microsoft.com/office/drawing/2014/main" id="{DB823E0E-2C2E-FD22-2C45-69880EAEAD2E}"/>
              </a:ext>
            </a:extLst>
          </p:cNvPr>
          <p:cNvCxnSpPr>
            <a:cxnSpLocks/>
          </p:cNvCxnSpPr>
          <p:nvPr/>
        </p:nvCxnSpPr>
        <p:spPr bwMode="auto">
          <a:xfrm flipH="1" flipV="1">
            <a:off x="4572000" y="3505198"/>
            <a:ext cx="566058" cy="609598"/>
          </a:xfrm>
          <a:prstGeom prst="line">
            <a:avLst/>
          </a:prstGeom>
          <a:solidFill>
            <a:schemeClr val="accent1"/>
          </a:solidFill>
          <a:ln w="28575" cap="flat" cmpd="sng" algn="ctr">
            <a:solidFill>
              <a:srgbClr val="92D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8314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1" descr="0701">
            <a:extLst>
              <a:ext uri="{FF2B5EF4-FFF2-40B4-BE49-F238E27FC236}">
                <a16:creationId xmlns:a16="http://schemas.microsoft.com/office/drawing/2014/main" id="{0923B80D-9BE5-C948-BA0A-76EA3DA7E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124" y="877492"/>
            <a:ext cx="4907756" cy="510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3" hidden="1">
            <a:extLst>
              <a:ext uri="{FF2B5EF4-FFF2-40B4-BE49-F238E27FC236}">
                <a16:creationId xmlns:a16="http://schemas.microsoft.com/office/drawing/2014/main" id="{CF7D7B0B-A17E-A04E-AA9C-85A2A036E62F}"/>
              </a:ext>
            </a:extLst>
          </p:cNvPr>
          <p:cNvSpPr>
            <a:spLocks noGrp="1" noChangeArrowheads="1"/>
          </p:cNvSpPr>
          <p:nvPr>
            <p:ph type="title"/>
          </p:nvPr>
        </p:nvSpPr>
        <p:spPr/>
        <p:txBody>
          <a:bodyPr/>
          <a:lstStyle/>
          <a:p>
            <a:pPr eaLnBrk="1" hangingPunct="1"/>
            <a:endParaRPr lang="en-US" altLang="en-US"/>
          </a:p>
        </p:txBody>
      </p:sp>
    </p:spTree>
    <p:extLst>
      <p:ext uri="{BB962C8B-B14F-4D97-AF65-F5344CB8AC3E}">
        <p14:creationId xmlns:p14="http://schemas.microsoft.com/office/powerpoint/2010/main" val="2188164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1" descr="0702">
            <a:extLst>
              <a:ext uri="{FF2B5EF4-FFF2-40B4-BE49-F238E27FC236}">
                <a16:creationId xmlns:a16="http://schemas.microsoft.com/office/drawing/2014/main" id="{BFD81E10-8A66-4D48-8ED3-F3C106B40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6" y="2000250"/>
            <a:ext cx="672346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hidden="1">
            <a:extLst>
              <a:ext uri="{FF2B5EF4-FFF2-40B4-BE49-F238E27FC236}">
                <a16:creationId xmlns:a16="http://schemas.microsoft.com/office/drawing/2014/main" id="{B632C117-FA78-884D-99F2-F4ED93B20A73}"/>
              </a:ext>
            </a:extLst>
          </p:cNvPr>
          <p:cNvSpPr>
            <a:spLocks noGrp="1" noChangeArrowheads="1"/>
          </p:cNvSpPr>
          <p:nvPr>
            <p:ph type="title"/>
          </p:nvPr>
        </p:nvSpPr>
        <p:spPr/>
        <p:txBody>
          <a:bodyPr/>
          <a:lstStyle/>
          <a:p>
            <a:pPr eaLnBrk="1" hangingPunct="1"/>
            <a:endParaRPr lang="en-US" altLang="en-US"/>
          </a:p>
        </p:txBody>
      </p:sp>
      <p:sp>
        <p:nvSpPr>
          <p:cNvPr id="90115" name="Text Box 5">
            <a:extLst>
              <a:ext uri="{FF2B5EF4-FFF2-40B4-BE49-F238E27FC236}">
                <a16:creationId xmlns:a16="http://schemas.microsoft.com/office/drawing/2014/main" id="{B678DA27-EABF-B140-8F54-F3EC7F3D730C}"/>
              </a:ext>
            </a:extLst>
          </p:cNvPr>
          <p:cNvSpPr txBox="1">
            <a:spLocks noChangeArrowheads="1"/>
          </p:cNvSpPr>
          <p:nvPr/>
        </p:nvSpPr>
        <p:spPr bwMode="auto">
          <a:xfrm>
            <a:off x="1453725" y="424813"/>
            <a:ext cx="6235361"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800" dirty="0"/>
              <a:t>EFFECT OF DROPLET CURVATURE</a:t>
            </a:r>
          </a:p>
          <a:p>
            <a:pPr algn="ctr">
              <a:spcBef>
                <a:spcPct val="0"/>
              </a:spcBef>
              <a:buFontTx/>
              <a:buNone/>
            </a:pPr>
            <a:r>
              <a:rPr lang="en-US" altLang="en-US" sz="2800" dirty="0"/>
              <a:t>ON SATURATION</a:t>
            </a:r>
          </a:p>
        </p:txBody>
      </p:sp>
      <p:sp>
        <p:nvSpPr>
          <p:cNvPr id="90116" name="Text Box 6">
            <a:extLst>
              <a:ext uri="{FF2B5EF4-FFF2-40B4-BE49-F238E27FC236}">
                <a16:creationId xmlns:a16="http://schemas.microsoft.com/office/drawing/2014/main" id="{D3D6D25A-4D18-104B-AF0B-A8119BCBAFF6}"/>
              </a:ext>
            </a:extLst>
          </p:cNvPr>
          <p:cNvSpPr txBox="1">
            <a:spLocks noChangeArrowheads="1"/>
          </p:cNvSpPr>
          <p:nvPr/>
        </p:nvSpPr>
        <p:spPr bwMode="auto">
          <a:xfrm>
            <a:off x="1653327" y="4875611"/>
            <a:ext cx="1638013"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SATURATION</a:t>
            </a:r>
          </a:p>
          <a:p>
            <a:pPr algn="ctr">
              <a:spcBef>
                <a:spcPct val="0"/>
              </a:spcBef>
              <a:buFontTx/>
              <a:buNone/>
            </a:pPr>
            <a:r>
              <a:rPr lang="en-US" altLang="en-US" sz="1800"/>
              <a:t>(RH=100%)</a:t>
            </a:r>
          </a:p>
        </p:txBody>
      </p:sp>
      <p:sp>
        <p:nvSpPr>
          <p:cNvPr id="90117" name="Text Box 7">
            <a:extLst>
              <a:ext uri="{FF2B5EF4-FFF2-40B4-BE49-F238E27FC236}">
                <a16:creationId xmlns:a16="http://schemas.microsoft.com/office/drawing/2014/main" id="{6A48C078-2380-C240-A2AB-8D8E64AF1023}"/>
              </a:ext>
            </a:extLst>
          </p:cNvPr>
          <p:cNvSpPr txBox="1">
            <a:spLocks noChangeArrowheads="1"/>
          </p:cNvSpPr>
          <p:nvPr/>
        </p:nvSpPr>
        <p:spPr bwMode="auto">
          <a:xfrm>
            <a:off x="5039589" y="4832749"/>
            <a:ext cx="2433102"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SUPERSATURATION</a:t>
            </a:r>
          </a:p>
          <a:p>
            <a:pPr algn="ctr">
              <a:spcBef>
                <a:spcPct val="0"/>
              </a:spcBef>
              <a:buFontTx/>
              <a:buNone/>
            </a:pPr>
            <a:r>
              <a:rPr lang="en-US" altLang="en-US" sz="1800"/>
              <a:t>(RH&gt;100%)</a:t>
            </a:r>
          </a:p>
        </p:txBody>
      </p:sp>
      <p:sp>
        <p:nvSpPr>
          <p:cNvPr id="2" name="Rectangle 1">
            <a:extLst>
              <a:ext uri="{FF2B5EF4-FFF2-40B4-BE49-F238E27FC236}">
                <a16:creationId xmlns:a16="http://schemas.microsoft.com/office/drawing/2014/main" id="{FB024FEC-D9BF-63EC-B184-995B6E75950D}"/>
              </a:ext>
            </a:extLst>
          </p:cNvPr>
          <p:cNvSpPr/>
          <p:nvPr/>
        </p:nvSpPr>
        <p:spPr>
          <a:xfrm>
            <a:off x="245895" y="5909967"/>
            <a:ext cx="8651020" cy="523220"/>
          </a:xfrm>
          <a:prstGeom prst="rect">
            <a:avLst/>
          </a:prstGeom>
        </p:spPr>
        <p:txBody>
          <a:bodyPr wrap="square">
            <a:spAutoFit/>
          </a:bodyPr>
          <a:lstStyle/>
          <a:p>
            <a:r>
              <a:rPr lang="en-US" sz="1400" dirty="0">
                <a:solidFill>
                  <a:srgbClr val="C00000"/>
                </a:solidFill>
                <a:cs typeface="Arial" panose="020B0604020202020204" pitchFamily="34" charset="0"/>
              </a:rPr>
              <a:t>If the surface is curved, then the amount of bonding between any one water molecule on the surface and its </a:t>
            </a:r>
          </a:p>
          <a:p>
            <a:r>
              <a:rPr lang="en-US" sz="1400" dirty="0">
                <a:solidFill>
                  <a:srgbClr val="C00000"/>
                </a:solidFill>
                <a:cs typeface="Arial" panose="020B0604020202020204" pitchFamily="34" charset="0"/>
              </a:rPr>
              <a:t>neighbors is reduced. </a:t>
            </a:r>
          </a:p>
        </p:txBody>
      </p:sp>
    </p:spTree>
    <p:extLst>
      <p:ext uri="{BB962C8B-B14F-4D97-AF65-F5344CB8AC3E}">
        <p14:creationId xmlns:p14="http://schemas.microsoft.com/office/powerpoint/2010/main" val="299374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1" descr="0703">
            <a:extLst>
              <a:ext uri="{FF2B5EF4-FFF2-40B4-BE49-F238E27FC236}">
                <a16:creationId xmlns:a16="http://schemas.microsoft.com/office/drawing/2014/main" id="{F598D53A-63EB-3746-8619-F4F486217A0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81" y="1071563"/>
            <a:ext cx="6634163"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hidden="1">
            <a:extLst>
              <a:ext uri="{FF2B5EF4-FFF2-40B4-BE49-F238E27FC236}">
                <a16:creationId xmlns:a16="http://schemas.microsoft.com/office/drawing/2014/main" id="{640AF980-D078-2448-9E60-D72D76D13DFD}"/>
              </a:ext>
            </a:extLst>
          </p:cNvPr>
          <p:cNvSpPr>
            <a:spLocks noGrp="1" noChangeArrowheads="1"/>
          </p:cNvSpPr>
          <p:nvPr>
            <p:ph type="title"/>
          </p:nvPr>
        </p:nvSpPr>
        <p:spPr/>
        <p:txBody>
          <a:bodyPr/>
          <a:lstStyle/>
          <a:p>
            <a:pPr eaLnBrk="1" hangingPunct="1"/>
            <a:endParaRPr lang="en-US" altLang="en-US"/>
          </a:p>
        </p:txBody>
      </p:sp>
      <p:sp>
        <p:nvSpPr>
          <p:cNvPr id="92164" name="Text Box 5">
            <a:extLst>
              <a:ext uri="{FF2B5EF4-FFF2-40B4-BE49-F238E27FC236}">
                <a16:creationId xmlns:a16="http://schemas.microsoft.com/office/drawing/2014/main" id="{6BB6044F-13B8-D04C-B5C0-EC9B012712EB}"/>
              </a:ext>
            </a:extLst>
          </p:cNvPr>
          <p:cNvSpPr txBox="1">
            <a:spLocks noChangeArrowheads="1"/>
          </p:cNvSpPr>
          <p:nvPr/>
        </p:nvSpPr>
        <p:spPr bwMode="auto">
          <a:xfrm>
            <a:off x="3293270" y="1616870"/>
            <a:ext cx="3281668"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e</a:t>
            </a:r>
            <a:r>
              <a:rPr lang="en-US" altLang="en-US" sz="1800" baseline="-25000"/>
              <a:t>r</a:t>
            </a:r>
            <a:r>
              <a:rPr lang="en-US" altLang="en-US" sz="1800"/>
              <a:t>= equilibrium vapor pressure</a:t>
            </a:r>
          </a:p>
        </p:txBody>
      </p:sp>
      <p:sp>
        <p:nvSpPr>
          <p:cNvPr id="92165" name="Line 6">
            <a:extLst>
              <a:ext uri="{FF2B5EF4-FFF2-40B4-BE49-F238E27FC236}">
                <a16:creationId xmlns:a16="http://schemas.microsoft.com/office/drawing/2014/main" id="{E08490BC-F8D3-B145-B9A4-6F2DD9F05229}"/>
              </a:ext>
            </a:extLst>
          </p:cNvPr>
          <p:cNvSpPr>
            <a:spLocks noChangeShapeType="1"/>
          </p:cNvSpPr>
          <p:nvPr/>
        </p:nvSpPr>
        <p:spPr bwMode="auto">
          <a:xfrm flipH="1">
            <a:off x="3218260" y="1931194"/>
            <a:ext cx="1123950" cy="62984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a:p>
        </p:txBody>
      </p:sp>
      <p:sp>
        <p:nvSpPr>
          <p:cNvPr id="92166" name="Text Box 7">
            <a:extLst>
              <a:ext uri="{FF2B5EF4-FFF2-40B4-BE49-F238E27FC236}">
                <a16:creationId xmlns:a16="http://schemas.microsoft.com/office/drawing/2014/main" id="{8B29BCC7-F165-A94D-BE24-C44890A4A234}"/>
              </a:ext>
            </a:extLst>
          </p:cNvPr>
          <p:cNvSpPr txBox="1">
            <a:spLocks noChangeArrowheads="1"/>
          </p:cNvSpPr>
          <p:nvPr/>
        </p:nvSpPr>
        <p:spPr bwMode="auto">
          <a:xfrm>
            <a:off x="1568897" y="191377"/>
            <a:ext cx="5999528"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dirty="0"/>
              <a:t>EQUILIBRIUM VAPOR PRESSURE RELATIVE TO</a:t>
            </a:r>
          </a:p>
          <a:p>
            <a:pPr algn="ctr">
              <a:spcBef>
                <a:spcPct val="0"/>
              </a:spcBef>
              <a:buFontTx/>
              <a:buNone/>
            </a:pPr>
            <a:r>
              <a:rPr lang="en-US" altLang="en-US" sz="2000" dirty="0"/>
              <a:t>PURE WATER</a:t>
            </a:r>
          </a:p>
        </p:txBody>
      </p:sp>
      <p:grpSp>
        <p:nvGrpSpPr>
          <p:cNvPr id="122903" name="Group 23">
            <a:extLst>
              <a:ext uri="{FF2B5EF4-FFF2-40B4-BE49-F238E27FC236}">
                <a16:creationId xmlns:a16="http://schemas.microsoft.com/office/drawing/2014/main" id="{452145E1-0436-C846-BC27-29228C028D0F}"/>
              </a:ext>
            </a:extLst>
          </p:cNvPr>
          <p:cNvGrpSpPr>
            <a:grpSpLocks/>
          </p:cNvGrpSpPr>
          <p:nvPr/>
        </p:nvGrpSpPr>
        <p:grpSpPr bwMode="auto">
          <a:xfrm>
            <a:off x="2627712" y="2972992"/>
            <a:ext cx="1239441" cy="1896665"/>
            <a:chOff x="1247" y="1777"/>
            <a:chExt cx="1041" cy="1593"/>
          </a:xfrm>
        </p:grpSpPr>
        <p:grpSp>
          <p:nvGrpSpPr>
            <p:cNvPr id="92176" name="Group 22">
              <a:extLst>
                <a:ext uri="{FF2B5EF4-FFF2-40B4-BE49-F238E27FC236}">
                  <a16:creationId xmlns:a16="http://schemas.microsoft.com/office/drawing/2014/main" id="{ADF19F96-078F-2648-8256-8C8796F0F624}"/>
                </a:ext>
              </a:extLst>
            </p:cNvPr>
            <p:cNvGrpSpPr>
              <a:grpSpLocks/>
            </p:cNvGrpSpPr>
            <p:nvPr/>
          </p:nvGrpSpPr>
          <p:grpSpPr bwMode="auto">
            <a:xfrm>
              <a:off x="2062" y="1777"/>
              <a:ext cx="226" cy="233"/>
              <a:chOff x="2062" y="1777"/>
              <a:chExt cx="226" cy="233"/>
            </a:xfrm>
          </p:grpSpPr>
          <p:sp>
            <p:nvSpPr>
              <p:cNvPr id="92179" name="Oval 8">
                <a:extLst>
                  <a:ext uri="{FF2B5EF4-FFF2-40B4-BE49-F238E27FC236}">
                    <a16:creationId xmlns:a16="http://schemas.microsoft.com/office/drawing/2014/main" id="{B192C717-768D-DA44-9188-337C2BEF96B7}"/>
                  </a:ext>
                </a:extLst>
              </p:cNvPr>
              <p:cNvSpPr>
                <a:spLocks noChangeArrowheads="1"/>
              </p:cNvSpPr>
              <p:nvPr/>
            </p:nvSpPr>
            <p:spPr bwMode="auto">
              <a:xfrm>
                <a:off x="2078" y="1820"/>
                <a:ext cx="156" cy="151"/>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a:p>
            </p:txBody>
          </p:sp>
          <p:sp>
            <p:nvSpPr>
              <p:cNvPr id="92180" name="Text Box 9">
                <a:extLst>
                  <a:ext uri="{FF2B5EF4-FFF2-40B4-BE49-F238E27FC236}">
                    <a16:creationId xmlns:a16="http://schemas.microsoft.com/office/drawing/2014/main" id="{1EF84F51-F94A-B646-A093-889310DE529C}"/>
                  </a:ext>
                </a:extLst>
              </p:cNvPr>
              <p:cNvSpPr txBox="1">
                <a:spLocks noChangeArrowheads="1"/>
              </p:cNvSpPr>
              <p:nvPr/>
            </p:nvSpPr>
            <p:spPr bwMode="auto">
              <a:xfrm>
                <a:off x="2062" y="1777"/>
                <a:ext cx="226"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t>a</a:t>
                </a:r>
              </a:p>
            </p:txBody>
          </p:sp>
        </p:grpSp>
        <p:sp>
          <p:nvSpPr>
            <p:cNvPr id="92177" name="Line 10">
              <a:extLst>
                <a:ext uri="{FF2B5EF4-FFF2-40B4-BE49-F238E27FC236}">
                  <a16:creationId xmlns:a16="http://schemas.microsoft.com/office/drawing/2014/main" id="{BF624227-CB96-BE4F-A98B-20CBC35CA207}"/>
                </a:ext>
              </a:extLst>
            </p:cNvPr>
            <p:cNvSpPr>
              <a:spLocks noChangeShapeType="1"/>
            </p:cNvSpPr>
            <p:nvPr/>
          </p:nvSpPr>
          <p:spPr bwMode="auto">
            <a:xfrm>
              <a:off x="2148" y="1965"/>
              <a:ext cx="0" cy="14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92178" name="Line 11">
              <a:extLst>
                <a:ext uri="{FF2B5EF4-FFF2-40B4-BE49-F238E27FC236}">
                  <a16:creationId xmlns:a16="http://schemas.microsoft.com/office/drawing/2014/main" id="{E16E3982-22FF-0B49-9CF8-C820C81BEBFA}"/>
                </a:ext>
              </a:extLst>
            </p:cNvPr>
            <p:cNvSpPr>
              <a:spLocks noChangeShapeType="1"/>
            </p:cNvSpPr>
            <p:nvPr/>
          </p:nvSpPr>
          <p:spPr bwMode="auto">
            <a:xfrm flipH="1">
              <a:off x="1247" y="2325"/>
              <a:ext cx="9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
        <p:nvSpPr>
          <p:cNvPr id="122892" name="AutoShape 12">
            <a:extLst>
              <a:ext uri="{FF2B5EF4-FFF2-40B4-BE49-F238E27FC236}">
                <a16:creationId xmlns:a16="http://schemas.microsoft.com/office/drawing/2014/main" id="{8B270DD4-D050-D34A-8FD5-521C535C5DF1}"/>
              </a:ext>
            </a:extLst>
          </p:cNvPr>
          <p:cNvSpPr>
            <a:spLocks noChangeArrowheads="1"/>
          </p:cNvSpPr>
          <p:nvPr/>
        </p:nvSpPr>
        <p:spPr bwMode="auto">
          <a:xfrm>
            <a:off x="3857625" y="3027761"/>
            <a:ext cx="834629" cy="172640"/>
          </a:xfrm>
          <a:prstGeom prst="rightArrow">
            <a:avLst>
              <a:gd name="adj1" fmla="val 50000"/>
              <a:gd name="adj2" fmla="val 12086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a:p>
        </p:txBody>
      </p:sp>
      <p:grpSp>
        <p:nvGrpSpPr>
          <p:cNvPr id="122905" name="Group 25">
            <a:extLst>
              <a:ext uri="{FF2B5EF4-FFF2-40B4-BE49-F238E27FC236}">
                <a16:creationId xmlns:a16="http://schemas.microsoft.com/office/drawing/2014/main" id="{977E7EF8-FDED-0648-B952-D5FBB15DBBAF}"/>
              </a:ext>
            </a:extLst>
          </p:cNvPr>
          <p:cNvGrpSpPr>
            <a:grpSpLocks/>
          </p:cNvGrpSpPr>
          <p:nvPr/>
        </p:nvGrpSpPr>
        <p:grpSpPr bwMode="auto">
          <a:xfrm>
            <a:off x="2640806" y="4210048"/>
            <a:ext cx="1946673" cy="528638"/>
            <a:chOff x="1258" y="2816"/>
            <a:chExt cx="1635" cy="444"/>
          </a:xfrm>
        </p:grpSpPr>
        <p:grpSp>
          <p:nvGrpSpPr>
            <p:cNvPr id="92171" name="Group 24">
              <a:extLst>
                <a:ext uri="{FF2B5EF4-FFF2-40B4-BE49-F238E27FC236}">
                  <a16:creationId xmlns:a16="http://schemas.microsoft.com/office/drawing/2014/main" id="{224F99F7-1C29-F54B-BE03-E0361363CA2E}"/>
                </a:ext>
              </a:extLst>
            </p:cNvPr>
            <p:cNvGrpSpPr>
              <a:grpSpLocks/>
            </p:cNvGrpSpPr>
            <p:nvPr/>
          </p:nvGrpSpPr>
          <p:grpSpPr bwMode="auto">
            <a:xfrm>
              <a:off x="2667" y="3027"/>
              <a:ext cx="226" cy="233"/>
              <a:chOff x="2667" y="3027"/>
              <a:chExt cx="226" cy="233"/>
            </a:xfrm>
          </p:grpSpPr>
          <p:sp>
            <p:nvSpPr>
              <p:cNvPr id="92174" name="Oval 16">
                <a:extLst>
                  <a:ext uri="{FF2B5EF4-FFF2-40B4-BE49-F238E27FC236}">
                    <a16:creationId xmlns:a16="http://schemas.microsoft.com/office/drawing/2014/main" id="{89DFB06C-4516-5342-B99E-C22468F7F52E}"/>
                  </a:ext>
                </a:extLst>
              </p:cNvPr>
              <p:cNvSpPr>
                <a:spLocks noChangeArrowheads="1"/>
              </p:cNvSpPr>
              <p:nvPr/>
            </p:nvSpPr>
            <p:spPr bwMode="auto">
              <a:xfrm>
                <a:off x="2683" y="3070"/>
                <a:ext cx="156" cy="151"/>
              </a:xfrm>
              <a:prstGeom prst="ellipse">
                <a:avLst/>
              </a:prstGeom>
              <a:solidFill>
                <a:srgbClr val="9900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a:p>
            </p:txBody>
          </p:sp>
          <p:sp>
            <p:nvSpPr>
              <p:cNvPr id="92175" name="Text Box 17">
                <a:extLst>
                  <a:ext uri="{FF2B5EF4-FFF2-40B4-BE49-F238E27FC236}">
                    <a16:creationId xmlns:a16="http://schemas.microsoft.com/office/drawing/2014/main" id="{229ACAD4-077E-2B4E-A540-173F62465FC4}"/>
                  </a:ext>
                </a:extLst>
              </p:cNvPr>
              <p:cNvSpPr txBox="1">
                <a:spLocks noChangeArrowheads="1"/>
              </p:cNvSpPr>
              <p:nvPr/>
            </p:nvSpPr>
            <p:spPr bwMode="auto">
              <a:xfrm>
                <a:off x="2667" y="3027"/>
                <a:ext cx="226"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F3EC1C"/>
                    </a:solidFill>
                  </a:rPr>
                  <a:t>b</a:t>
                </a:r>
              </a:p>
            </p:txBody>
          </p:sp>
        </p:grpSp>
        <p:sp>
          <p:nvSpPr>
            <p:cNvPr id="92172" name="Line 18">
              <a:extLst>
                <a:ext uri="{FF2B5EF4-FFF2-40B4-BE49-F238E27FC236}">
                  <a16:creationId xmlns:a16="http://schemas.microsoft.com/office/drawing/2014/main" id="{8D3E7164-48D0-0C46-97D3-464C543BD3CA}"/>
                </a:ext>
              </a:extLst>
            </p:cNvPr>
            <p:cNvSpPr>
              <a:spLocks noChangeShapeType="1"/>
            </p:cNvSpPr>
            <p:nvPr/>
          </p:nvSpPr>
          <p:spPr bwMode="auto">
            <a:xfrm>
              <a:off x="2753" y="2816"/>
              <a:ext cx="0" cy="2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92173" name="Line 20">
              <a:extLst>
                <a:ext uri="{FF2B5EF4-FFF2-40B4-BE49-F238E27FC236}">
                  <a16:creationId xmlns:a16="http://schemas.microsoft.com/office/drawing/2014/main" id="{A653F6DA-731F-954D-838D-34EBB5DE518E}"/>
                </a:ext>
              </a:extLst>
            </p:cNvPr>
            <p:cNvSpPr>
              <a:spLocks noChangeShapeType="1"/>
            </p:cNvSpPr>
            <p:nvPr/>
          </p:nvSpPr>
          <p:spPr bwMode="auto">
            <a:xfrm>
              <a:off x="1258" y="3144"/>
              <a:ext cx="148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pSp>
      <p:sp>
        <p:nvSpPr>
          <p:cNvPr id="122901" name="AutoShape 21">
            <a:extLst>
              <a:ext uri="{FF2B5EF4-FFF2-40B4-BE49-F238E27FC236}">
                <a16:creationId xmlns:a16="http://schemas.microsoft.com/office/drawing/2014/main" id="{D7560097-7768-8C45-BBAB-E5737A38D9D3}"/>
              </a:ext>
            </a:extLst>
          </p:cNvPr>
          <p:cNvSpPr>
            <a:spLocks noChangeArrowheads="1"/>
          </p:cNvSpPr>
          <p:nvPr/>
        </p:nvSpPr>
        <p:spPr bwMode="auto">
          <a:xfrm>
            <a:off x="3455195" y="4505326"/>
            <a:ext cx="817960" cy="179785"/>
          </a:xfrm>
          <a:prstGeom prst="leftArrow">
            <a:avLst>
              <a:gd name="adj1" fmla="val 50000"/>
              <a:gd name="adj2" fmla="val 113742"/>
            </a:avLst>
          </a:prstGeom>
          <a:solidFill>
            <a:srgbClr val="9900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1800"/>
          </a:p>
        </p:txBody>
      </p:sp>
    </p:spTree>
    <p:extLst>
      <p:ext uri="{BB962C8B-B14F-4D97-AF65-F5344CB8AC3E}">
        <p14:creationId xmlns:p14="http://schemas.microsoft.com/office/powerpoint/2010/main" val="663963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2" grpId="0" animBg="1"/>
      <p:bldP spid="12290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neiburger, e sub r">
            <a:extLst>
              <a:ext uri="{FF2B5EF4-FFF2-40B4-BE49-F238E27FC236}">
                <a16:creationId xmlns:a16="http://schemas.microsoft.com/office/drawing/2014/main" id="{351FEBAA-1035-F448-B4E6-40CAB20C9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200150"/>
            <a:ext cx="6000750" cy="471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ext Box 4">
            <a:extLst>
              <a:ext uri="{FF2B5EF4-FFF2-40B4-BE49-F238E27FC236}">
                <a16:creationId xmlns:a16="http://schemas.microsoft.com/office/drawing/2014/main" id="{EA5EC7E2-0165-5748-9227-F5493D9D5B0E}"/>
              </a:ext>
            </a:extLst>
          </p:cNvPr>
          <p:cNvSpPr txBox="1">
            <a:spLocks noChangeArrowheads="1"/>
          </p:cNvSpPr>
          <p:nvPr/>
        </p:nvSpPr>
        <p:spPr bwMode="auto">
          <a:xfrm>
            <a:off x="2906287" y="264998"/>
            <a:ext cx="333142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CURVATURE EFFECT</a:t>
            </a:r>
          </a:p>
        </p:txBody>
      </p:sp>
    </p:spTree>
    <p:extLst>
      <p:ext uri="{BB962C8B-B14F-4D97-AF65-F5344CB8AC3E}">
        <p14:creationId xmlns:p14="http://schemas.microsoft.com/office/powerpoint/2010/main" val="2454615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37D708C-0BDC-852E-11D8-DF5153D6A283}"/>
              </a:ext>
            </a:extLst>
          </p:cNvPr>
          <p:cNvSpPr>
            <a:spLocks noChangeArrowheads="1"/>
          </p:cNvSpPr>
          <p:nvPr/>
        </p:nvSpPr>
        <p:spPr bwMode="auto">
          <a:xfrm>
            <a:off x="450082" y="1687876"/>
            <a:ext cx="97412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r>
              <a:rPr lang="en-US" altLang="en-US" sz="2000" dirty="0"/>
              <a:t>75% of total mass directly from natural or anthropogenic sources</a:t>
            </a:r>
          </a:p>
          <a:p>
            <a:pPr lvl="1"/>
            <a:r>
              <a:rPr lang="en-US" altLang="en-US" sz="1800" dirty="0"/>
              <a:t>Wind-generated dust (20%)</a:t>
            </a:r>
          </a:p>
          <a:p>
            <a:pPr lvl="1"/>
            <a:r>
              <a:rPr lang="en-US" altLang="en-US" sz="1800" dirty="0"/>
              <a:t>Sea spray (40%)</a:t>
            </a:r>
          </a:p>
          <a:p>
            <a:pPr lvl="1"/>
            <a:r>
              <a:rPr lang="en-US" altLang="en-US" sz="1800" dirty="0"/>
              <a:t>Forest fires (10%)</a:t>
            </a:r>
          </a:p>
          <a:p>
            <a:pPr lvl="1"/>
            <a:r>
              <a:rPr lang="en-US" altLang="en-US" sz="1800" dirty="0"/>
              <a:t>Combustion and other industry (5%)</a:t>
            </a:r>
          </a:p>
          <a:p>
            <a:pPr lvl="1"/>
            <a:endParaRPr lang="en-US" altLang="en-US" sz="1800" dirty="0"/>
          </a:p>
          <a:p>
            <a:r>
              <a:rPr lang="en-US" altLang="en-US" sz="2000" dirty="0"/>
              <a:t>25% of total mass</a:t>
            </a:r>
            <a:r>
              <a:rPr lang="en-US" altLang="zh-CN" sz="2000" dirty="0">
                <a:ea typeface="宋体" panose="02010600030101010101" pitchFamily="2" charset="-122"/>
              </a:rPr>
              <a:t> from</a:t>
            </a:r>
            <a:r>
              <a:rPr lang="en-US" altLang="en-US" sz="2000" dirty="0"/>
              <a:t> conversion </a:t>
            </a:r>
            <a:r>
              <a:rPr lang="en-US" altLang="zh-CN" sz="2000" dirty="0">
                <a:ea typeface="宋体" panose="02010600030101010101" pitchFamily="2" charset="-122"/>
              </a:rPr>
              <a:t>of </a:t>
            </a:r>
            <a:r>
              <a:rPr lang="en-US" altLang="en-US" sz="2000" dirty="0"/>
              <a:t>gaseous constituents </a:t>
            </a:r>
          </a:p>
          <a:p>
            <a:pPr marL="0" indent="0">
              <a:buNone/>
            </a:pPr>
            <a:r>
              <a:rPr lang="en-US" altLang="en-US" sz="2000" dirty="0"/>
              <a:t>	to small particles by photochemical and other chemical processes</a:t>
            </a:r>
          </a:p>
          <a:p>
            <a:pPr lvl="1"/>
            <a:r>
              <a:rPr lang="en-US" altLang="en-US" sz="1800" dirty="0"/>
              <a:t>SO</a:t>
            </a:r>
            <a:r>
              <a:rPr lang="en-US" altLang="en-US" sz="1800" baseline="-25000" dirty="0"/>
              <a:t>2, </a:t>
            </a:r>
            <a:r>
              <a:rPr lang="en-US" altLang="en-US" sz="1800" dirty="0"/>
              <a:t>NO</a:t>
            </a:r>
            <a:r>
              <a:rPr lang="en-US" altLang="en-US" sz="1800" baseline="-25000" dirty="0"/>
              <a:t>2</a:t>
            </a:r>
            <a:r>
              <a:rPr lang="en-US" altLang="en-US" sz="1800" dirty="0"/>
              <a:t>, NH</a:t>
            </a:r>
            <a:r>
              <a:rPr lang="en-US" altLang="en-US" sz="1800" baseline="-25000" dirty="0"/>
              <a:t>3</a:t>
            </a:r>
          </a:p>
          <a:p>
            <a:pPr marL="457200" lvl="1" indent="0">
              <a:buNone/>
            </a:pPr>
            <a:endParaRPr lang="en-US" altLang="en-US" sz="1800" baseline="-25000" dirty="0"/>
          </a:p>
          <a:p>
            <a:pPr lvl="1"/>
            <a:endParaRPr lang="en-US" altLang="en-US" sz="1800" baseline="-25000" dirty="0"/>
          </a:p>
          <a:p>
            <a:r>
              <a:rPr lang="en-US" altLang="en-US" sz="2000" dirty="0"/>
              <a:t>Size varies from 0.001 to 10 micrometers</a:t>
            </a:r>
          </a:p>
          <a:p>
            <a:pPr>
              <a:buFontTx/>
              <a:buNone/>
            </a:pPr>
            <a:endParaRPr lang="en-US" altLang="en-US" sz="2000" dirty="0"/>
          </a:p>
        </p:txBody>
      </p:sp>
      <p:sp>
        <p:nvSpPr>
          <p:cNvPr id="3" name="Text Box 5">
            <a:extLst>
              <a:ext uri="{FF2B5EF4-FFF2-40B4-BE49-F238E27FC236}">
                <a16:creationId xmlns:a16="http://schemas.microsoft.com/office/drawing/2014/main" id="{121F46A8-712C-D3A4-80E6-406EAAB8325F}"/>
              </a:ext>
            </a:extLst>
          </p:cNvPr>
          <p:cNvSpPr txBox="1">
            <a:spLocks noChangeArrowheads="1"/>
          </p:cNvSpPr>
          <p:nvPr/>
        </p:nvSpPr>
        <p:spPr bwMode="auto">
          <a:xfrm>
            <a:off x="820196" y="511300"/>
            <a:ext cx="7584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Atmospheric Aerosols and Cloud Condensation Nuclei</a:t>
            </a:r>
          </a:p>
        </p:txBody>
      </p:sp>
    </p:spTree>
    <p:extLst>
      <p:ext uri="{BB962C8B-B14F-4D97-AF65-F5344CB8AC3E}">
        <p14:creationId xmlns:p14="http://schemas.microsoft.com/office/powerpoint/2010/main" val="256402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885330-64E2-88E7-B400-0B92ED77C16F}"/>
              </a:ext>
            </a:extLst>
          </p:cNvPr>
          <p:cNvSpPr>
            <a:spLocks noChangeArrowheads="1"/>
          </p:cNvSpPr>
          <p:nvPr/>
        </p:nvSpPr>
        <p:spPr bwMode="auto">
          <a:xfrm>
            <a:off x="820196" y="1550773"/>
            <a:ext cx="8382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r>
              <a:rPr lang="en-US" altLang="en-US" sz="2000" dirty="0"/>
              <a:t>Aerosols can be categorized according to their affinity for water.</a:t>
            </a:r>
          </a:p>
          <a:p>
            <a:endParaRPr lang="en-US" altLang="en-US" sz="2000" dirty="0"/>
          </a:p>
          <a:p>
            <a:r>
              <a:rPr lang="en-US" altLang="en-US" sz="2000" dirty="0"/>
              <a:t>Hydrophobic (“water-repelling”)</a:t>
            </a:r>
          </a:p>
          <a:p>
            <a:pPr lvl="1"/>
            <a:r>
              <a:rPr lang="en-US" altLang="en-US" sz="1800" dirty="0"/>
              <a:t>Nucleation is difficult and requires even higher super-saturation.</a:t>
            </a:r>
          </a:p>
          <a:p>
            <a:pPr lvl="1"/>
            <a:endParaRPr lang="en-US" altLang="en-US" sz="1800" dirty="0"/>
          </a:p>
          <a:p>
            <a:r>
              <a:rPr lang="en-US" altLang="en-US" sz="2000" dirty="0"/>
              <a:t>Neutral</a:t>
            </a:r>
          </a:p>
          <a:p>
            <a:pPr lvl="1"/>
            <a:r>
              <a:rPr lang="en-US" altLang="en-US" sz="1800" dirty="0"/>
              <a:t>Saturation when RH=100% (or e = e</a:t>
            </a:r>
            <a:r>
              <a:rPr lang="en-US" altLang="en-US" sz="1800" baseline="-25000" dirty="0"/>
              <a:t>s</a:t>
            </a:r>
            <a:r>
              <a:rPr lang="en-US" altLang="en-US" sz="1800" dirty="0"/>
              <a:t>)</a:t>
            </a:r>
          </a:p>
          <a:p>
            <a:pPr lvl="1"/>
            <a:endParaRPr lang="en-US" altLang="en-US" sz="1800" dirty="0"/>
          </a:p>
          <a:p>
            <a:r>
              <a:rPr lang="en-US" altLang="en-US" sz="2000" dirty="0"/>
              <a:t>Hygroscopic (“water-attracting”)</a:t>
            </a:r>
          </a:p>
          <a:p>
            <a:pPr lvl="1"/>
            <a:r>
              <a:rPr lang="en-US" altLang="en-US" sz="1800" dirty="0"/>
              <a:t>Much lower supersaturation required (RH ≥ 80%)</a:t>
            </a:r>
          </a:p>
          <a:p>
            <a:pPr lvl="1"/>
            <a:r>
              <a:rPr lang="en-US" altLang="en-US" sz="1800" dirty="0"/>
              <a:t>The “SOLUTE EFFECT!”</a:t>
            </a:r>
          </a:p>
          <a:p>
            <a:pPr lvl="1"/>
            <a:endParaRPr lang="en-US" altLang="en-US" sz="1800" dirty="0"/>
          </a:p>
          <a:p>
            <a:pPr lvl="1"/>
            <a:endParaRPr lang="en-US" altLang="en-US" sz="1800" dirty="0"/>
          </a:p>
        </p:txBody>
      </p:sp>
      <p:sp>
        <p:nvSpPr>
          <p:cNvPr id="3" name="Text Box 5">
            <a:extLst>
              <a:ext uri="{FF2B5EF4-FFF2-40B4-BE49-F238E27FC236}">
                <a16:creationId xmlns:a16="http://schemas.microsoft.com/office/drawing/2014/main" id="{D499CBCB-1EBC-2D47-AEBC-D7CB374FEFF6}"/>
              </a:ext>
            </a:extLst>
          </p:cNvPr>
          <p:cNvSpPr txBox="1">
            <a:spLocks noChangeArrowheads="1"/>
          </p:cNvSpPr>
          <p:nvPr/>
        </p:nvSpPr>
        <p:spPr bwMode="auto">
          <a:xfrm>
            <a:off x="820196" y="676231"/>
            <a:ext cx="75847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Atmospheric Aerosols and Cloud Condensation Nuclei</a:t>
            </a:r>
          </a:p>
        </p:txBody>
      </p:sp>
    </p:spTree>
    <p:extLst>
      <p:ext uri="{BB962C8B-B14F-4D97-AF65-F5344CB8AC3E}">
        <p14:creationId xmlns:p14="http://schemas.microsoft.com/office/powerpoint/2010/main" val="1892038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Group 8">
            <a:extLst>
              <a:ext uri="{FF2B5EF4-FFF2-40B4-BE49-F238E27FC236}">
                <a16:creationId xmlns:a16="http://schemas.microsoft.com/office/drawing/2014/main" id="{A4C8D80A-46F4-1742-A661-3954EE5A7B20}"/>
              </a:ext>
            </a:extLst>
          </p:cNvPr>
          <p:cNvGrpSpPr>
            <a:grpSpLocks/>
          </p:cNvGrpSpPr>
          <p:nvPr/>
        </p:nvGrpSpPr>
        <p:grpSpPr bwMode="auto">
          <a:xfrm>
            <a:off x="1314451" y="1123950"/>
            <a:ext cx="3294460" cy="4876800"/>
            <a:chOff x="1505" y="230"/>
            <a:chExt cx="2767" cy="4096"/>
          </a:xfrm>
        </p:grpSpPr>
        <p:pic>
          <p:nvPicPr>
            <p:cNvPr id="96265" name="Picture 3" descr="solute">
              <a:extLst>
                <a:ext uri="{FF2B5EF4-FFF2-40B4-BE49-F238E27FC236}">
                  <a16:creationId xmlns:a16="http://schemas.microsoft.com/office/drawing/2014/main" id="{CFD2B9C0-8321-2943-8E6D-B56726FA6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5" y="230"/>
              <a:ext cx="2767" cy="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Line 4">
              <a:extLst>
                <a:ext uri="{FF2B5EF4-FFF2-40B4-BE49-F238E27FC236}">
                  <a16:creationId xmlns:a16="http://schemas.microsoft.com/office/drawing/2014/main" id="{1DA92E9C-A16B-6A4F-B853-E8403EACC740}"/>
                </a:ext>
              </a:extLst>
            </p:cNvPr>
            <p:cNvSpPr>
              <a:spLocks noChangeShapeType="1"/>
            </p:cNvSpPr>
            <p:nvPr/>
          </p:nvSpPr>
          <p:spPr bwMode="auto">
            <a:xfrm>
              <a:off x="2820" y="258"/>
              <a:ext cx="0" cy="3264"/>
            </a:xfrm>
            <a:prstGeom prst="line">
              <a:avLst/>
            </a:prstGeom>
            <a:noFill/>
            <a:ln w="9525">
              <a:solidFill>
                <a:srgbClr val="FF66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96267" name="Text Box 6">
              <a:extLst>
                <a:ext uri="{FF2B5EF4-FFF2-40B4-BE49-F238E27FC236}">
                  <a16:creationId xmlns:a16="http://schemas.microsoft.com/office/drawing/2014/main" id="{E51D74BE-D1A0-6848-96BB-CFCD1B10F307}"/>
                </a:ext>
              </a:extLst>
            </p:cNvPr>
            <p:cNvSpPr txBox="1">
              <a:spLocks noChangeArrowheads="1"/>
            </p:cNvSpPr>
            <p:nvPr/>
          </p:nvSpPr>
          <p:spPr bwMode="auto">
            <a:xfrm>
              <a:off x="2965" y="675"/>
              <a:ext cx="1064" cy="23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t>Supersaturation</a:t>
              </a:r>
            </a:p>
          </p:txBody>
        </p:sp>
        <p:sp>
          <p:nvSpPr>
            <p:cNvPr id="96268" name="Text Box 7">
              <a:extLst>
                <a:ext uri="{FF2B5EF4-FFF2-40B4-BE49-F238E27FC236}">
                  <a16:creationId xmlns:a16="http://schemas.microsoft.com/office/drawing/2014/main" id="{E0457B87-ECB6-F04B-AE58-F56F5D363376}"/>
                </a:ext>
              </a:extLst>
            </p:cNvPr>
            <p:cNvSpPr txBox="1">
              <a:spLocks noChangeArrowheads="1"/>
            </p:cNvSpPr>
            <p:nvPr/>
          </p:nvSpPr>
          <p:spPr bwMode="auto">
            <a:xfrm>
              <a:off x="1720" y="2307"/>
              <a:ext cx="581" cy="31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a:t>Super-</a:t>
              </a:r>
            </a:p>
            <a:p>
              <a:pPr algn="ctr">
                <a:spcBef>
                  <a:spcPct val="0"/>
                </a:spcBef>
                <a:buFontTx/>
                <a:buNone/>
              </a:pPr>
              <a:r>
                <a:rPr lang="en-US" altLang="en-US" sz="900"/>
                <a:t>saturation</a:t>
              </a:r>
            </a:p>
          </p:txBody>
        </p:sp>
      </p:grpSp>
      <p:sp>
        <p:nvSpPr>
          <p:cNvPr id="96258" name="Text Box 5">
            <a:extLst>
              <a:ext uri="{FF2B5EF4-FFF2-40B4-BE49-F238E27FC236}">
                <a16:creationId xmlns:a16="http://schemas.microsoft.com/office/drawing/2014/main" id="{243C2443-7685-564B-BFA2-D9B48276C3F5}"/>
              </a:ext>
            </a:extLst>
          </p:cNvPr>
          <p:cNvSpPr txBox="1">
            <a:spLocks noChangeArrowheads="1"/>
          </p:cNvSpPr>
          <p:nvPr/>
        </p:nvSpPr>
        <p:spPr bwMode="auto">
          <a:xfrm>
            <a:off x="2093782" y="166688"/>
            <a:ext cx="557146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CURVATURE AND SOLUTE EFFECTS</a:t>
            </a:r>
          </a:p>
        </p:txBody>
      </p:sp>
      <p:sp>
        <p:nvSpPr>
          <p:cNvPr id="78858" name="Text Box 10">
            <a:extLst>
              <a:ext uri="{FF2B5EF4-FFF2-40B4-BE49-F238E27FC236}">
                <a16:creationId xmlns:a16="http://schemas.microsoft.com/office/drawing/2014/main" id="{4278D090-6766-404C-88B0-25B0C917D9BB}"/>
              </a:ext>
            </a:extLst>
          </p:cNvPr>
          <p:cNvSpPr txBox="1">
            <a:spLocks noChangeArrowheads="1"/>
          </p:cNvSpPr>
          <p:nvPr/>
        </p:nvSpPr>
        <p:spPr bwMode="auto">
          <a:xfrm>
            <a:off x="4629150" y="1446610"/>
            <a:ext cx="3286477" cy="41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50"/>
              <a:t>A:  r = 0.4 microns:  saturated relative to pure water,</a:t>
            </a:r>
          </a:p>
          <a:p>
            <a:pPr>
              <a:spcBef>
                <a:spcPct val="0"/>
              </a:spcBef>
              <a:buFontTx/>
              <a:buNone/>
            </a:pPr>
            <a:r>
              <a:rPr lang="en-US" altLang="en-US" sz="1050"/>
              <a:t>RH=100.42%</a:t>
            </a:r>
          </a:p>
        </p:txBody>
      </p:sp>
      <p:sp>
        <p:nvSpPr>
          <p:cNvPr id="78859" name="Text Box 11">
            <a:extLst>
              <a:ext uri="{FF2B5EF4-FFF2-40B4-BE49-F238E27FC236}">
                <a16:creationId xmlns:a16="http://schemas.microsoft.com/office/drawing/2014/main" id="{A199DFFF-E9F9-2B45-B2D7-D96B56009CBD}"/>
              </a:ext>
            </a:extLst>
          </p:cNvPr>
          <p:cNvSpPr txBox="1">
            <a:spLocks noChangeArrowheads="1"/>
          </p:cNvSpPr>
          <p:nvPr/>
        </p:nvSpPr>
        <p:spPr bwMode="auto">
          <a:xfrm>
            <a:off x="4636295" y="1860947"/>
            <a:ext cx="2722220" cy="41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50"/>
              <a:t>B:  r = 0.4 microns:  w/ 10</a:t>
            </a:r>
            <a:r>
              <a:rPr lang="en-US" altLang="en-US" sz="1050" baseline="30000"/>
              <a:t>–15</a:t>
            </a:r>
            <a:r>
              <a:rPr lang="en-US" altLang="en-US" sz="1050"/>
              <a:t>g (solute), A is</a:t>
            </a:r>
          </a:p>
          <a:p>
            <a:pPr>
              <a:spcBef>
                <a:spcPct val="0"/>
              </a:spcBef>
              <a:buFontTx/>
              <a:buNone/>
            </a:pPr>
            <a:r>
              <a:rPr lang="en-US" altLang="en-US" sz="1050"/>
              <a:t>supersaturated (equilibrium at 99.6%)</a:t>
            </a:r>
          </a:p>
        </p:txBody>
      </p:sp>
      <p:sp>
        <p:nvSpPr>
          <p:cNvPr id="78860" name="Text Box 12">
            <a:extLst>
              <a:ext uri="{FF2B5EF4-FFF2-40B4-BE49-F238E27FC236}">
                <a16:creationId xmlns:a16="http://schemas.microsoft.com/office/drawing/2014/main" id="{758FBBCA-DB3F-0C41-8759-B30A489EE85C}"/>
              </a:ext>
            </a:extLst>
          </p:cNvPr>
          <p:cNvSpPr txBox="1">
            <a:spLocks noChangeArrowheads="1"/>
          </p:cNvSpPr>
          <p:nvPr/>
        </p:nvSpPr>
        <p:spPr bwMode="auto">
          <a:xfrm>
            <a:off x="4641058" y="2369344"/>
            <a:ext cx="3153427" cy="41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50"/>
              <a:t>C: 10</a:t>
            </a:r>
            <a:r>
              <a:rPr lang="en-US" altLang="en-US" sz="1050" baseline="30000"/>
              <a:t>–16</a:t>
            </a:r>
            <a:r>
              <a:rPr lang="en-US" altLang="en-US" sz="1050"/>
              <a:t>g in solution; r=0.075 microns; RH=99.8%</a:t>
            </a:r>
          </a:p>
          <a:p>
            <a:pPr>
              <a:spcBef>
                <a:spcPct val="0"/>
              </a:spcBef>
              <a:buFontTx/>
              <a:buNone/>
            </a:pPr>
            <a:r>
              <a:rPr lang="en-US" altLang="en-US" sz="1050"/>
              <a:t>supersaturated...grows to r=0.15 microns (D)</a:t>
            </a:r>
          </a:p>
        </p:txBody>
      </p:sp>
      <p:sp>
        <p:nvSpPr>
          <p:cNvPr id="78861" name="Text Box 13">
            <a:extLst>
              <a:ext uri="{FF2B5EF4-FFF2-40B4-BE49-F238E27FC236}">
                <a16:creationId xmlns:a16="http://schemas.microsoft.com/office/drawing/2014/main" id="{410C0416-CE9D-4443-AF40-4440E36AEDB9}"/>
              </a:ext>
            </a:extLst>
          </p:cNvPr>
          <p:cNvSpPr txBox="1">
            <a:spLocks noChangeArrowheads="1"/>
          </p:cNvSpPr>
          <p:nvPr/>
        </p:nvSpPr>
        <p:spPr bwMode="auto">
          <a:xfrm>
            <a:off x="4647010" y="2897982"/>
            <a:ext cx="3018234" cy="57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50"/>
              <a:t>E: 10</a:t>
            </a:r>
            <a:r>
              <a:rPr lang="en-US" altLang="en-US" sz="1050" baseline="30000"/>
              <a:t>–16</a:t>
            </a:r>
            <a:r>
              <a:rPr lang="en-US" altLang="en-US" sz="1050"/>
              <a:t>g in solution; r=0.2 microns; RH=99.8%</a:t>
            </a:r>
          </a:p>
          <a:p>
            <a:pPr>
              <a:spcBef>
                <a:spcPct val="0"/>
              </a:spcBef>
              <a:buFontTx/>
              <a:buNone/>
            </a:pPr>
            <a:r>
              <a:rPr lang="en-US" altLang="en-US" sz="1050"/>
              <a:t>unsaturated (equilibrium at 100.4% (F))</a:t>
            </a:r>
          </a:p>
          <a:p>
            <a:pPr>
              <a:spcBef>
                <a:spcPct val="0"/>
              </a:spcBef>
              <a:buFontTx/>
              <a:buNone/>
            </a:pPr>
            <a:r>
              <a:rPr lang="en-US" altLang="en-US" sz="1050"/>
              <a:t>...evaporates to r=0.15 microns (D)</a:t>
            </a:r>
          </a:p>
        </p:txBody>
      </p:sp>
      <p:sp>
        <p:nvSpPr>
          <p:cNvPr id="78862" name="Text Box 14">
            <a:extLst>
              <a:ext uri="{FF2B5EF4-FFF2-40B4-BE49-F238E27FC236}">
                <a16:creationId xmlns:a16="http://schemas.microsoft.com/office/drawing/2014/main" id="{0369EF0C-89C6-A444-9686-4DFEAA8113EE}"/>
              </a:ext>
            </a:extLst>
          </p:cNvPr>
          <p:cNvSpPr txBox="1">
            <a:spLocks noChangeArrowheads="1"/>
          </p:cNvSpPr>
          <p:nvPr/>
        </p:nvSpPr>
        <p:spPr bwMode="auto">
          <a:xfrm>
            <a:off x="4639867" y="3524250"/>
            <a:ext cx="3078087" cy="41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50"/>
              <a:t>G:  supersatured relative to both pure and solute</a:t>
            </a:r>
          </a:p>
          <a:p>
            <a:pPr>
              <a:spcBef>
                <a:spcPct val="0"/>
              </a:spcBef>
              <a:buFontTx/>
              <a:buNone/>
            </a:pPr>
            <a:r>
              <a:rPr lang="en-US" altLang="en-US" sz="1050"/>
              <a:t>curves...would grow rapidly</a:t>
            </a:r>
          </a:p>
        </p:txBody>
      </p:sp>
      <p:pic>
        <p:nvPicPr>
          <p:cNvPr id="96264" name="Picture 2">
            <a:extLst>
              <a:ext uri="{FF2B5EF4-FFF2-40B4-BE49-F238E27FC236}">
                <a16:creationId xmlns:a16="http://schemas.microsoft.com/office/drawing/2014/main" id="{75A2F1C9-B6B7-BE45-87B2-BA26DEAD9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023" t="18611" r="14253" b="21381"/>
          <a:stretch>
            <a:fillRect/>
          </a:stretch>
        </p:blipFill>
        <p:spPr bwMode="auto">
          <a:xfrm>
            <a:off x="5117306" y="4232673"/>
            <a:ext cx="2395538" cy="150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290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8" grpId="0"/>
      <p:bldP spid="78859" grpId="0"/>
      <p:bldP spid="78860" grpId="0"/>
      <p:bldP spid="78861" grpId="0"/>
      <p:bldP spid="7886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3F761-4391-741B-0CCA-24791BB5B408}"/>
              </a:ext>
            </a:extLst>
          </p:cNvPr>
          <p:cNvPicPr>
            <a:picLocks noChangeAspect="1"/>
          </p:cNvPicPr>
          <p:nvPr/>
        </p:nvPicPr>
        <p:blipFill>
          <a:blip r:embed="rId2"/>
          <a:stretch>
            <a:fillRect/>
          </a:stretch>
        </p:blipFill>
        <p:spPr>
          <a:xfrm>
            <a:off x="1346200" y="1497149"/>
            <a:ext cx="6451600" cy="4216400"/>
          </a:xfrm>
          <a:prstGeom prst="rect">
            <a:avLst/>
          </a:prstGeom>
        </p:spPr>
      </p:pic>
      <p:sp>
        <p:nvSpPr>
          <p:cNvPr id="4" name="TextBox 3">
            <a:extLst>
              <a:ext uri="{FF2B5EF4-FFF2-40B4-BE49-F238E27FC236}">
                <a16:creationId xmlns:a16="http://schemas.microsoft.com/office/drawing/2014/main" id="{9AB1CA2D-3879-95B3-38FC-FB0245687F18}"/>
              </a:ext>
            </a:extLst>
          </p:cNvPr>
          <p:cNvSpPr txBox="1"/>
          <p:nvPr/>
        </p:nvSpPr>
        <p:spPr>
          <a:xfrm>
            <a:off x="3768735" y="359229"/>
            <a:ext cx="1606530" cy="461665"/>
          </a:xfrm>
          <a:prstGeom prst="rect">
            <a:avLst/>
          </a:prstGeom>
          <a:noFill/>
        </p:spPr>
        <p:txBody>
          <a:bodyPr wrap="none" rtlCol="0">
            <a:spAutoFit/>
          </a:bodyPr>
          <a:lstStyle/>
          <a:p>
            <a:r>
              <a:rPr lang="en-US" dirty="0"/>
              <a:t>Ice </a:t>
            </a:r>
            <a:r>
              <a:rPr lang="en-US" dirty="0" err="1"/>
              <a:t>Nucleii</a:t>
            </a:r>
            <a:endParaRPr lang="en-US" dirty="0"/>
          </a:p>
        </p:txBody>
      </p:sp>
    </p:spTree>
    <p:extLst>
      <p:ext uri="{BB962C8B-B14F-4D97-AF65-F5344CB8AC3E}">
        <p14:creationId xmlns:p14="http://schemas.microsoft.com/office/powerpoint/2010/main" val="1789131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1" descr="0701">
            <a:extLst>
              <a:ext uri="{FF2B5EF4-FFF2-40B4-BE49-F238E27FC236}">
                <a16:creationId xmlns:a16="http://schemas.microsoft.com/office/drawing/2014/main" id="{47CCCE69-5FB7-1A4D-AC2D-442D5A2D7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124" y="877492"/>
            <a:ext cx="4907756" cy="510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3" hidden="1">
            <a:extLst>
              <a:ext uri="{FF2B5EF4-FFF2-40B4-BE49-F238E27FC236}">
                <a16:creationId xmlns:a16="http://schemas.microsoft.com/office/drawing/2014/main" id="{4C442A0B-FC80-9441-97CF-90DDB596BB2C}"/>
              </a:ext>
            </a:extLst>
          </p:cNvPr>
          <p:cNvSpPr>
            <a:spLocks noGrp="1" noChangeArrowheads="1"/>
          </p:cNvSpPr>
          <p:nvPr>
            <p:ph type="title"/>
          </p:nvPr>
        </p:nvSpPr>
        <p:spPr/>
        <p:txBody>
          <a:bodyPr/>
          <a:lstStyle/>
          <a:p>
            <a:pPr eaLnBrk="1" hangingPunct="1"/>
            <a:endParaRPr lang="en-US" altLang="en-US"/>
          </a:p>
        </p:txBody>
      </p:sp>
    </p:spTree>
    <p:extLst>
      <p:ext uri="{BB962C8B-B14F-4D97-AF65-F5344CB8AC3E}">
        <p14:creationId xmlns:p14="http://schemas.microsoft.com/office/powerpoint/2010/main" val="1392158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fig4">
            <a:extLst>
              <a:ext uri="{FF2B5EF4-FFF2-40B4-BE49-F238E27FC236}">
                <a16:creationId xmlns:a16="http://schemas.microsoft.com/office/drawing/2014/main" id="{13344F96-4608-A54A-937B-50BB55957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2217738"/>
            <a:ext cx="721995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 Box 4">
            <a:extLst>
              <a:ext uri="{FF2B5EF4-FFF2-40B4-BE49-F238E27FC236}">
                <a16:creationId xmlns:a16="http://schemas.microsoft.com/office/drawing/2014/main" id="{F0488F24-B735-E84C-9486-AC770B5C5E7C}"/>
              </a:ext>
            </a:extLst>
          </p:cNvPr>
          <p:cNvSpPr txBox="1">
            <a:spLocks noChangeArrowheads="1"/>
          </p:cNvSpPr>
          <p:nvPr/>
        </p:nvSpPr>
        <p:spPr bwMode="auto">
          <a:xfrm>
            <a:off x="6276975" y="6265863"/>
            <a:ext cx="23749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t>Temperature is constant</a:t>
            </a:r>
          </a:p>
        </p:txBody>
      </p:sp>
      <p:graphicFrame>
        <p:nvGraphicFramePr>
          <p:cNvPr id="20483" name="Object 5">
            <a:extLst>
              <a:ext uri="{FF2B5EF4-FFF2-40B4-BE49-F238E27FC236}">
                <a16:creationId xmlns:a16="http://schemas.microsoft.com/office/drawing/2014/main" id="{7A43B819-9EFA-3F46-8388-58093D8A9503}"/>
              </a:ext>
            </a:extLst>
          </p:cNvPr>
          <p:cNvGraphicFramePr>
            <a:graphicFrameLocks noChangeAspect="1"/>
          </p:cNvGraphicFramePr>
          <p:nvPr/>
        </p:nvGraphicFramePr>
        <p:xfrm>
          <a:off x="3365500" y="1168400"/>
          <a:ext cx="2108200" cy="361950"/>
        </p:xfrm>
        <a:graphic>
          <a:graphicData uri="http://schemas.openxmlformats.org/presentationml/2006/ole">
            <mc:AlternateContent xmlns:mc="http://schemas.openxmlformats.org/markup-compatibility/2006">
              <mc:Choice xmlns:v="urn:schemas-microsoft-com:vml" Requires="v">
                <p:oleObj name="Equation" r:id="rId4" imgW="889000" imgH="152400" progId="Equation.3">
                  <p:embed/>
                </p:oleObj>
              </mc:Choice>
              <mc:Fallback>
                <p:oleObj name="Equation" r:id="rId4" imgW="889000" imgH="1524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500" y="1168400"/>
                        <a:ext cx="21082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484" name="TextBox 1">
            <a:extLst>
              <a:ext uri="{FF2B5EF4-FFF2-40B4-BE49-F238E27FC236}">
                <a16:creationId xmlns:a16="http://schemas.microsoft.com/office/drawing/2014/main" id="{64A0657D-3680-3742-AC4D-3E55E7C05A3C}"/>
              </a:ext>
            </a:extLst>
          </p:cNvPr>
          <p:cNvSpPr txBox="1">
            <a:spLocks noChangeArrowheads="1"/>
          </p:cNvSpPr>
          <p:nvPr/>
        </p:nvSpPr>
        <p:spPr bwMode="auto">
          <a:xfrm>
            <a:off x="1854200" y="1625600"/>
            <a:ext cx="3970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Symbol" pitchFamily="2" charset="2"/>
              </a:rPr>
              <a:t>a</a:t>
            </a:r>
            <a:r>
              <a:rPr lang="en-US" altLang="en-US" sz="2400"/>
              <a:t> is ‘specific volume’ (inverse of density)</a:t>
            </a:r>
          </a:p>
        </p:txBody>
      </p:sp>
      <p:sp>
        <p:nvSpPr>
          <p:cNvPr id="20485" name="Title 1">
            <a:extLst>
              <a:ext uri="{FF2B5EF4-FFF2-40B4-BE49-F238E27FC236}">
                <a16:creationId xmlns:a16="http://schemas.microsoft.com/office/drawing/2014/main" id="{CB2A7EF1-0A3F-9149-A840-768F82965EC7}"/>
              </a:ext>
            </a:extLst>
          </p:cNvPr>
          <p:cNvSpPr txBox="1">
            <a:spLocks/>
          </p:cNvSpPr>
          <p:nvPr/>
        </p:nvSpPr>
        <p:spPr bwMode="auto">
          <a:xfrm>
            <a:off x="685800" y="127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a:solidFill>
                  <a:schemeClr val="tx2"/>
                </a:solidFill>
              </a:rPr>
              <a:t>BOYLES’ LAW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13819B-BE3C-FA45-B1F6-7ED98792C9A8}"/>
              </a:ext>
            </a:extLst>
          </p:cNvPr>
          <p:cNvSpPr/>
          <p:nvPr/>
        </p:nvSpPr>
        <p:spPr>
          <a:xfrm>
            <a:off x="647086" y="1448905"/>
            <a:ext cx="3924914" cy="3508653"/>
          </a:xfrm>
          <a:prstGeom prst="rect">
            <a:avLst/>
          </a:prstGeom>
        </p:spPr>
        <p:txBody>
          <a:bodyPr wrap="square">
            <a:spAutoFit/>
          </a:bodyPr>
          <a:lstStyle/>
          <a:p>
            <a:r>
              <a:rPr lang="en-US" sz="2100" b="1" dirty="0">
                <a:solidFill>
                  <a:srgbClr val="000000"/>
                </a:solidFill>
              </a:rPr>
              <a:t>Collision-Coalescence Process</a:t>
            </a:r>
          </a:p>
          <a:p>
            <a:endParaRPr lang="en-US" sz="1500" dirty="0">
              <a:solidFill>
                <a:srgbClr val="000000"/>
              </a:solidFill>
            </a:endParaRPr>
          </a:p>
          <a:p>
            <a:r>
              <a:rPr lang="en-US" sz="1500" dirty="0"/>
              <a:t>As soon as a cloud droplet becomes large enough, raindrops start to fall. </a:t>
            </a:r>
          </a:p>
          <a:p>
            <a:endParaRPr lang="en-US" sz="1500" dirty="0">
              <a:solidFill>
                <a:srgbClr val="000000"/>
              </a:solidFill>
            </a:endParaRPr>
          </a:p>
          <a:p>
            <a:r>
              <a:rPr lang="en-US" sz="1500" i="1" dirty="0">
                <a:solidFill>
                  <a:srgbClr val="C00000"/>
                </a:solidFill>
              </a:rPr>
              <a:t>Terminal velocity</a:t>
            </a:r>
            <a:r>
              <a:rPr lang="en-US" sz="1500" dirty="0">
                <a:solidFill>
                  <a:srgbClr val="000000"/>
                </a:solidFill>
              </a:rPr>
              <a:t>: constant fall speed of a particle achieved through a</a:t>
            </a:r>
            <a:r>
              <a:rPr lang="en-US" sz="1500" dirty="0"/>
              <a:t> balance of gravitational, drag, and buoyancy forces</a:t>
            </a:r>
          </a:p>
          <a:p>
            <a:endParaRPr lang="en-US" sz="1500" dirty="0">
              <a:solidFill>
                <a:srgbClr val="000000"/>
              </a:solidFill>
            </a:endParaRPr>
          </a:p>
          <a:p>
            <a:r>
              <a:rPr lang="en-US" sz="1500" dirty="0"/>
              <a:t>Larger drops will have a higher terminal velocity than small drops so the large drops will fall faster. </a:t>
            </a:r>
          </a:p>
          <a:p>
            <a:endParaRPr lang="en-US" sz="1500" dirty="0">
              <a:solidFill>
                <a:srgbClr val="000000"/>
              </a:solidFill>
            </a:endParaRPr>
          </a:p>
        </p:txBody>
      </p:sp>
      <p:pic>
        <p:nvPicPr>
          <p:cNvPr id="53250" name="Picture 2" descr="Terminal velocity - Wikipedia">
            <a:extLst>
              <a:ext uri="{FF2B5EF4-FFF2-40B4-BE49-F238E27FC236}">
                <a16:creationId xmlns:a16="http://schemas.microsoft.com/office/drawing/2014/main" id="{C3AD633A-64E5-A84A-BDCE-E01B92302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477" y="1487091"/>
            <a:ext cx="1088057" cy="21597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06BEFE4-52B9-164A-ABFC-CF2610CB82A1}"/>
                  </a:ext>
                </a:extLst>
              </p:cNvPr>
              <p:cNvSpPr txBox="1"/>
              <p:nvPr/>
            </p:nvSpPr>
            <p:spPr>
              <a:xfrm>
                <a:off x="6307395" y="4040275"/>
                <a:ext cx="1328441"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𝑡</m:t>
                          </m:r>
                        </m:sub>
                      </m:sSub>
                      <m:r>
                        <a:rPr lang="en-US" sz="1800" i="1">
                          <a:latin typeface="Cambria Math" panose="02040503050406030204" pitchFamily="18" charset="0"/>
                        </a:rPr>
                        <m:t>= </m:t>
                      </m:r>
                      <m:rad>
                        <m:radPr>
                          <m:degHide m:val="on"/>
                          <m:ctrlPr>
                            <a:rPr lang="en-US" sz="1800" i="1">
                              <a:latin typeface="Cambria Math" panose="02040503050406030204" pitchFamily="18" charset="0"/>
                            </a:rPr>
                          </m:ctrlPr>
                        </m:radPr>
                        <m:deg/>
                        <m:e>
                          <m:f>
                            <m:fPr>
                              <m:ctrlPr>
                                <a:rPr lang="en-US" sz="1800" i="1">
                                  <a:latin typeface="Cambria Math" panose="02040503050406030204" pitchFamily="18" charset="0"/>
                                </a:rPr>
                              </m:ctrlPr>
                            </m:fPr>
                            <m:num>
                              <m:r>
                                <a:rPr lang="en-US" sz="1800" i="1">
                                  <a:latin typeface="Cambria Math" panose="02040503050406030204" pitchFamily="18" charset="0"/>
                                </a:rPr>
                                <m:t>2</m:t>
                              </m:r>
                              <m:r>
                                <a:rPr lang="en-US" sz="1800" i="1">
                                  <a:latin typeface="Cambria Math" panose="02040503050406030204" pitchFamily="18" charset="0"/>
                                </a:rPr>
                                <m:t>𝑚𝑔</m:t>
                              </m:r>
                            </m:num>
                            <m:den>
                              <m:r>
                                <a:rPr lang="en-US" sz="1800" i="1">
                                  <a:latin typeface="Cambria Math" panose="02040503050406030204" pitchFamily="18" charset="0"/>
                                  <a:ea typeface="Cambria Math" panose="02040503050406030204" pitchFamily="18" charset="0"/>
                                </a:rPr>
                                <m:t>𝜌</m:t>
                              </m:r>
                              <m:r>
                                <a:rPr lang="en-US" sz="1800" i="1">
                                  <a:latin typeface="Cambria Math" panose="02040503050406030204" pitchFamily="18" charset="0"/>
                                  <a:ea typeface="Cambria Math" panose="02040503050406030204" pitchFamily="18" charset="0"/>
                                </a:rPr>
                                <m:t>𝐴</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𝐶</m:t>
                                  </m:r>
                                </m:e>
                                <m:sub>
                                  <m:r>
                                    <a:rPr lang="en-US" sz="1800" i="1">
                                      <a:latin typeface="Cambria Math" panose="02040503050406030204" pitchFamily="18" charset="0"/>
                                      <a:ea typeface="Cambria Math" panose="02040503050406030204" pitchFamily="18" charset="0"/>
                                    </a:rPr>
                                    <m:t>𝑑</m:t>
                                  </m:r>
                                </m:sub>
                              </m:sSub>
                            </m:den>
                          </m:f>
                        </m:e>
                      </m:rad>
                    </m:oMath>
                  </m:oMathPara>
                </a14:m>
                <a:endParaRPr lang="en-US" sz="1800" dirty="0"/>
              </a:p>
            </p:txBody>
          </p:sp>
        </mc:Choice>
        <mc:Fallback xmlns="">
          <p:sp>
            <p:nvSpPr>
              <p:cNvPr id="5" name="TextBox 4">
                <a:extLst>
                  <a:ext uri="{FF2B5EF4-FFF2-40B4-BE49-F238E27FC236}">
                    <a16:creationId xmlns:a16="http://schemas.microsoft.com/office/drawing/2014/main" id="{906BEFE4-52B9-164A-ABFC-CF2610CB82A1}"/>
                  </a:ext>
                </a:extLst>
              </p:cNvPr>
              <p:cNvSpPr txBox="1">
                <a:spLocks noRot="1" noChangeAspect="1" noMove="1" noResize="1" noEditPoints="1" noAdjustHandles="1" noChangeArrowheads="1" noChangeShapeType="1" noTextEdit="1"/>
              </p:cNvSpPr>
              <p:nvPr/>
            </p:nvSpPr>
            <p:spPr>
              <a:xfrm>
                <a:off x="6307395" y="4040275"/>
                <a:ext cx="1328441" cy="818366"/>
              </a:xfrm>
              <a:prstGeom prst="rect">
                <a:avLst/>
              </a:prstGeom>
              <a:blipFill>
                <a:blip r:embed="rId4"/>
                <a:stretch>
                  <a:fillRect l="-1887" r="-2830"/>
                </a:stretch>
              </a:blipFill>
            </p:spPr>
            <p:txBody>
              <a:bodyPr/>
              <a:lstStyle/>
              <a:p>
                <a:r>
                  <a:rPr lang="en-US">
                    <a:noFill/>
                  </a:rPr>
                  <a:t> </a:t>
                </a:r>
              </a:p>
            </p:txBody>
          </p:sp>
        </mc:Fallback>
      </mc:AlternateContent>
      <p:sp>
        <p:nvSpPr>
          <p:cNvPr id="7" name="AutoShape 7" descr="m">
            <a:extLst>
              <a:ext uri="{FF2B5EF4-FFF2-40B4-BE49-F238E27FC236}">
                <a16:creationId xmlns:a16="http://schemas.microsoft.com/office/drawing/2014/main" id="{6AC7E468-AFFE-E94F-8823-264C71CE8452}"/>
              </a:ext>
            </a:extLst>
          </p:cNvPr>
          <p:cNvSpPr>
            <a:spLocks noChangeAspect="1" noChangeArrowheads="1"/>
          </p:cNvSpPr>
          <p:nvPr/>
        </p:nvSpPr>
        <p:spPr bwMode="auto">
          <a:xfrm>
            <a:off x="180975" y="-46791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 name="AutoShape 8" descr="g">
            <a:extLst>
              <a:ext uri="{FF2B5EF4-FFF2-40B4-BE49-F238E27FC236}">
                <a16:creationId xmlns:a16="http://schemas.microsoft.com/office/drawing/2014/main" id="{210AE399-45CB-904A-8F47-B8977E31523E}"/>
              </a:ext>
            </a:extLst>
          </p:cNvPr>
          <p:cNvSpPr>
            <a:spLocks noChangeAspect="1" noChangeArrowheads="1"/>
          </p:cNvSpPr>
          <p:nvPr/>
        </p:nvSpPr>
        <p:spPr bwMode="auto">
          <a:xfrm>
            <a:off x="180975" y="-25122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 name="AutoShape 9" descr="C_{d}">
            <a:extLst>
              <a:ext uri="{FF2B5EF4-FFF2-40B4-BE49-F238E27FC236}">
                <a16:creationId xmlns:a16="http://schemas.microsoft.com/office/drawing/2014/main" id="{EF66F3DD-0995-A445-8051-35EE21E54EB2}"/>
              </a:ext>
            </a:extLst>
          </p:cNvPr>
          <p:cNvSpPr>
            <a:spLocks noChangeAspect="1" noChangeArrowheads="1"/>
          </p:cNvSpPr>
          <p:nvPr/>
        </p:nvSpPr>
        <p:spPr bwMode="auto">
          <a:xfrm>
            <a:off x="180975" y="82391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 name="AutoShape 10" descr="\rho ">
            <a:extLst>
              <a:ext uri="{FF2B5EF4-FFF2-40B4-BE49-F238E27FC236}">
                <a16:creationId xmlns:a16="http://schemas.microsoft.com/office/drawing/2014/main" id="{798F4A09-296B-0B47-BD13-2E35D3E6EAC7}"/>
              </a:ext>
            </a:extLst>
          </p:cNvPr>
          <p:cNvSpPr>
            <a:spLocks noChangeAspect="1" noChangeArrowheads="1"/>
          </p:cNvSpPr>
          <p:nvPr/>
        </p:nvSpPr>
        <p:spPr bwMode="auto">
          <a:xfrm>
            <a:off x="180975" y="104060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 name="AutoShape 11" descr="A">
            <a:extLst>
              <a:ext uri="{FF2B5EF4-FFF2-40B4-BE49-F238E27FC236}">
                <a16:creationId xmlns:a16="http://schemas.microsoft.com/office/drawing/2014/main" id="{5AE8AB8E-617E-7D42-9F17-1A951B70FF3C}"/>
              </a:ext>
            </a:extLst>
          </p:cNvPr>
          <p:cNvSpPr>
            <a:spLocks noChangeAspect="1" noChangeArrowheads="1"/>
          </p:cNvSpPr>
          <p:nvPr/>
        </p:nvSpPr>
        <p:spPr bwMode="auto">
          <a:xfrm>
            <a:off x="180975" y="1258491"/>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29A4674-2328-5046-9B00-DE7B16C75F1D}"/>
                  </a:ext>
                </a:extLst>
              </p:cNvPr>
              <p:cNvSpPr txBox="1"/>
              <p:nvPr/>
            </p:nvSpPr>
            <p:spPr>
              <a:xfrm>
                <a:off x="5514904" y="4876234"/>
                <a:ext cx="3024875" cy="1061829"/>
              </a:xfrm>
              <a:prstGeom prst="rect">
                <a:avLst/>
              </a:prstGeom>
              <a:noFill/>
            </p:spPr>
            <p:txBody>
              <a:bodyPr wrap="square" rtlCol="0">
                <a:spAutoFit/>
              </a:bodyPr>
              <a:lstStyle/>
              <a:p>
                <a:pPr algn="ctr"/>
                <a14:m>
                  <m:oMath xmlns:m="http://schemas.openxmlformats.org/officeDocument/2006/math">
                    <m:r>
                      <a:rPr lang="en-US" sz="1050" i="1">
                        <a:latin typeface="Cambria Math" panose="02040503050406030204" pitchFamily="18" charset="0"/>
                      </a:rPr>
                      <m:t>𝑚</m:t>
                    </m:r>
                  </m:oMath>
                </a14:m>
                <a:r>
                  <a:rPr lang="en-US" sz="1050" dirty="0"/>
                  <a:t> is mass</a:t>
                </a:r>
              </a:p>
              <a:p>
                <a:pPr algn="ctr"/>
                <a14:m>
                  <m:oMath xmlns:m="http://schemas.openxmlformats.org/officeDocument/2006/math">
                    <m:r>
                      <a:rPr lang="en-US" sz="1050" i="1">
                        <a:latin typeface="Cambria Math" panose="02040503050406030204" pitchFamily="18" charset="0"/>
                      </a:rPr>
                      <m:t>𝑔</m:t>
                    </m:r>
                  </m:oMath>
                </a14:m>
                <a:r>
                  <a:rPr lang="en-US" sz="1050" dirty="0"/>
                  <a:t> is acceleration due to gravity</a:t>
                </a:r>
              </a:p>
              <a:p>
                <a:pPr algn="ctr"/>
                <a14:m>
                  <m:oMath xmlns:m="http://schemas.openxmlformats.org/officeDocument/2006/math">
                    <m:r>
                      <a:rPr lang="en-US" sz="1050" i="1">
                        <a:latin typeface="Cambria Math" panose="02040503050406030204" pitchFamily="18" charset="0"/>
                        <a:ea typeface="Cambria Math" panose="02040503050406030204" pitchFamily="18" charset="0"/>
                      </a:rPr>
                      <m:t>𝜌</m:t>
                    </m:r>
                  </m:oMath>
                </a14:m>
                <a:r>
                  <a:rPr lang="en-US" sz="1050" dirty="0"/>
                  <a:t> is density of fluid through which object is falling</a:t>
                </a:r>
              </a:p>
              <a:p>
                <a:pPr algn="ctr"/>
                <a14:m>
                  <m:oMath xmlns:m="http://schemas.openxmlformats.org/officeDocument/2006/math">
                    <m:r>
                      <a:rPr lang="en-US" sz="1050" i="1">
                        <a:latin typeface="Cambria Math" panose="02040503050406030204" pitchFamily="18" charset="0"/>
                        <a:ea typeface="Cambria Math" panose="02040503050406030204" pitchFamily="18" charset="0"/>
                      </a:rPr>
                      <m:t>𝐴</m:t>
                    </m:r>
                  </m:oMath>
                </a14:m>
                <a:r>
                  <a:rPr lang="en-US" sz="1050" dirty="0"/>
                  <a:t> is area of the object</a:t>
                </a:r>
              </a:p>
              <a:p>
                <a:pPr algn="ctr"/>
                <a14:m>
                  <m:oMath xmlns:m="http://schemas.openxmlformats.org/officeDocument/2006/math">
                    <m:sSub>
                      <m:sSubPr>
                        <m:ctrlPr>
                          <a:rPr lang="en-US" sz="1050" i="1">
                            <a:latin typeface="Cambria Math" panose="02040503050406030204" pitchFamily="18" charset="0"/>
                            <a:ea typeface="Cambria Math" panose="02040503050406030204" pitchFamily="18" charset="0"/>
                          </a:rPr>
                        </m:ctrlPr>
                      </m:sSubPr>
                      <m:e>
                        <m:r>
                          <a:rPr lang="en-US" sz="1050" i="1">
                            <a:latin typeface="Cambria Math" panose="02040503050406030204" pitchFamily="18" charset="0"/>
                            <a:ea typeface="Cambria Math" panose="02040503050406030204" pitchFamily="18" charset="0"/>
                          </a:rPr>
                          <m:t>𝐶</m:t>
                        </m:r>
                      </m:e>
                      <m:sub>
                        <m:r>
                          <a:rPr lang="en-US" sz="1050" i="1">
                            <a:latin typeface="Cambria Math" panose="02040503050406030204" pitchFamily="18" charset="0"/>
                            <a:ea typeface="Cambria Math" panose="02040503050406030204" pitchFamily="18" charset="0"/>
                          </a:rPr>
                          <m:t>𝑑</m:t>
                        </m:r>
                      </m:sub>
                    </m:sSub>
                  </m:oMath>
                </a14:m>
                <a:r>
                  <a:rPr lang="en-US" sz="1050" dirty="0"/>
                  <a:t> is the drag coefficient</a:t>
                </a:r>
              </a:p>
            </p:txBody>
          </p:sp>
        </mc:Choice>
        <mc:Fallback xmlns="">
          <p:sp>
            <p:nvSpPr>
              <p:cNvPr id="12" name="TextBox 11">
                <a:extLst>
                  <a:ext uri="{FF2B5EF4-FFF2-40B4-BE49-F238E27FC236}">
                    <a16:creationId xmlns:a16="http://schemas.microsoft.com/office/drawing/2014/main" id="{129A4674-2328-5046-9B00-DE7B16C75F1D}"/>
                  </a:ext>
                </a:extLst>
              </p:cNvPr>
              <p:cNvSpPr txBox="1">
                <a:spLocks noRot="1" noChangeAspect="1" noMove="1" noResize="1" noEditPoints="1" noAdjustHandles="1" noChangeArrowheads="1" noChangeShapeType="1" noTextEdit="1"/>
              </p:cNvSpPr>
              <p:nvPr/>
            </p:nvSpPr>
            <p:spPr>
              <a:xfrm>
                <a:off x="5514904" y="4876234"/>
                <a:ext cx="3024875" cy="1061829"/>
              </a:xfrm>
              <a:prstGeom prst="rect">
                <a:avLst/>
              </a:prstGeom>
              <a:blipFill>
                <a:blip r:embed="rId5"/>
                <a:stretch>
                  <a:fillRect b="-238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388FD51F-7784-2166-7E9D-F28DE910FA0D}"/>
              </a:ext>
            </a:extLst>
          </p:cNvPr>
          <p:cNvSpPr txBox="1"/>
          <p:nvPr/>
        </p:nvSpPr>
        <p:spPr>
          <a:xfrm>
            <a:off x="6088622" y="6106886"/>
            <a:ext cx="1877437" cy="369332"/>
          </a:xfrm>
          <a:prstGeom prst="rect">
            <a:avLst/>
          </a:prstGeom>
          <a:noFill/>
        </p:spPr>
        <p:txBody>
          <a:bodyPr wrap="none" rtlCol="0">
            <a:spAutoFit/>
          </a:bodyPr>
          <a:lstStyle/>
          <a:p>
            <a:r>
              <a:rPr lang="en-US" sz="1800" dirty="0"/>
              <a:t>(equation is FYI)</a:t>
            </a:r>
          </a:p>
        </p:txBody>
      </p:sp>
    </p:spTree>
    <p:extLst>
      <p:ext uri="{BB962C8B-B14F-4D97-AF65-F5344CB8AC3E}">
        <p14:creationId xmlns:p14="http://schemas.microsoft.com/office/powerpoint/2010/main" val="4293497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3" descr="term">
            <a:extLst>
              <a:ext uri="{FF2B5EF4-FFF2-40B4-BE49-F238E27FC236}">
                <a16:creationId xmlns:a16="http://schemas.microsoft.com/office/drawing/2014/main" id="{F57F8C22-0A9A-514E-A2B4-3A5D280E2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958"/>
          <a:stretch>
            <a:fillRect/>
          </a:stretch>
        </p:blipFill>
        <p:spPr bwMode="auto">
          <a:xfrm rot="21569809">
            <a:off x="2696766" y="1708549"/>
            <a:ext cx="3729038" cy="418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Line 4">
            <a:extLst>
              <a:ext uri="{FF2B5EF4-FFF2-40B4-BE49-F238E27FC236}">
                <a16:creationId xmlns:a16="http://schemas.microsoft.com/office/drawing/2014/main" id="{27BE86EB-5A58-3544-AECC-0F9E0FDF512D}"/>
              </a:ext>
            </a:extLst>
          </p:cNvPr>
          <p:cNvSpPr>
            <a:spLocks noChangeShapeType="1"/>
          </p:cNvSpPr>
          <p:nvPr/>
        </p:nvSpPr>
        <p:spPr bwMode="auto">
          <a:xfrm flipH="1">
            <a:off x="4818460" y="1629966"/>
            <a:ext cx="14288" cy="34278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18787" name="Line 5">
            <a:extLst>
              <a:ext uri="{FF2B5EF4-FFF2-40B4-BE49-F238E27FC236}">
                <a16:creationId xmlns:a16="http://schemas.microsoft.com/office/drawing/2014/main" id="{41CA4DD0-5828-CD4E-A496-3981F5A28D73}"/>
              </a:ext>
            </a:extLst>
          </p:cNvPr>
          <p:cNvSpPr>
            <a:spLocks noChangeShapeType="1"/>
          </p:cNvSpPr>
          <p:nvPr/>
        </p:nvSpPr>
        <p:spPr bwMode="auto">
          <a:xfrm flipH="1">
            <a:off x="5803106" y="1619251"/>
            <a:ext cx="14288" cy="34278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aphicFrame>
        <p:nvGraphicFramePr>
          <p:cNvPr id="118788" name="Object 6">
            <a:extLst>
              <a:ext uri="{FF2B5EF4-FFF2-40B4-BE49-F238E27FC236}">
                <a16:creationId xmlns:a16="http://schemas.microsoft.com/office/drawing/2014/main" id="{EB26C5B2-8E78-5643-BEF2-231B6F42FCB4}"/>
              </a:ext>
            </a:extLst>
          </p:cNvPr>
          <p:cNvGraphicFramePr>
            <a:graphicFrameLocks noChangeAspect="1"/>
          </p:cNvGraphicFramePr>
          <p:nvPr/>
        </p:nvGraphicFramePr>
        <p:xfrm>
          <a:off x="4766072" y="1464469"/>
          <a:ext cx="170259" cy="147638"/>
        </p:xfrm>
        <a:graphic>
          <a:graphicData uri="http://schemas.openxmlformats.org/presentationml/2006/ole">
            <mc:AlternateContent xmlns:mc="http://schemas.openxmlformats.org/markup-compatibility/2006">
              <mc:Choice xmlns:v="urn:schemas-microsoft-com:vml" Requires="v">
                <p:oleObj name="Equation" r:id="rId4" imgW="190500" imgH="165100" progId="Equation.3">
                  <p:embed/>
                </p:oleObj>
              </mc:Choice>
              <mc:Fallback>
                <p:oleObj name="Equation" r:id="rId4" imgW="190500" imgH="165100" progId="Equation.3">
                  <p:embed/>
                  <p:pic>
                    <p:nvPicPr>
                      <p:cNvPr id="118788" name="Object 6">
                        <a:extLst>
                          <a:ext uri="{FF2B5EF4-FFF2-40B4-BE49-F238E27FC236}">
                            <a16:creationId xmlns:a16="http://schemas.microsoft.com/office/drawing/2014/main" id="{EB26C5B2-8E78-5643-BEF2-231B6F42FC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6072" y="1464469"/>
                        <a:ext cx="170259" cy="147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8789" name="Text Box 9">
            <a:extLst>
              <a:ext uri="{FF2B5EF4-FFF2-40B4-BE49-F238E27FC236}">
                <a16:creationId xmlns:a16="http://schemas.microsoft.com/office/drawing/2014/main" id="{D47F79D8-5DB4-2D4F-ACC2-F4A92B383F28}"/>
              </a:ext>
            </a:extLst>
          </p:cNvPr>
          <p:cNvSpPr txBox="1">
            <a:spLocks noChangeArrowheads="1"/>
          </p:cNvSpPr>
          <p:nvPr/>
        </p:nvSpPr>
        <p:spPr bwMode="auto">
          <a:xfrm>
            <a:off x="2755107" y="891779"/>
            <a:ext cx="366433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DIAMETERS AND FALL SPEEDS</a:t>
            </a:r>
          </a:p>
        </p:txBody>
      </p:sp>
      <p:sp>
        <p:nvSpPr>
          <p:cNvPr id="118790" name="Line 10">
            <a:extLst>
              <a:ext uri="{FF2B5EF4-FFF2-40B4-BE49-F238E27FC236}">
                <a16:creationId xmlns:a16="http://schemas.microsoft.com/office/drawing/2014/main" id="{3381F6DD-89EB-CB46-8E9A-8B77044D873B}"/>
              </a:ext>
            </a:extLst>
          </p:cNvPr>
          <p:cNvSpPr>
            <a:spLocks noChangeShapeType="1"/>
          </p:cNvSpPr>
          <p:nvPr/>
        </p:nvSpPr>
        <p:spPr bwMode="auto">
          <a:xfrm flipH="1">
            <a:off x="5464969" y="1608535"/>
            <a:ext cx="14288" cy="34278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aphicFrame>
        <p:nvGraphicFramePr>
          <p:cNvPr id="118791" name="Object 11">
            <a:extLst>
              <a:ext uri="{FF2B5EF4-FFF2-40B4-BE49-F238E27FC236}">
                <a16:creationId xmlns:a16="http://schemas.microsoft.com/office/drawing/2014/main" id="{6002AC91-7598-3A4A-9E46-ED524A2D7B7D}"/>
              </a:ext>
            </a:extLst>
          </p:cNvPr>
          <p:cNvGraphicFramePr>
            <a:graphicFrameLocks noChangeAspect="1"/>
          </p:cNvGraphicFramePr>
          <p:nvPr/>
        </p:nvGraphicFramePr>
        <p:xfrm>
          <a:off x="5023249" y="1460897"/>
          <a:ext cx="250031" cy="147638"/>
        </p:xfrm>
        <a:graphic>
          <a:graphicData uri="http://schemas.openxmlformats.org/presentationml/2006/ole">
            <mc:AlternateContent xmlns:mc="http://schemas.openxmlformats.org/markup-compatibility/2006">
              <mc:Choice xmlns:v="urn:schemas-microsoft-com:vml" Requires="v">
                <p:oleObj name="Equation" r:id="rId6" imgW="279400" imgH="165100" progId="Equation.3">
                  <p:embed/>
                </p:oleObj>
              </mc:Choice>
              <mc:Fallback>
                <p:oleObj name="Equation" r:id="rId6" imgW="279400" imgH="165100" progId="Equation.3">
                  <p:embed/>
                  <p:pic>
                    <p:nvPicPr>
                      <p:cNvPr id="118791" name="Object 11">
                        <a:extLst>
                          <a:ext uri="{FF2B5EF4-FFF2-40B4-BE49-F238E27FC236}">
                            <a16:creationId xmlns:a16="http://schemas.microsoft.com/office/drawing/2014/main" id="{6002AC91-7598-3A4A-9E46-ED524A2D7B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3249" y="1460897"/>
                        <a:ext cx="250031" cy="147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8792" name="Object 12">
            <a:extLst>
              <a:ext uri="{FF2B5EF4-FFF2-40B4-BE49-F238E27FC236}">
                <a16:creationId xmlns:a16="http://schemas.microsoft.com/office/drawing/2014/main" id="{3BB0A407-3359-1549-9404-9A0389F9F19A}"/>
              </a:ext>
            </a:extLst>
          </p:cNvPr>
          <p:cNvGraphicFramePr>
            <a:graphicFrameLocks noChangeAspect="1"/>
          </p:cNvGraphicFramePr>
          <p:nvPr/>
        </p:nvGraphicFramePr>
        <p:xfrm>
          <a:off x="5331620" y="1462088"/>
          <a:ext cx="330994" cy="153591"/>
        </p:xfrm>
        <a:graphic>
          <a:graphicData uri="http://schemas.openxmlformats.org/presentationml/2006/ole">
            <mc:AlternateContent xmlns:mc="http://schemas.openxmlformats.org/markup-compatibility/2006">
              <mc:Choice xmlns:v="urn:schemas-microsoft-com:vml" Requires="v">
                <p:oleObj name="Equation" r:id="rId8" imgW="355600" imgH="165100" progId="Equation.3">
                  <p:embed/>
                </p:oleObj>
              </mc:Choice>
              <mc:Fallback>
                <p:oleObj name="Equation" r:id="rId8" imgW="355600" imgH="165100" progId="Equation.3">
                  <p:embed/>
                  <p:pic>
                    <p:nvPicPr>
                      <p:cNvPr id="118792" name="Object 12">
                        <a:extLst>
                          <a:ext uri="{FF2B5EF4-FFF2-40B4-BE49-F238E27FC236}">
                            <a16:creationId xmlns:a16="http://schemas.microsoft.com/office/drawing/2014/main" id="{3BB0A407-3359-1549-9404-9A0389F9F1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1620" y="1462088"/>
                        <a:ext cx="330994" cy="153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8793" name="Line 13">
            <a:extLst>
              <a:ext uri="{FF2B5EF4-FFF2-40B4-BE49-F238E27FC236}">
                <a16:creationId xmlns:a16="http://schemas.microsoft.com/office/drawing/2014/main" id="{80EAD32A-F5D5-4441-A285-9FD0E94A3550}"/>
              </a:ext>
            </a:extLst>
          </p:cNvPr>
          <p:cNvSpPr>
            <a:spLocks noChangeShapeType="1"/>
          </p:cNvSpPr>
          <p:nvPr/>
        </p:nvSpPr>
        <p:spPr bwMode="auto">
          <a:xfrm flipH="1">
            <a:off x="5136356" y="1629966"/>
            <a:ext cx="14288" cy="34278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graphicFrame>
        <p:nvGraphicFramePr>
          <p:cNvPr id="118794" name="Object 14">
            <a:extLst>
              <a:ext uri="{FF2B5EF4-FFF2-40B4-BE49-F238E27FC236}">
                <a16:creationId xmlns:a16="http://schemas.microsoft.com/office/drawing/2014/main" id="{F95E62E3-C534-914E-B88C-1F83233F791D}"/>
              </a:ext>
            </a:extLst>
          </p:cNvPr>
          <p:cNvGraphicFramePr>
            <a:graphicFrameLocks noChangeAspect="1"/>
          </p:cNvGraphicFramePr>
          <p:nvPr/>
        </p:nvGraphicFramePr>
        <p:xfrm>
          <a:off x="5697142" y="1458517"/>
          <a:ext cx="392906" cy="150019"/>
        </p:xfrm>
        <a:graphic>
          <a:graphicData uri="http://schemas.openxmlformats.org/presentationml/2006/ole">
            <mc:AlternateContent xmlns:mc="http://schemas.openxmlformats.org/markup-compatibility/2006">
              <mc:Choice xmlns:v="urn:schemas-microsoft-com:vml" Requires="v">
                <p:oleObj name="Equation" r:id="rId10" imgW="431800" imgH="165100" progId="Equation.3">
                  <p:embed/>
                </p:oleObj>
              </mc:Choice>
              <mc:Fallback>
                <p:oleObj name="Equation" r:id="rId10" imgW="431800" imgH="165100" progId="Equation.3">
                  <p:embed/>
                  <p:pic>
                    <p:nvPicPr>
                      <p:cNvPr id="118794" name="Object 14">
                        <a:extLst>
                          <a:ext uri="{FF2B5EF4-FFF2-40B4-BE49-F238E27FC236}">
                            <a16:creationId xmlns:a16="http://schemas.microsoft.com/office/drawing/2014/main" id="{F95E62E3-C534-914E-B88C-1F83233F79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7142" y="1458517"/>
                        <a:ext cx="392906" cy="1500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211318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2F9F068-DBFB-6446-97F1-CA567AA8CE67}"/>
              </a:ext>
            </a:extLst>
          </p:cNvPr>
          <p:cNvSpPr/>
          <p:nvPr/>
        </p:nvSpPr>
        <p:spPr>
          <a:xfrm>
            <a:off x="5475339" y="1642602"/>
            <a:ext cx="530942" cy="5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Oval 3">
            <a:extLst>
              <a:ext uri="{FF2B5EF4-FFF2-40B4-BE49-F238E27FC236}">
                <a16:creationId xmlns:a16="http://schemas.microsoft.com/office/drawing/2014/main" id="{D97E4BC3-9E20-B54E-B307-6AD3A5DFEA68}"/>
              </a:ext>
            </a:extLst>
          </p:cNvPr>
          <p:cNvSpPr/>
          <p:nvPr/>
        </p:nvSpPr>
        <p:spPr>
          <a:xfrm>
            <a:off x="6601747" y="2966360"/>
            <a:ext cx="530942" cy="5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9A7F2DD7-E233-2548-922C-2974D7DD2B22}"/>
              </a:ext>
            </a:extLst>
          </p:cNvPr>
          <p:cNvSpPr/>
          <p:nvPr/>
        </p:nvSpPr>
        <p:spPr>
          <a:xfrm>
            <a:off x="7901449" y="2168013"/>
            <a:ext cx="530942" cy="525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5">
            <a:extLst>
              <a:ext uri="{FF2B5EF4-FFF2-40B4-BE49-F238E27FC236}">
                <a16:creationId xmlns:a16="http://schemas.microsoft.com/office/drawing/2014/main" id="{1327675B-511B-9A46-8FE7-23A9B1E65657}"/>
              </a:ext>
            </a:extLst>
          </p:cNvPr>
          <p:cNvSpPr/>
          <p:nvPr/>
        </p:nvSpPr>
        <p:spPr>
          <a:xfrm>
            <a:off x="7508774" y="4540660"/>
            <a:ext cx="289436"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119978C8-1327-C947-A0C7-F884783C75EB}"/>
              </a:ext>
            </a:extLst>
          </p:cNvPr>
          <p:cNvSpPr/>
          <p:nvPr/>
        </p:nvSpPr>
        <p:spPr>
          <a:xfrm>
            <a:off x="6894871" y="2287844"/>
            <a:ext cx="289436"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6201E349-60AB-6F4E-937A-B913D604BB55}"/>
              </a:ext>
            </a:extLst>
          </p:cNvPr>
          <p:cNvSpPr/>
          <p:nvPr/>
        </p:nvSpPr>
        <p:spPr>
          <a:xfrm>
            <a:off x="5715002" y="4160888"/>
            <a:ext cx="289436"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37E9FF4A-75D2-2144-90E2-A0AAA6B5222D}"/>
              </a:ext>
            </a:extLst>
          </p:cNvPr>
          <p:cNvSpPr/>
          <p:nvPr/>
        </p:nvSpPr>
        <p:spPr>
          <a:xfrm>
            <a:off x="8207479" y="3491771"/>
            <a:ext cx="289436"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AE668082-DE20-AA40-88D1-77C5083CFE00}"/>
              </a:ext>
            </a:extLst>
          </p:cNvPr>
          <p:cNvSpPr/>
          <p:nvPr/>
        </p:nvSpPr>
        <p:spPr>
          <a:xfrm>
            <a:off x="6726187" y="3991373"/>
            <a:ext cx="289436"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28F43980-F21F-E04C-8CF2-B662C4B15811}"/>
              </a:ext>
            </a:extLst>
          </p:cNvPr>
          <p:cNvSpPr/>
          <p:nvPr/>
        </p:nvSpPr>
        <p:spPr>
          <a:xfrm>
            <a:off x="5963880" y="2407675"/>
            <a:ext cx="289436"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D24704FE-9B26-C949-AAE4-43FF05027570}"/>
              </a:ext>
            </a:extLst>
          </p:cNvPr>
          <p:cNvSpPr/>
          <p:nvPr/>
        </p:nvSpPr>
        <p:spPr>
          <a:xfrm>
            <a:off x="5434779" y="3114765"/>
            <a:ext cx="123518"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912713E5-40E6-9D45-B58A-67629FDA7DF3}"/>
              </a:ext>
            </a:extLst>
          </p:cNvPr>
          <p:cNvSpPr/>
          <p:nvPr/>
        </p:nvSpPr>
        <p:spPr>
          <a:xfrm>
            <a:off x="6046838" y="3577496"/>
            <a:ext cx="123518"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Oval 14">
            <a:extLst>
              <a:ext uri="{FF2B5EF4-FFF2-40B4-BE49-F238E27FC236}">
                <a16:creationId xmlns:a16="http://schemas.microsoft.com/office/drawing/2014/main" id="{9D92878B-F0A5-D047-B4EA-9AD142E1DBDD}"/>
              </a:ext>
            </a:extLst>
          </p:cNvPr>
          <p:cNvSpPr/>
          <p:nvPr/>
        </p:nvSpPr>
        <p:spPr>
          <a:xfrm>
            <a:off x="5797960" y="4769260"/>
            <a:ext cx="123518"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8B7C5C87-791A-0745-9BCC-F96E9EAA8CAF}"/>
              </a:ext>
            </a:extLst>
          </p:cNvPr>
          <p:cNvSpPr/>
          <p:nvPr/>
        </p:nvSpPr>
        <p:spPr>
          <a:xfrm>
            <a:off x="7184307" y="5286465"/>
            <a:ext cx="123518"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Oval 16">
            <a:extLst>
              <a:ext uri="{FF2B5EF4-FFF2-40B4-BE49-F238E27FC236}">
                <a16:creationId xmlns:a16="http://schemas.microsoft.com/office/drawing/2014/main" id="{E39CD445-5D2B-9E47-9C2E-B08EE3E952E6}"/>
              </a:ext>
            </a:extLst>
          </p:cNvPr>
          <p:cNvSpPr/>
          <p:nvPr/>
        </p:nvSpPr>
        <p:spPr>
          <a:xfrm>
            <a:off x="8052622" y="3166801"/>
            <a:ext cx="123518"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Oval 17">
            <a:extLst>
              <a:ext uri="{FF2B5EF4-FFF2-40B4-BE49-F238E27FC236}">
                <a16:creationId xmlns:a16="http://schemas.microsoft.com/office/drawing/2014/main" id="{F0E985E0-2717-C443-BD07-B1B1F81CD673}"/>
              </a:ext>
            </a:extLst>
          </p:cNvPr>
          <p:cNvSpPr/>
          <p:nvPr/>
        </p:nvSpPr>
        <p:spPr>
          <a:xfrm>
            <a:off x="8308873" y="4154528"/>
            <a:ext cx="123518"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Oval 18">
            <a:extLst>
              <a:ext uri="{FF2B5EF4-FFF2-40B4-BE49-F238E27FC236}">
                <a16:creationId xmlns:a16="http://schemas.microsoft.com/office/drawing/2014/main" id="{0B75DA58-0BE5-D543-BA19-987A025C033B}"/>
              </a:ext>
            </a:extLst>
          </p:cNvPr>
          <p:cNvSpPr/>
          <p:nvPr/>
        </p:nvSpPr>
        <p:spPr>
          <a:xfrm>
            <a:off x="5549079" y="3229065"/>
            <a:ext cx="248882" cy="2627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387AC058-6619-3440-8809-38E0AF6B77D7}"/>
              </a:ext>
            </a:extLst>
          </p:cNvPr>
          <p:cNvSpPr/>
          <p:nvPr/>
        </p:nvSpPr>
        <p:spPr>
          <a:xfrm>
            <a:off x="7549328" y="3612433"/>
            <a:ext cx="248882" cy="2627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Oval 20">
            <a:extLst>
              <a:ext uri="{FF2B5EF4-FFF2-40B4-BE49-F238E27FC236}">
                <a16:creationId xmlns:a16="http://schemas.microsoft.com/office/drawing/2014/main" id="{7F764D62-4F27-2249-91FF-1BD7983E5435}"/>
              </a:ext>
            </a:extLst>
          </p:cNvPr>
          <p:cNvSpPr/>
          <p:nvPr/>
        </p:nvSpPr>
        <p:spPr>
          <a:xfrm>
            <a:off x="7645195" y="1573558"/>
            <a:ext cx="248882" cy="2627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Down Arrow 21">
            <a:extLst>
              <a:ext uri="{FF2B5EF4-FFF2-40B4-BE49-F238E27FC236}">
                <a16:creationId xmlns:a16="http://schemas.microsoft.com/office/drawing/2014/main" id="{C13E40F3-3DF0-A345-9ABC-F380ED3849A9}"/>
              </a:ext>
            </a:extLst>
          </p:cNvPr>
          <p:cNvSpPr/>
          <p:nvPr/>
        </p:nvSpPr>
        <p:spPr>
          <a:xfrm>
            <a:off x="6742777" y="3555465"/>
            <a:ext cx="248882" cy="341056"/>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Down Arrow 22">
            <a:extLst>
              <a:ext uri="{FF2B5EF4-FFF2-40B4-BE49-F238E27FC236}">
                <a16:creationId xmlns:a16="http://schemas.microsoft.com/office/drawing/2014/main" id="{B20B2533-5BC7-F646-A4DF-0CE4D62C72E5}"/>
              </a:ext>
            </a:extLst>
          </p:cNvPr>
          <p:cNvSpPr/>
          <p:nvPr/>
        </p:nvSpPr>
        <p:spPr>
          <a:xfrm>
            <a:off x="8051698" y="2729376"/>
            <a:ext cx="248882" cy="341056"/>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Down Arrow 23">
            <a:extLst>
              <a:ext uri="{FF2B5EF4-FFF2-40B4-BE49-F238E27FC236}">
                <a16:creationId xmlns:a16="http://schemas.microsoft.com/office/drawing/2014/main" id="{19068804-D4F9-274F-98A2-AA3D2D4134FF}"/>
              </a:ext>
            </a:extLst>
          </p:cNvPr>
          <p:cNvSpPr/>
          <p:nvPr/>
        </p:nvSpPr>
        <p:spPr>
          <a:xfrm>
            <a:off x="5616369" y="2237147"/>
            <a:ext cx="248882" cy="341056"/>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Down Arrow 25">
            <a:extLst>
              <a:ext uri="{FF2B5EF4-FFF2-40B4-BE49-F238E27FC236}">
                <a16:creationId xmlns:a16="http://schemas.microsoft.com/office/drawing/2014/main" id="{40DD4112-7B53-2D4D-98A9-C3D91DAFC83D}"/>
              </a:ext>
            </a:extLst>
          </p:cNvPr>
          <p:cNvSpPr/>
          <p:nvPr/>
        </p:nvSpPr>
        <p:spPr>
          <a:xfrm>
            <a:off x="6046838" y="2729376"/>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Down Arrow 26">
            <a:extLst>
              <a:ext uri="{FF2B5EF4-FFF2-40B4-BE49-F238E27FC236}">
                <a16:creationId xmlns:a16="http://schemas.microsoft.com/office/drawing/2014/main" id="{8C95038B-B96A-5145-84DD-5719ECB2651C}"/>
              </a:ext>
            </a:extLst>
          </p:cNvPr>
          <p:cNvSpPr/>
          <p:nvPr/>
        </p:nvSpPr>
        <p:spPr>
          <a:xfrm>
            <a:off x="6985205" y="2606960"/>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Down Arrow 27">
            <a:extLst>
              <a:ext uri="{FF2B5EF4-FFF2-40B4-BE49-F238E27FC236}">
                <a16:creationId xmlns:a16="http://schemas.microsoft.com/office/drawing/2014/main" id="{8AA394C7-7158-A642-9FC1-5C15B7773EF0}"/>
              </a:ext>
            </a:extLst>
          </p:cNvPr>
          <p:cNvSpPr/>
          <p:nvPr/>
        </p:nvSpPr>
        <p:spPr>
          <a:xfrm>
            <a:off x="7613854" y="3902332"/>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Down Arrow 28">
            <a:extLst>
              <a:ext uri="{FF2B5EF4-FFF2-40B4-BE49-F238E27FC236}">
                <a16:creationId xmlns:a16="http://schemas.microsoft.com/office/drawing/2014/main" id="{008F781D-8896-1F49-BD3E-9D34EAD98A96}"/>
              </a:ext>
            </a:extLst>
          </p:cNvPr>
          <p:cNvSpPr/>
          <p:nvPr/>
        </p:nvSpPr>
        <p:spPr>
          <a:xfrm>
            <a:off x="5803492" y="4469222"/>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Down Arrow 29">
            <a:extLst>
              <a:ext uri="{FF2B5EF4-FFF2-40B4-BE49-F238E27FC236}">
                <a16:creationId xmlns:a16="http://schemas.microsoft.com/office/drawing/2014/main" id="{608BE593-C586-9F4E-A6CE-F2B0CE06A8AA}"/>
              </a:ext>
            </a:extLst>
          </p:cNvPr>
          <p:cNvSpPr/>
          <p:nvPr/>
        </p:nvSpPr>
        <p:spPr>
          <a:xfrm>
            <a:off x="5611761" y="3523571"/>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Down Arrow 30">
            <a:extLst>
              <a:ext uri="{FF2B5EF4-FFF2-40B4-BE49-F238E27FC236}">
                <a16:creationId xmlns:a16="http://schemas.microsoft.com/office/drawing/2014/main" id="{30BA1317-DA5F-044F-B007-766E2E5C40FA}"/>
              </a:ext>
            </a:extLst>
          </p:cNvPr>
          <p:cNvSpPr/>
          <p:nvPr/>
        </p:nvSpPr>
        <p:spPr>
          <a:xfrm>
            <a:off x="7591732" y="4854151"/>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Down Arrow 31">
            <a:extLst>
              <a:ext uri="{FF2B5EF4-FFF2-40B4-BE49-F238E27FC236}">
                <a16:creationId xmlns:a16="http://schemas.microsoft.com/office/drawing/2014/main" id="{B4625A38-BE95-5D46-8672-0DE115F7E224}"/>
              </a:ext>
            </a:extLst>
          </p:cNvPr>
          <p:cNvSpPr/>
          <p:nvPr/>
        </p:nvSpPr>
        <p:spPr>
          <a:xfrm>
            <a:off x="7711564" y="1849861"/>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Down Arrow 32">
            <a:extLst>
              <a:ext uri="{FF2B5EF4-FFF2-40B4-BE49-F238E27FC236}">
                <a16:creationId xmlns:a16="http://schemas.microsoft.com/office/drawing/2014/main" id="{E355F5A1-AC1F-8B49-B64E-5FB7E22A68EF}"/>
              </a:ext>
            </a:extLst>
          </p:cNvPr>
          <p:cNvSpPr/>
          <p:nvPr/>
        </p:nvSpPr>
        <p:spPr>
          <a:xfrm>
            <a:off x="8305186" y="3800476"/>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7" name="Straight Arrow Connector 36">
            <a:extLst>
              <a:ext uri="{FF2B5EF4-FFF2-40B4-BE49-F238E27FC236}">
                <a16:creationId xmlns:a16="http://schemas.microsoft.com/office/drawing/2014/main" id="{EC99C63F-5037-D947-9095-F615F1EC7E14}"/>
              </a:ext>
            </a:extLst>
          </p:cNvPr>
          <p:cNvCxnSpPr>
            <a:cxnSpLocks/>
            <a:stCxn id="12" idx="4"/>
          </p:cNvCxnSpPr>
          <p:nvPr/>
        </p:nvCxnSpPr>
        <p:spPr>
          <a:xfrm>
            <a:off x="5496538" y="3229065"/>
            <a:ext cx="0" cy="131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734803B-63C7-FD4B-AE04-528E5F522158}"/>
              </a:ext>
            </a:extLst>
          </p:cNvPr>
          <p:cNvCxnSpPr>
            <a:cxnSpLocks/>
          </p:cNvCxnSpPr>
          <p:nvPr/>
        </p:nvCxnSpPr>
        <p:spPr>
          <a:xfrm>
            <a:off x="5610838" y="3343365"/>
            <a:ext cx="0" cy="131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196637B-24A9-B24D-A1CB-A9319E06DE66}"/>
              </a:ext>
            </a:extLst>
          </p:cNvPr>
          <p:cNvCxnSpPr>
            <a:cxnSpLocks/>
          </p:cNvCxnSpPr>
          <p:nvPr/>
        </p:nvCxnSpPr>
        <p:spPr>
          <a:xfrm>
            <a:off x="6108597" y="3691796"/>
            <a:ext cx="0" cy="131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48CC8E-8040-7A43-B1D6-4E21D77C2FD3}"/>
              </a:ext>
            </a:extLst>
          </p:cNvPr>
          <p:cNvCxnSpPr>
            <a:cxnSpLocks/>
          </p:cNvCxnSpPr>
          <p:nvPr/>
        </p:nvCxnSpPr>
        <p:spPr>
          <a:xfrm>
            <a:off x="5866171" y="4883560"/>
            <a:ext cx="0" cy="131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7935D49-80CB-1346-BEFA-543E6DECFFF8}"/>
              </a:ext>
            </a:extLst>
          </p:cNvPr>
          <p:cNvCxnSpPr>
            <a:cxnSpLocks/>
          </p:cNvCxnSpPr>
          <p:nvPr/>
        </p:nvCxnSpPr>
        <p:spPr>
          <a:xfrm>
            <a:off x="7246066" y="5400765"/>
            <a:ext cx="0" cy="131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5ABFDFE-446A-774C-B628-E88288E5C3A7}"/>
              </a:ext>
            </a:extLst>
          </p:cNvPr>
          <p:cNvCxnSpPr>
            <a:cxnSpLocks/>
          </p:cNvCxnSpPr>
          <p:nvPr/>
        </p:nvCxnSpPr>
        <p:spPr>
          <a:xfrm>
            <a:off x="8114381" y="3277689"/>
            <a:ext cx="0" cy="131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C8C57F-1A69-8B47-AE63-5CBF7879DDAF}"/>
              </a:ext>
            </a:extLst>
          </p:cNvPr>
          <p:cNvCxnSpPr>
            <a:cxnSpLocks/>
          </p:cNvCxnSpPr>
          <p:nvPr/>
        </p:nvCxnSpPr>
        <p:spPr>
          <a:xfrm>
            <a:off x="8366945" y="4268828"/>
            <a:ext cx="0" cy="131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Down Arrow 45">
            <a:extLst>
              <a:ext uri="{FF2B5EF4-FFF2-40B4-BE49-F238E27FC236}">
                <a16:creationId xmlns:a16="http://schemas.microsoft.com/office/drawing/2014/main" id="{4DCD238D-ABAB-E345-B88E-C0EB2F3D1EF4}"/>
              </a:ext>
            </a:extLst>
          </p:cNvPr>
          <p:cNvSpPr/>
          <p:nvPr/>
        </p:nvSpPr>
        <p:spPr>
          <a:xfrm>
            <a:off x="6806383" y="4303764"/>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a:extLst>
              <a:ext uri="{FF2B5EF4-FFF2-40B4-BE49-F238E27FC236}">
                <a16:creationId xmlns:a16="http://schemas.microsoft.com/office/drawing/2014/main" id="{7BC008FB-E4A9-7248-BB02-18CBEC903DA7}"/>
              </a:ext>
            </a:extLst>
          </p:cNvPr>
          <p:cNvSpPr/>
          <p:nvPr/>
        </p:nvSpPr>
        <p:spPr>
          <a:xfrm>
            <a:off x="647086" y="1448905"/>
            <a:ext cx="3924914" cy="3739485"/>
          </a:xfrm>
          <a:prstGeom prst="rect">
            <a:avLst/>
          </a:prstGeom>
        </p:spPr>
        <p:txBody>
          <a:bodyPr wrap="square">
            <a:spAutoFit/>
          </a:bodyPr>
          <a:lstStyle/>
          <a:p>
            <a:r>
              <a:rPr lang="en-US" sz="2100" b="1" dirty="0">
                <a:solidFill>
                  <a:srgbClr val="000000"/>
                </a:solidFill>
              </a:rPr>
              <a:t>Collision-Coalescence Process</a:t>
            </a:r>
          </a:p>
          <a:p>
            <a:endParaRPr lang="en-US" sz="1500" dirty="0">
              <a:solidFill>
                <a:srgbClr val="000000"/>
              </a:solidFill>
            </a:endParaRPr>
          </a:p>
          <a:p>
            <a:r>
              <a:rPr lang="en-US" sz="1500" dirty="0"/>
              <a:t>As soon as a cloud droplet becomes large enough, raindrops start to fall. </a:t>
            </a:r>
          </a:p>
          <a:p>
            <a:endParaRPr lang="en-US" sz="1500" dirty="0">
              <a:solidFill>
                <a:srgbClr val="000000"/>
              </a:solidFill>
            </a:endParaRPr>
          </a:p>
          <a:p>
            <a:r>
              <a:rPr lang="en-US" sz="1500" i="1" dirty="0">
                <a:solidFill>
                  <a:srgbClr val="C00000"/>
                </a:solidFill>
              </a:rPr>
              <a:t>Terminal velocity</a:t>
            </a:r>
            <a:r>
              <a:rPr lang="en-US" sz="1500" dirty="0">
                <a:solidFill>
                  <a:srgbClr val="000000"/>
                </a:solidFill>
              </a:rPr>
              <a:t>: constant fall speed of a particle achieved through a</a:t>
            </a:r>
            <a:r>
              <a:rPr lang="en-US" sz="1500" dirty="0"/>
              <a:t> balance of gravitational, buoyancy, and drag forces</a:t>
            </a:r>
          </a:p>
          <a:p>
            <a:endParaRPr lang="en-US" sz="1500" dirty="0">
              <a:solidFill>
                <a:srgbClr val="000000"/>
              </a:solidFill>
            </a:endParaRPr>
          </a:p>
          <a:p>
            <a:r>
              <a:rPr lang="en-US" sz="1500" dirty="0"/>
              <a:t>Larger drops will have a higher terminal velocity than small drops so the large drops will fall faster. </a:t>
            </a:r>
          </a:p>
          <a:p>
            <a:endParaRPr lang="en-US" sz="1500" dirty="0">
              <a:solidFill>
                <a:srgbClr val="000000"/>
              </a:solidFill>
            </a:endParaRPr>
          </a:p>
          <a:p>
            <a:r>
              <a:rPr lang="en-US" sz="1500" dirty="0">
                <a:solidFill>
                  <a:srgbClr val="000000"/>
                </a:solidFill>
              </a:rPr>
              <a:t>Collisions occur and droplets merge.</a:t>
            </a:r>
          </a:p>
        </p:txBody>
      </p:sp>
      <p:sp>
        <p:nvSpPr>
          <p:cNvPr id="48" name="Oval 47">
            <a:extLst>
              <a:ext uri="{FF2B5EF4-FFF2-40B4-BE49-F238E27FC236}">
                <a16:creationId xmlns:a16="http://schemas.microsoft.com/office/drawing/2014/main" id="{1D0C2DA0-B184-E941-805F-3E9062225877}"/>
              </a:ext>
            </a:extLst>
          </p:cNvPr>
          <p:cNvSpPr/>
          <p:nvPr/>
        </p:nvSpPr>
        <p:spPr>
          <a:xfrm>
            <a:off x="6376834" y="2053572"/>
            <a:ext cx="66368" cy="64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Oval 49">
            <a:extLst>
              <a:ext uri="{FF2B5EF4-FFF2-40B4-BE49-F238E27FC236}">
                <a16:creationId xmlns:a16="http://schemas.microsoft.com/office/drawing/2014/main" id="{98C45EE1-AF97-1843-8309-5E9F0F7EBDBE}"/>
              </a:ext>
            </a:extLst>
          </p:cNvPr>
          <p:cNvSpPr/>
          <p:nvPr/>
        </p:nvSpPr>
        <p:spPr>
          <a:xfrm>
            <a:off x="6552892" y="2550550"/>
            <a:ext cx="66368" cy="64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Oval 50">
            <a:extLst>
              <a:ext uri="{FF2B5EF4-FFF2-40B4-BE49-F238E27FC236}">
                <a16:creationId xmlns:a16="http://schemas.microsoft.com/office/drawing/2014/main" id="{786C8E1A-8657-CD49-9CFD-727F332B1808}"/>
              </a:ext>
            </a:extLst>
          </p:cNvPr>
          <p:cNvSpPr/>
          <p:nvPr/>
        </p:nvSpPr>
        <p:spPr>
          <a:xfrm>
            <a:off x="7463145" y="2550550"/>
            <a:ext cx="66368" cy="64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Oval 51">
            <a:extLst>
              <a:ext uri="{FF2B5EF4-FFF2-40B4-BE49-F238E27FC236}">
                <a16:creationId xmlns:a16="http://schemas.microsoft.com/office/drawing/2014/main" id="{7C4C2E3A-705C-F648-8CFA-393E0C7EEFFD}"/>
              </a:ext>
            </a:extLst>
          </p:cNvPr>
          <p:cNvSpPr/>
          <p:nvPr/>
        </p:nvSpPr>
        <p:spPr>
          <a:xfrm>
            <a:off x="6419235" y="4993196"/>
            <a:ext cx="66368" cy="64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Oval 52">
            <a:extLst>
              <a:ext uri="{FF2B5EF4-FFF2-40B4-BE49-F238E27FC236}">
                <a16:creationId xmlns:a16="http://schemas.microsoft.com/office/drawing/2014/main" id="{9DABFFED-8842-074D-90B7-BCA387659CE3}"/>
              </a:ext>
            </a:extLst>
          </p:cNvPr>
          <p:cNvSpPr/>
          <p:nvPr/>
        </p:nvSpPr>
        <p:spPr>
          <a:xfrm>
            <a:off x="7054337" y="4736927"/>
            <a:ext cx="66368" cy="64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Oval 53">
            <a:extLst>
              <a:ext uri="{FF2B5EF4-FFF2-40B4-BE49-F238E27FC236}">
                <a16:creationId xmlns:a16="http://schemas.microsoft.com/office/drawing/2014/main" id="{53A17D42-A3A0-DB48-B8CA-B4E2A10B790D}"/>
              </a:ext>
            </a:extLst>
          </p:cNvPr>
          <p:cNvSpPr/>
          <p:nvPr/>
        </p:nvSpPr>
        <p:spPr>
          <a:xfrm>
            <a:off x="8469260" y="1631540"/>
            <a:ext cx="66368" cy="64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09571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13819B-BE3C-FA45-B1F6-7ED98792C9A8}"/>
              </a:ext>
            </a:extLst>
          </p:cNvPr>
          <p:cNvSpPr/>
          <p:nvPr/>
        </p:nvSpPr>
        <p:spPr>
          <a:xfrm>
            <a:off x="647086" y="1448905"/>
            <a:ext cx="4142453" cy="3877985"/>
          </a:xfrm>
          <a:prstGeom prst="rect">
            <a:avLst/>
          </a:prstGeom>
        </p:spPr>
        <p:txBody>
          <a:bodyPr wrap="square">
            <a:spAutoFit/>
          </a:bodyPr>
          <a:lstStyle/>
          <a:p>
            <a:r>
              <a:rPr lang="en-US" sz="2100" b="1" dirty="0">
                <a:solidFill>
                  <a:srgbClr val="000000"/>
                </a:solidFill>
              </a:rPr>
              <a:t>Collision-Coalescence Process</a:t>
            </a:r>
          </a:p>
          <a:p>
            <a:endParaRPr lang="en-US" sz="1500" dirty="0">
              <a:solidFill>
                <a:srgbClr val="000000"/>
              </a:solidFill>
            </a:endParaRPr>
          </a:p>
          <a:p>
            <a:r>
              <a:rPr lang="en-US" sz="1500" dirty="0"/>
              <a:t>The collision-coalescence mechanism is most efficient in environments where cloud water content is large and large cloud droplets are plentiful (e.g. </a:t>
            </a:r>
            <a:r>
              <a:rPr lang="en-US" sz="1500" u="sng" dirty="0"/>
              <a:t>tropics</a:t>
            </a:r>
            <a:r>
              <a:rPr lang="en-US" sz="1500" dirty="0"/>
              <a:t>).</a:t>
            </a:r>
          </a:p>
          <a:p>
            <a:endParaRPr lang="en-US" sz="1500" dirty="0">
              <a:solidFill>
                <a:srgbClr val="000000"/>
              </a:solidFill>
            </a:endParaRPr>
          </a:p>
          <a:p>
            <a:r>
              <a:rPr lang="en-US" sz="1500" dirty="0">
                <a:solidFill>
                  <a:srgbClr val="000000"/>
                </a:solidFill>
              </a:rPr>
              <a:t>Depends strongly on droplet size distribution, cloud water content/column moisture, updraft strength.</a:t>
            </a:r>
            <a:endParaRPr lang="en-US" sz="1800" dirty="0">
              <a:solidFill>
                <a:srgbClr val="000000"/>
              </a:solidFill>
            </a:endParaRPr>
          </a:p>
          <a:p>
            <a:pPr>
              <a:buFont typeface="Arial" panose="020B0604020202020204" pitchFamily="34" charset="0"/>
              <a:buChar char="•"/>
            </a:pPr>
            <a:endParaRPr lang="en-US" sz="1500" dirty="0">
              <a:solidFill>
                <a:srgbClr val="000000"/>
              </a:solidFill>
            </a:endParaRPr>
          </a:p>
          <a:p>
            <a:r>
              <a:rPr lang="en-US" sz="1500" dirty="0">
                <a:solidFill>
                  <a:srgbClr val="000000"/>
                </a:solidFill>
              </a:rPr>
              <a:t>Drops make it to the ground when</a:t>
            </a:r>
          </a:p>
          <a:p>
            <a:pPr marL="257175" indent="-257175">
              <a:buFont typeface="Arial" panose="020B0604020202020204" pitchFamily="34" charset="0"/>
              <a:buChar char="•"/>
            </a:pPr>
            <a:r>
              <a:rPr lang="en-US" sz="1500" dirty="0">
                <a:solidFill>
                  <a:srgbClr val="000000"/>
                </a:solidFill>
              </a:rPr>
              <a:t>The drop is large enough</a:t>
            </a:r>
          </a:p>
          <a:p>
            <a:pPr marL="257175" indent="-257175">
              <a:buFont typeface="Arial" panose="020B0604020202020204" pitchFamily="34" charset="0"/>
              <a:buChar char="•"/>
            </a:pPr>
            <a:r>
              <a:rPr lang="en-US" sz="1500" dirty="0">
                <a:solidFill>
                  <a:srgbClr val="000000"/>
                </a:solidFill>
              </a:rPr>
              <a:t>The cloud base is low enough</a:t>
            </a:r>
          </a:p>
          <a:p>
            <a:pPr marL="257175" indent="-257175">
              <a:buFont typeface="Arial" panose="020B0604020202020204" pitchFamily="34" charset="0"/>
              <a:buChar char="•"/>
            </a:pPr>
            <a:r>
              <a:rPr lang="en-US" sz="1500" dirty="0">
                <a:solidFill>
                  <a:srgbClr val="000000"/>
                </a:solidFill>
              </a:rPr>
              <a:t>The air between the cloud base and the ground is moist.</a:t>
            </a:r>
          </a:p>
        </p:txBody>
      </p:sp>
      <p:sp>
        <p:nvSpPr>
          <p:cNvPr id="2" name="Oval 1">
            <a:extLst>
              <a:ext uri="{FF2B5EF4-FFF2-40B4-BE49-F238E27FC236}">
                <a16:creationId xmlns:a16="http://schemas.microsoft.com/office/drawing/2014/main" id="{F2F9F068-DBFB-6446-97F1-CA567AA8CE67}"/>
              </a:ext>
            </a:extLst>
          </p:cNvPr>
          <p:cNvSpPr/>
          <p:nvPr/>
        </p:nvSpPr>
        <p:spPr>
          <a:xfrm>
            <a:off x="5227733" y="1895028"/>
            <a:ext cx="1124671" cy="11765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Oval 3">
            <a:extLst>
              <a:ext uri="{FF2B5EF4-FFF2-40B4-BE49-F238E27FC236}">
                <a16:creationId xmlns:a16="http://schemas.microsoft.com/office/drawing/2014/main" id="{D97E4BC3-9E20-B54E-B307-6AD3A5DFEA68}"/>
              </a:ext>
            </a:extLst>
          </p:cNvPr>
          <p:cNvSpPr/>
          <p:nvPr/>
        </p:nvSpPr>
        <p:spPr>
          <a:xfrm>
            <a:off x="6559753" y="2788056"/>
            <a:ext cx="798362" cy="8261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5">
            <a:extLst>
              <a:ext uri="{FF2B5EF4-FFF2-40B4-BE49-F238E27FC236}">
                <a16:creationId xmlns:a16="http://schemas.microsoft.com/office/drawing/2014/main" id="{1327675B-511B-9A46-8FE7-23A9B1E65657}"/>
              </a:ext>
            </a:extLst>
          </p:cNvPr>
          <p:cNvSpPr/>
          <p:nvPr/>
        </p:nvSpPr>
        <p:spPr>
          <a:xfrm>
            <a:off x="7541958" y="4305854"/>
            <a:ext cx="289436"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119978C8-1327-C947-A0C7-F884783C75EB}"/>
              </a:ext>
            </a:extLst>
          </p:cNvPr>
          <p:cNvSpPr/>
          <p:nvPr/>
        </p:nvSpPr>
        <p:spPr>
          <a:xfrm>
            <a:off x="6928055" y="2124884"/>
            <a:ext cx="289436" cy="285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Oval 14">
            <a:extLst>
              <a:ext uri="{FF2B5EF4-FFF2-40B4-BE49-F238E27FC236}">
                <a16:creationId xmlns:a16="http://schemas.microsoft.com/office/drawing/2014/main" id="{9D92878B-F0A5-D047-B4EA-9AD142E1DBDD}"/>
              </a:ext>
            </a:extLst>
          </p:cNvPr>
          <p:cNvSpPr/>
          <p:nvPr/>
        </p:nvSpPr>
        <p:spPr>
          <a:xfrm>
            <a:off x="5831144" y="4547518"/>
            <a:ext cx="123518"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8B7C5C87-791A-0745-9BCC-F96E9EAA8CAF}"/>
              </a:ext>
            </a:extLst>
          </p:cNvPr>
          <p:cNvSpPr/>
          <p:nvPr/>
        </p:nvSpPr>
        <p:spPr>
          <a:xfrm>
            <a:off x="7217491" y="5064723"/>
            <a:ext cx="123518"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Oval 20">
            <a:extLst>
              <a:ext uri="{FF2B5EF4-FFF2-40B4-BE49-F238E27FC236}">
                <a16:creationId xmlns:a16="http://schemas.microsoft.com/office/drawing/2014/main" id="{7F764D62-4F27-2249-91FF-1BD7983E5435}"/>
              </a:ext>
            </a:extLst>
          </p:cNvPr>
          <p:cNvSpPr/>
          <p:nvPr/>
        </p:nvSpPr>
        <p:spPr>
          <a:xfrm>
            <a:off x="7678379" y="1528165"/>
            <a:ext cx="248882" cy="2627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Down Arrow 21">
            <a:extLst>
              <a:ext uri="{FF2B5EF4-FFF2-40B4-BE49-F238E27FC236}">
                <a16:creationId xmlns:a16="http://schemas.microsoft.com/office/drawing/2014/main" id="{C13E40F3-3DF0-A345-9ABC-F380ED3849A9}"/>
              </a:ext>
            </a:extLst>
          </p:cNvPr>
          <p:cNvSpPr/>
          <p:nvPr/>
        </p:nvSpPr>
        <p:spPr>
          <a:xfrm>
            <a:off x="6775961" y="3671389"/>
            <a:ext cx="365946" cy="559736"/>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Down Arrow 26">
            <a:extLst>
              <a:ext uri="{FF2B5EF4-FFF2-40B4-BE49-F238E27FC236}">
                <a16:creationId xmlns:a16="http://schemas.microsoft.com/office/drawing/2014/main" id="{8C95038B-B96A-5145-84DD-5719ECB2651C}"/>
              </a:ext>
            </a:extLst>
          </p:cNvPr>
          <p:cNvSpPr/>
          <p:nvPr/>
        </p:nvSpPr>
        <p:spPr>
          <a:xfrm>
            <a:off x="7018389" y="2444000"/>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Down Arrow 30">
            <a:extLst>
              <a:ext uri="{FF2B5EF4-FFF2-40B4-BE49-F238E27FC236}">
                <a16:creationId xmlns:a16="http://schemas.microsoft.com/office/drawing/2014/main" id="{30BA1317-DA5F-044F-B007-766E2E5C40FA}"/>
              </a:ext>
            </a:extLst>
          </p:cNvPr>
          <p:cNvSpPr/>
          <p:nvPr/>
        </p:nvSpPr>
        <p:spPr>
          <a:xfrm>
            <a:off x="7624916" y="4619345"/>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Down Arrow 31">
            <a:extLst>
              <a:ext uri="{FF2B5EF4-FFF2-40B4-BE49-F238E27FC236}">
                <a16:creationId xmlns:a16="http://schemas.microsoft.com/office/drawing/2014/main" id="{B4625A38-BE95-5D46-8672-0DE115F7E224}"/>
              </a:ext>
            </a:extLst>
          </p:cNvPr>
          <p:cNvSpPr/>
          <p:nvPr/>
        </p:nvSpPr>
        <p:spPr>
          <a:xfrm>
            <a:off x="7744748" y="1804468"/>
            <a:ext cx="123518" cy="203711"/>
          </a:xfrm>
          <a:prstGeom prst="down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2" name="Straight Arrow Connector 41">
            <a:extLst>
              <a:ext uri="{FF2B5EF4-FFF2-40B4-BE49-F238E27FC236}">
                <a16:creationId xmlns:a16="http://schemas.microsoft.com/office/drawing/2014/main" id="{7748CC8E-8040-7A43-B1D6-4E21D77C2FD3}"/>
              </a:ext>
            </a:extLst>
          </p:cNvPr>
          <p:cNvCxnSpPr>
            <a:cxnSpLocks/>
          </p:cNvCxnSpPr>
          <p:nvPr/>
        </p:nvCxnSpPr>
        <p:spPr>
          <a:xfrm>
            <a:off x="5899355" y="4661818"/>
            <a:ext cx="0" cy="131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7935D49-80CB-1346-BEFA-543E6DECFFF8}"/>
              </a:ext>
            </a:extLst>
          </p:cNvPr>
          <p:cNvCxnSpPr>
            <a:cxnSpLocks/>
          </p:cNvCxnSpPr>
          <p:nvPr/>
        </p:nvCxnSpPr>
        <p:spPr>
          <a:xfrm>
            <a:off x="7279250" y="5179023"/>
            <a:ext cx="0" cy="131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Down Arrow 46">
            <a:extLst>
              <a:ext uri="{FF2B5EF4-FFF2-40B4-BE49-F238E27FC236}">
                <a16:creationId xmlns:a16="http://schemas.microsoft.com/office/drawing/2014/main" id="{9174D08D-7231-2E42-AEB4-65BC87044DCB}"/>
              </a:ext>
            </a:extLst>
          </p:cNvPr>
          <p:cNvSpPr/>
          <p:nvPr/>
        </p:nvSpPr>
        <p:spPr>
          <a:xfrm>
            <a:off x="5470985" y="3128055"/>
            <a:ext cx="675202" cy="705256"/>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Oval 47">
            <a:extLst>
              <a:ext uri="{FF2B5EF4-FFF2-40B4-BE49-F238E27FC236}">
                <a16:creationId xmlns:a16="http://schemas.microsoft.com/office/drawing/2014/main" id="{989C1A5B-6CAC-4647-B00A-6F0B1A2CDFEF}"/>
              </a:ext>
            </a:extLst>
          </p:cNvPr>
          <p:cNvSpPr/>
          <p:nvPr/>
        </p:nvSpPr>
        <p:spPr>
          <a:xfrm>
            <a:off x="7744749" y="2199757"/>
            <a:ext cx="1124671" cy="11765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Down Arrow 48">
            <a:extLst>
              <a:ext uri="{FF2B5EF4-FFF2-40B4-BE49-F238E27FC236}">
                <a16:creationId xmlns:a16="http://schemas.microsoft.com/office/drawing/2014/main" id="{7ADB7E00-5DAF-AA40-98FF-17734DFFF7F6}"/>
              </a:ext>
            </a:extLst>
          </p:cNvPr>
          <p:cNvSpPr/>
          <p:nvPr/>
        </p:nvSpPr>
        <p:spPr>
          <a:xfrm>
            <a:off x="7988001" y="3432784"/>
            <a:ext cx="675202" cy="705256"/>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75754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1" descr="0410">
            <a:extLst>
              <a:ext uri="{FF2B5EF4-FFF2-40B4-BE49-F238E27FC236}">
                <a16:creationId xmlns:a16="http://schemas.microsoft.com/office/drawing/2014/main" id="{DEE30D46-E7F7-BD46-9CC4-5E7CDD5C6C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953" y="842587"/>
            <a:ext cx="4270093" cy="583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Rectangle 3" hidden="1">
            <a:extLst>
              <a:ext uri="{FF2B5EF4-FFF2-40B4-BE49-F238E27FC236}">
                <a16:creationId xmlns:a16="http://schemas.microsoft.com/office/drawing/2014/main" id="{2AC73C42-E498-4243-A1D5-C0243752DE40}"/>
              </a:ext>
            </a:extLst>
          </p:cNvPr>
          <p:cNvSpPr>
            <a:spLocks noGrp="1" noChangeArrowheads="1"/>
          </p:cNvSpPr>
          <p:nvPr>
            <p:ph type="title"/>
          </p:nvPr>
        </p:nvSpPr>
        <p:spPr/>
        <p:txBody>
          <a:bodyPr/>
          <a:lstStyle/>
          <a:p>
            <a:pPr eaLnBrk="1" hangingPunct="1"/>
            <a:endParaRPr lang="en-US" altLang="en-US"/>
          </a:p>
        </p:txBody>
      </p:sp>
      <p:sp>
        <p:nvSpPr>
          <p:cNvPr id="2" name="TextBox 1">
            <a:extLst>
              <a:ext uri="{FF2B5EF4-FFF2-40B4-BE49-F238E27FC236}">
                <a16:creationId xmlns:a16="http://schemas.microsoft.com/office/drawing/2014/main" id="{8CB5582C-FBF9-77BB-5EA1-A80D33F32A22}"/>
              </a:ext>
            </a:extLst>
          </p:cNvPr>
          <p:cNvSpPr txBox="1"/>
          <p:nvPr/>
        </p:nvSpPr>
        <p:spPr>
          <a:xfrm>
            <a:off x="2676480" y="180975"/>
            <a:ext cx="3791038" cy="461665"/>
          </a:xfrm>
          <a:prstGeom prst="rect">
            <a:avLst/>
          </a:prstGeom>
          <a:noFill/>
        </p:spPr>
        <p:txBody>
          <a:bodyPr wrap="none" rtlCol="0">
            <a:spAutoFit/>
          </a:bodyPr>
          <a:lstStyle/>
          <a:p>
            <a:r>
              <a:rPr lang="en-US" dirty="0"/>
              <a:t>Saturation Vapor Pressure</a:t>
            </a:r>
          </a:p>
        </p:txBody>
      </p:sp>
      <p:sp>
        <p:nvSpPr>
          <p:cNvPr id="3" name="TextBox 2">
            <a:extLst>
              <a:ext uri="{FF2B5EF4-FFF2-40B4-BE49-F238E27FC236}">
                <a16:creationId xmlns:a16="http://schemas.microsoft.com/office/drawing/2014/main" id="{82B9EA8B-B64A-F1D2-0723-2F79AE336418}"/>
              </a:ext>
            </a:extLst>
          </p:cNvPr>
          <p:cNvSpPr txBox="1"/>
          <p:nvPr/>
        </p:nvSpPr>
        <p:spPr>
          <a:xfrm>
            <a:off x="225513" y="1941699"/>
            <a:ext cx="1965603" cy="461665"/>
          </a:xfrm>
          <a:prstGeom prst="rect">
            <a:avLst/>
          </a:prstGeom>
          <a:noFill/>
        </p:spPr>
        <p:txBody>
          <a:bodyPr wrap="none" rtlCol="0">
            <a:spAutoFit/>
          </a:bodyPr>
          <a:lstStyle/>
          <a:p>
            <a:r>
              <a:rPr lang="en-US" dirty="0"/>
              <a:t>e</a:t>
            </a:r>
            <a:r>
              <a:rPr lang="en-US" baseline="-25000" dirty="0"/>
              <a:t>s liquid </a:t>
            </a:r>
            <a:r>
              <a:rPr lang="en-US" dirty="0"/>
              <a:t>&lt; e</a:t>
            </a:r>
            <a:r>
              <a:rPr lang="en-US" baseline="-25000" dirty="0"/>
              <a:t>s ice </a:t>
            </a:r>
            <a:endParaRPr lang="en-US" dirty="0"/>
          </a:p>
        </p:txBody>
      </p:sp>
    </p:spTree>
    <p:extLst>
      <p:ext uri="{BB962C8B-B14F-4D97-AF65-F5344CB8AC3E}">
        <p14:creationId xmlns:p14="http://schemas.microsoft.com/office/powerpoint/2010/main" val="38658070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1" descr="0708">
            <a:extLst>
              <a:ext uri="{FF2B5EF4-FFF2-40B4-BE49-F238E27FC236}">
                <a16:creationId xmlns:a16="http://schemas.microsoft.com/office/drawing/2014/main" id="{8945FA23-A77B-8B4A-8AEF-FF32AD73EE0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430" y="1029891"/>
            <a:ext cx="5339953" cy="497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3" hidden="1">
            <a:extLst>
              <a:ext uri="{FF2B5EF4-FFF2-40B4-BE49-F238E27FC236}">
                <a16:creationId xmlns:a16="http://schemas.microsoft.com/office/drawing/2014/main" id="{7C9597C1-B0B4-E54B-BA9C-B1310CB6338B}"/>
              </a:ext>
            </a:extLst>
          </p:cNvPr>
          <p:cNvSpPr>
            <a:spLocks noGrp="1" noChangeArrowheads="1"/>
          </p:cNvSpPr>
          <p:nvPr>
            <p:ph type="title"/>
          </p:nvPr>
        </p:nvSpPr>
        <p:spPr/>
        <p:txBody>
          <a:bodyPr/>
          <a:lstStyle/>
          <a:p>
            <a:pPr eaLnBrk="1" hangingPunct="1"/>
            <a:endParaRPr lang="en-US" altLang="en-US"/>
          </a:p>
        </p:txBody>
      </p:sp>
      <p:sp>
        <p:nvSpPr>
          <p:cNvPr id="122883" name="Text Box 5">
            <a:extLst>
              <a:ext uri="{FF2B5EF4-FFF2-40B4-BE49-F238E27FC236}">
                <a16:creationId xmlns:a16="http://schemas.microsoft.com/office/drawing/2014/main" id="{B1862B9C-E674-8549-B91D-839A2137C71B}"/>
              </a:ext>
            </a:extLst>
          </p:cNvPr>
          <p:cNvSpPr txBox="1">
            <a:spLocks noChangeArrowheads="1"/>
          </p:cNvSpPr>
          <p:nvPr/>
        </p:nvSpPr>
        <p:spPr bwMode="auto">
          <a:xfrm>
            <a:off x="197997" y="315176"/>
            <a:ext cx="8746818"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VAPOR PRESSURE DIFFERENCE BETWEEN SUPERCOOLED WATER AND ICE</a:t>
            </a:r>
          </a:p>
        </p:txBody>
      </p:sp>
    </p:spTree>
    <p:extLst>
      <p:ext uri="{BB962C8B-B14F-4D97-AF65-F5344CB8AC3E}">
        <p14:creationId xmlns:p14="http://schemas.microsoft.com/office/powerpoint/2010/main" val="997067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1" descr="0707">
            <a:extLst>
              <a:ext uri="{FF2B5EF4-FFF2-40B4-BE49-F238E27FC236}">
                <a16:creationId xmlns:a16="http://schemas.microsoft.com/office/drawing/2014/main" id="{0C49CE82-0B9B-D549-B774-290D1F4FD9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688" y="865585"/>
            <a:ext cx="6524625"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3" hidden="1">
            <a:extLst>
              <a:ext uri="{FF2B5EF4-FFF2-40B4-BE49-F238E27FC236}">
                <a16:creationId xmlns:a16="http://schemas.microsoft.com/office/drawing/2014/main" id="{A06ED045-B299-6343-B1A9-7DA8A55F091D}"/>
              </a:ext>
            </a:extLst>
          </p:cNvPr>
          <p:cNvSpPr>
            <a:spLocks noGrp="1" noChangeArrowheads="1"/>
          </p:cNvSpPr>
          <p:nvPr>
            <p:ph type="title"/>
          </p:nvPr>
        </p:nvSpPr>
        <p:spPr/>
        <p:txBody>
          <a:bodyPr/>
          <a:lstStyle/>
          <a:p>
            <a:pPr eaLnBrk="1" hangingPunct="1"/>
            <a:endParaRPr lang="en-US" altLang="en-US"/>
          </a:p>
        </p:txBody>
      </p:sp>
      <p:sp>
        <p:nvSpPr>
          <p:cNvPr id="2" name="TextBox 1">
            <a:extLst>
              <a:ext uri="{FF2B5EF4-FFF2-40B4-BE49-F238E27FC236}">
                <a16:creationId xmlns:a16="http://schemas.microsoft.com/office/drawing/2014/main" id="{3C441A67-EC15-CE96-5B9C-1474E650978B}"/>
              </a:ext>
            </a:extLst>
          </p:cNvPr>
          <p:cNvSpPr txBox="1"/>
          <p:nvPr/>
        </p:nvSpPr>
        <p:spPr>
          <a:xfrm>
            <a:off x="2553659" y="206828"/>
            <a:ext cx="4036682" cy="461665"/>
          </a:xfrm>
          <a:prstGeom prst="rect">
            <a:avLst/>
          </a:prstGeom>
          <a:noFill/>
        </p:spPr>
        <p:txBody>
          <a:bodyPr wrap="none" rtlCol="0">
            <a:spAutoFit/>
          </a:bodyPr>
          <a:lstStyle/>
          <a:p>
            <a:r>
              <a:rPr lang="en-US" dirty="0"/>
              <a:t>Saturation for Liquid and Ice</a:t>
            </a:r>
          </a:p>
        </p:txBody>
      </p:sp>
      <p:sp>
        <p:nvSpPr>
          <p:cNvPr id="4" name="TextBox 3">
            <a:extLst>
              <a:ext uri="{FF2B5EF4-FFF2-40B4-BE49-F238E27FC236}">
                <a16:creationId xmlns:a16="http://schemas.microsoft.com/office/drawing/2014/main" id="{2F447625-2C5A-FF83-FEF4-1DF07060C435}"/>
              </a:ext>
            </a:extLst>
          </p:cNvPr>
          <p:cNvSpPr txBox="1"/>
          <p:nvPr/>
        </p:nvSpPr>
        <p:spPr>
          <a:xfrm>
            <a:off x="3589198" y="6034727"/>
            <a:ext cx="2050561" cy="461665"/>
          </a:xfrm>
          <a:prstGeom prst="rect">
            <a:avLst/>
          </a:prstGeom>
          <a:noFill/>
        </p:spPr>
        <p:txBody>
          <a:bodyPr wrap="none" rtlCol="0">
            <a:spAutoFit/>
          </a:bodyPr>
          <a:lstStyle/>
          <a:p>
            <a:r>
              <a:rPr lang="en-US" dirty="0"/>
              <a:t>e</a:t>
            </a:r>
            <a:r>
              <a:rPr lang="en-US" baseline="-25000" dirty="0"/>
              <a:t>s liquid </a:t>
            </a:r>
            <a:r>
              <a:rPr lang="en-US" dirty="0"/>
              <a:t> &gt; e</a:t>
            </a:r>
            <a:r>
              <a:rPr lang="en-US" baseline="-25000" dirty="0"/>
              <a:t>s ice </a:t>
            </a:r>
            <a:endParaRPr lang="en-US" dirty="0"/>
          </a:p>
        </p:txBody>
      </p:sp>
    </p:spTree>
    <p:extLst>
      <p:ext uri="{BB962C8B-B14F-4D97-AF65-F5344CB8AC3E}">
        <p14:creationId xmlns:p14="http://schemas.microsoft.com/office/powerpoint/2010/main" val="4113620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3" hidden="1">
            <a:extLst>
              <a:ext uri="{FF2B5EF4-FFF2-40B4-BE49-F238E27FC236}">
                <a16:creationId xmlns:a16="http://schemas.microsoft.com/office/drawing/2014/main" id="{05EFC4D0-78A0-734F-A166-7B41F923C9C9}"/>
              </a:ext>
            </a:extLst>
          </p:cNvPr>
          <p:cNvSpPr>
            <a:spLocks noGrp="1" noChangeArrowheads="1"/>
          </p:cNvSpPr>
          <p:nvPr>
            <p:ph type="title"/>
          </p:nvPr>
        </p:nvSpPr>
        <p:spPr/>
        <p:txBody>
          <a:bodyPr/>
          <a:lstStyle/>
          <a:p>
            <a:pPr eaLnBrk="1" hangingPunct="1"/>
            <a:endParaRPr lang="en-US" altLang="en-US"/>
          </a:p>
        </p:txBody>
      </p:sp>
      <p:pic>
        <p:nvPicPr>
          <p:cNvPr id="126978" name="Picture 1" descr="Bergeron.tif">
            <a:extLst>
              <a:ext uri="{FF2B5EF4-FFF2-40B4-BE49-F238E27FC236}">
                <a16:creationId xmlns:a16="http://schemas.microsoft.com/office/drawing/2014/main" id="{4132348A-0E12-7E49-A660-107684CDF0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8506" y="857250"/>
            <a:ext cx="411599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9">
            <a:extLst>
              <a:ext uri="{FF2B5EF4-FFF2-40B4-BE49-F238E27FC236}">
                <a16:creationId xmlns:a16="http://schemas.microsoft.com/office/drawing/2014/main" id="{8FBC291C-308B-8B49-A9BC-F2691AAFEBB6}"/>
              </a:ext>
            </a:extLst>
          </p:cNvPr>
          <p:cNvSpPr txBox="1">
            <a:spLocks noChangeArrowheads="1"/>
          </p:cNvSpPr>
          <p:nvPr/>
        </p:nvSpPr>
        <p:spPr bwMode="auto">
          <a:xfrm>
            <a:off x="1152091" y="134719"/>
            <a:ext cx="6839817"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800" dirty="0"/>
              <a:t>The Bergeron (Ice Crystal) Process</a:t>
            </a:r>
          </a:p>
        </p:txBody>
      </p:sp>
      <p:sp>
        <p:nvSpPr>
          <p:cNvPr id="126980" name="TextBox 2">
            <a:extLst>
              <a:ext uri="{FF2B5EF4-FFF2-40B4-BE49-F238E27FC236}">
                <a16:creationId xmlns:a16="http://schemas.microsoft.com/office/drawing/2014/main" id="{CC5A339F-930A-654E-B19E-90AE849086FB}"/>
              </a:ext>
            </a:extLst>
          </p:cNvPr>
          <p:cNvSpPr txBox="1">
            <a:spLocks noChangeArrowheads="1"/>
          </p:cNvSpPr>
          <p:nvPr/>
        </p:nvSpPr>
        <p:spPr bwMode="auto">
          <a:xfrm>
            <a:off x="1619250" y="4085035"/>
            <a:ext cx="118494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350"/>
              <a:t>(N: 135–146;</a:t>
            </a:r>
          </a:p>
          <a:p>
            <a:pPr>
              <a:spcBef>
                <a:spcPct val="0"/>
              </a:spcBef>
              <a:buFontTx/>
              <a:buNone/>
            </a:pPr>
            <a:r>
              <a:rPr lang="en-US" altLang="en-US" sz="1350"/>
              <a:t>A:  Chap. 7)</a:t>
            </a:r>
          </a:p>
        </p:txBody>
      </p:sp>
      <p:pic>
        <p:nvPicPr>
          <p:cNvPr id="126981" name="Picture 6">
            <a:extLst>
              <a:ext uri="{FF2B5EF4-FFF2-40B4-BE49-F238E27FC236}">
                <a16:creationId xmlns:a16="http://schemas.microsoft.com/office/drawing/2014/main" id="{1849818B-1DE8-D846-A994-41A2B57B7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4680349"/>
            <a:ext cx="1331119" cy="11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302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89A41D9A-5D14-C2D5-D271-09055549C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485" y="1317171"/>
            <a:ext cx="6633029" cy="49747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539A1C-A543-E55F-B321-8747026A021A}"/>
              </a:ext>
            </a:extLst>
          </p:cNvPr>
          <p:cNvSpPr txBox="1"/>
          <p:nvPr/>
        </p:nvSpPr>
        <p:spPr>
          <a:xfrm>
            <a:off x="2589725" y="261258"/>
            <a:ext cx="3964547" cy="461665"/>
          </a:xfrm>
          <a:prstGeom prst="rect">
            <a:avLst/>
          </a:prstGeom>
          <a:noFill/>
        </p:spPr>
        <p:txBody>
          <a:bodyPr wrap="none" rtlCol="0">
            <a:spAutoFit/>
          </a:bodyPr>
          <a:lstStyle/>
          <a:p>
            <a:r>
              <a:rPr lang="en-US" dirty="0"/>
              <a:t>Ice Crystal Forms (“Habits”)</a:t>
            </a:r>
          </a:p>
        </p:txBody>
      </p:sp>
    </p:spTree>
    <p:extLst>
      <p:ext uri="{BB962C8B-B14F-4D97-AF65-F5344CB8AC3E}">
        <p14:creationId xmlns:p14="http://schemas.microsoft.com/office/powerpoint/2010/main" val="198088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B008FE-DEA8-E9E0-B8F6-7BBB1191A6E7}"/>
              </a:ext>
            </a:extLst>
          </p:cNvPr>
          <p:cNvPicPr>
            <a:picLocks noChangeAspect="1"/>
          </p:cNvPicPr>
          <p:nvPr/>
        </p:nvPicPr>
        <p:blipFill>
          <a:blip r:embed="rId2"/>
          <a:stretch>
            <a:fillRect/>
          </a:stretch>
        </p:blipFill>
        <p:spPr>
          <a:xfrm>
            <a:off x="685800" y="766643"/>
            <a:ext cx="7772400" cy="5691866"/>
          </a:xfrm>
          <a:prstGeom prst="rect">
            <a:avLst/>
          </a:prstGeom>
        </p:spPr>
      </p:pic>
      <p:sp>
        <p:nvSpPr>
          <p:cNvPr id="5" name="TextBox 4">
            <a:extLst>
              <a:ext uri="{FF2B5EF4-FFF2-40B4-BE49-F238E27FC236}">
                <a16:creationId xmlns:a16="http://schemas.microsoft.com/office/drawing/2014/main" id="{A535883A-4839-5CDA-BCC7-2D9AD0EE71EC}"/>
              </a:ext>
            </a:extLst>
          </p:cNvPr>
          <p:cNvSpPr txBox="1"/>
          <p:nvPr/>
        </p:nvSpPr>
        <p:spPr>
          <a:xfrm>
            <a:off x="2681899" y="168658"/>
            <a:ext cx="3780202" cy="461665"/>
          </a:xfrm>
          <a:prstGeom prst="rect">
            <a:avLst/>
          </a:prstGeom>
          <a:noFill/>
        </p:spPr>
        <p:txBody>
          <a:bodyPr wrap="none" rtlCol="0">
            <a:spAutoFit/>
          </a:bodyPr>
          <a:lstStyle/>
          <a:p>
            <a:r>
              <a:rPr lang="en-US" dirty="0"/>
              <a:t>U.S. Rawinsonde Network</a:t>
            </a:r>
          </a:p>
        </p:txBody>
      </p:sp>
    </p:spTree>
    <p:extLst>
      <p:ext uri="{BB962C8B-B14F-4D97-AF65-F5344CB8AC3E}">
        <p14:creationId xmlns:p14="http://schemas.microsoft.com/office/powerpoint/2010/main" val="2654314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FF5F9768-9F31-8D4E-A09E-86F7FA12C476}"/>
              </a:ext>
            </a:extLst>
          </p:cNvPr>
          <p:cNvSpPr>
            <a:spLocks noGrp="1" noChangeArrowheads="1"/>
          </p:cNvSpPr>
          <p:nvPr>
            <p:ph type="title"/>
          </p:nvPr>
        </p:nvSpPr>
        <p:spPr>
          <a:xfrm>
            <a:off x="685800" y="228600"/>
            <a:ext cx="7772400" cy="1143000"/>
          </a:xfrm>
        </p:spPr>
        <p:txBody>
          <a:bodyPr/>
          <a:lstStyle/>
          <a:p>
            <a:pPr eaLnBrk="1" hangingPunct="1"/>
            <a:r>
              <a:rPr lang="en-US" altLang="en-US"/>
              <a:t>IDEAL GAS LAW </a:t>
            </a:r>
            <a:br>
              <a:rPr lang="en-US" altLang="en-US"/>
            </a:br>
            <a:r>
              <a:rPr lang="en-US" altLang="en-US"/>
              <a:t>(EQUATION OF STATE)</a:t>
            </a:r>
          </a:p>
        </p:txBody>
      </p:sp>
      <p:graphicFrame>
        <p:nvGraphicFramePr>
          <p:cNvPr id="22530" name="Object 4">
            <a:extLst>
              <a:ext uri="{FF2B5EF4-FFF2-40B4-BE49-F238E27FC236}">
                <a16:creationId xmlns:a16="http://schemas.microsoft.com/office/drawing/2014/main" id="{A2E2C4C4-8A08-6F48-88B1-466D01EFFCE9}"/>
              </a:ext>
            </a:extLst>
          </p:cNvPr>
          <p:cNvGraphicFramePr>
            <a:graphicFrameLocks noChangeAspect="1"/>
          </p:cNvGraphicFramePr>
          <p:nvPr/>
        </p:nvGraphicFramePr>
        <p:xfrm>
          <a:off x="4618038" y="2339975"/>
          <a:ext cx="130175" cy="42863"/>
        </p:xfrm>
        <a:graphic>
          <a:graphicData uri="http://schemas.openxmlformats.org/presentationml/2006/ole">
            <mc:AlternateContent xmlns:mc="http://schemas.openxmlformats.org/markup-compatibility/2006">
              <mc:Choice xmlns:v="urn:schemas-microsoft-com:vml" Requires="v">
                <p:oleObj name="Equation" r:id="rId2" imgW="571500" imgH="190500" progId="Equation.3">
                  <p:embed/>
                </p:oleObj>
              </mc:Choice>
              <mc:Fallback>
                <p:oleObj name="Equation" r:id="rId2" imgW="571500" imgH="1905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038" y="2339975"/>
                        <a:ext cx="130175" cy="4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5">
            <a:extLst>
              <a:ext uri="{FF2B5EF4-FFF2-40B4-BE49-F238E27FC236}">
                <a16:creationId xmlns:a16="http://schemas.microsoft.com/office/drawing/2014/main" id="{0D89360B-0085-4F4D-9FB9-2529C911A1BD}"/>
              </a:ext>
            </a:extLst>
          </p:cNvPr>
          <p:cNvSpPr txBox="1">
            <a:spLocks noChangeArrowheads="1"/>
          </p:cNvSpPr>
          <p:nvPr/>
        </p:nvSpPr>
        <p:spPr bwMode="auto">
          <a:xfrm>
            <a:off x="655638" y="4953000"/>
            <a:ext cx="7848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800"/>
              <a:t>R is called the </a:t>
            </a:r>
            <a:r>
              <a:rPr lang="en-US" altLang="en-US" sz="2800" i="1"/>
              <a:t>specific</a:t>
            </a:r>
            <a:r>
              <a:rPr lang="en-US" altLang="en-US" sz="2800"/>
              <a:t> gas constant.  Its value depends on the molecular weight of the gas, so it varies from gas to gas.</a:t>
            </a:r>
          </a:p>
        </p:txBody>
      </p:sp>
      <p:graphicFrame>
        <p:nvGraphicFramePr>
          <p:cNvPr id="22532" name="Object 1">
            <a:extLst>
              <a:ext uri="{FF2B5EF4-FFF2-40B4-BE49-F238E27FC236}">
                <a16:creationId xmlns:a16="http://schemas.microsoft.com/office/drawing/2014/main" id="{2E269E6C-F1AD-5C4B-807D-3759A750FF5A}"/>
              </a:ext>
            </a:extLst>
          </p:cNvPr>
          <p:cNvGraphicFramePr>
            <a:graphicFrameLocks noChangeAspect="1"/>
          </p:cNvGraphicFramePr>
          <p:nvPr/>
        </p:nvGraphicFramePr>
        <p:xfrm>
          <a:off x="3263900" y="3352800"/>
          <a:ext cx="3074988" cy="1003300"/>
        </p:xfrm>
        <a:graphic>
          <a:graphicData uri="http://schemas.openxmlformats.org/presentationml/2006/ole">
            <mc:AlternateContent xmlns:mc="http://schemas.openxmlformats.org/markup-compatibility/2006">
              <mc:Choice xmlns:v="urn:schemas-microsoft-com:vml" Requires="v">
                <p:oleObj name="Equation" r:id="rId4" imgW="13462000" imgH="4394200" progId="Equation.3">
                  <p:embed/>
                </p:oleObj>
              </mc:Choice>
              <mc:Fallback>
                <p:oleObj name="Equation" r:id="rId4" imgW="13462000" imgH="43942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900" y="3352800"/>
                        <a:ext cx="30749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3" name="Object 1">
            <a:extLst>
              <a:ext uri="{FF2B5EF4-FFF2-40B4-BE49-F238E27FC236}">
                <a16:creationId xmlns:a16="http://schemas.microsoft.com/office/drawing/2014/main" id="{DB7467DD-2793-4F4E-AA9A-46ACB3266D22}"/>
              </a:ext>
            </a:extLst>
          </p:cNvPr>
          <p:cNvGraphicFramePr>
            <a:graphicFrameLocks noChangeAspect="1"/>
          </p:cNvGraphicFramePr>
          <p:nvPr/>
        </p:nvGraphicFramePr>
        <p:xfrm>
          <a:off x="3376613" y="1936750"/>
          <a:ext cx="2846387" cy="1131888"/>
        </p:xfrm>
        <a:graphic>
          <a:graphicData uri="http://schemas.openxmlformats.org/presentationml/2006/ole">
            <mc:AlternateContent xmlns:mc="http://schemas.openxmlformats.org/markup-compatibility/2006">
              <mc:Choice xmlns:v="urn:schemas-microsoft-com:vml" Requires="v">
                <p:oleObj name="Equation" r:id="rId6" imgW="571500" imgH="190500" progId="Equation.3">
                  <p:embed/>
                </p:oleObj>
              </mc:Choice>
              <mc:Fallback>
                <p:oleObj name="Equation" r:id="rId6" imgW="571500" imgH="1905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6613" y="1936750"/>
                        <a:ext cx="28463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a:extLst>
              <a:ext uri="{FF2B5EF4-FFF2-40B4-BE49-F238E27FC236}">
                <a16:creationId xmlns:a16="http://schemas.microsoft.com/office/drawing/2014/main" id="{92DF65B2-CDB5-F3DA-4938-2EA1A4855644}"/>
              </a:ext>
            </a:extLst>
          </p:cNvPr>
          <p:cNvPicPr>
            <a:picLocks noChangeAspect="1"/>
          </p:cNvPicPr>
          <p:nvPr/>
        </p:nvPicPr>
        <p:blipFill>
          <a:blip r:embed="rId8"/>
          <a:stretch>
            <a:fillRect/>
          </a:stretch>
        </p:blipFill>
        <p:spPr>
          <a:xfrm rot="5400000">
            <a:off x="382360" y="2266497"/>
            <a:ext cx="2891972" cy="2168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hidden="1">
            <a:extLst>
              <a:ext uri="{FF2B5EF4-FFF2-40B4-BE49-F238E27FC236}">
                <a16:creationId xmlns:a16="http://schemas.microsoft.com/office/drawing/2014/main" id="{4F73E680-8FC0-6143-B371-54A6B11940AE}"/>
              </a:ext>
            </a:extLst>
          </p:cNvPr>
          <p:cNvSpPr>
            <a:spLocks noGrp="1" noChangeArrowheads="1"/>
          </p:cNvSpPr>
          <p:nvPr>
            <p:ph type="title"/>
          </p:nvPr>
        </p:nvSpPr>
        <p:spPr/>
        <p:txBody>
          <a:bodyPr/>
          <a:lstStyle/>
          <a:p>
            <a:pPr eaLnBrk="1" hangingPunct="1"/>
            <a:endParaRPr lang="en-US" altLang="en-US"/>
          </a:p>
        </p:txBody>
      </p:sp>
      <p:pic>
        <p:nvPicPr>
          <p:cNvPr id="79874" name="Picture 1" descr="UA1.tif">
            <a:extLst>
              <a:ext uri="{FF2B5EF4-FFF2-40B4-BE49-F238E27FC236}">
                <a16:creationId xmlns:a16="http://schemas.microsoft.com/office/drawing/2014/main" id="{2D51226B-288D-3143-9358-F981EFEBCE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0"/>
            <a:ext cx="7058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3" hidden="1">
            <a:extLst>
              <a:ext uri="{FF2B5EF4-FFF2-40B4-BE49-F238E27FC236}">
                <a16:creationId xmlns:a16="http://schemas.microsoft.com/office/drawing/2014/main" id="{69FFCDC7-1319-AA4F-A035-6EE165A76A13}"/>
              </a:ext>
            </a:extLst>
          </p:cNvPr>
          <p:cNvSpPr>
            <a:spLocks noGrp="1" noChangeArrowheads="1"/>
          </p:cNvSpPr>
          <p:nvPr>
            <p:ph type="title"/>
          </p:nvPr>
        </p:nvSpPr>
        <p:spPr/>
        <p:txBody>
          <a:bodyPr/>
          <a:lstStyle/>
          <a:p>
            <a:pPr eaLnBrk="1" hangingPunct="1"/>
            <a:endParaRPr lang="en-US" altLang="en-US"/>
          </a:p>
        </p:txBody>
      </p:sp>
      <p:pic>
        <p:nvPicPr>
          <p:cNvPr id="81922" name="Picture 1" descr="UA2.tif">
            <a:extLst>
              <a:ext uri="{FF2B5EF4-FFF2-40B4-BE49-F238E27FC236}">
                <a16:creationId xmlns:a16="http://schemas.microsoft.com/office/drawing/2014/main" id="{E5A14CB7-21BF-614E-A04B-FA7D79EE6A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0"/>
            <a:ext cx="9050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UA3.tif">
            <a:extLst>
              <a:ext uri="{FF2B5EF4-FFF2-40B4-BE49-F238E27FC236}">
                <a16:creationId xmlns:a16="http://schemas.microsoft.com/office/drawing/2014/main" id="{FFAD5448-41E0-D949-A3D6-A71B4394EF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UA4.tif">
            <a:extLst>
              <a:ext uri="{FF2B5EF4-FFF2-40B4-BE49-F238E27FC236}">
                <a16:creationId xmlns:a16="http://schemas.microsoft.com/office/drawing/2014/main" id="{08524EA7-1A1A-E34C-85A5-0BF78FA26B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0"/>
            <a:ext cx="543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Box 1">
            <a:extLst>
              <a:ext uri="{FF2B5EF4-FFF2-40B4-BE49-F238E27FC236}">
                <a16:creationId xmlns:a16="http://schemas.microsoft.com/office/drawing/2014/main" id="{595FEAFD-66EA-2046-B570-40639CB4B1DD}"/>
              </a:ext>
            </a:extLst>
          </p:cNvPr>
          <p:cNvSpPr txBox="1">
            <a:spLocks noChangeArrowheads="1"/>
          </p:cNvSpPr>
          <p:nvPr/>
        </p:nvSpPr>
        <p:spPr bwMode="auto">
          <a:xfrm>
            <a:off x="5418138" y="6070600"/>
            <a:ext cx="7842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5640 m</a:t>
            </a:r>
          </a:p>
        </p:txBody>
      </p:sp>
      <p:sp>
        <p:nvSpPr>
          <p:cNvPr id="84995" name="TextBox 3">
            <a:extLst>
              <a:ext uri="{FF2B5EF4-FFF2-40B4-BE49-F238E27FC236}">
                <a16:creationId xmlns:a16="http://schemas.microsoft.com/office/drawing/2014/main" id="{7F7045F3-6EC0-6346-9C3E-9EEFE2737821}"/>
              </a:ext>
            </a:extLst>
          </p:cNvPr>
          <p:cNvSpPr txBox="1">
            <a:spLocks noChangeArrowheads="1"/>
          </p:cNvSpPr>
          <p:nvPr/>
        </p:nvSpPr>
        <p:spPr bwMode="auto">
          <a:xfrm>
            <a:off x="6248400" y="5545138"/>
            <a:ext cx="7842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5520 m</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3">
            <a:extLst>
              <a:ext uri="{FF2B5EF4-FFF2-40B4-BE49-F238E27FC236}">
                <a16:creationId xmlns:a16="http://schemas.microsoft.com/office/drawing/2014/main" id="{CD7AF3BA-E1F4-4D48-969F-C178737E0046}"/>
              </a:ext>
            </a:extLst>
          </p:cNvPr>
          <p:cNvSpPr txBox="1">
            <a:spLocks noChangeArrowheads="1"/>
          </p:cNvSpPr>
          <p:nvPr/>
        </p:nvSpPr>
        <p:spPr bwMode="auto">
          <a:xfrm>
            <a:off x="82550" y="147638"/>
            <a:ext cx="12001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500 mb</a:t>
            </a:r>
          </a:p>
          <a:p>
            <a:pPr algn="ctr">
              <a:spcBef>
                <a:spcPct val="0"/>
              </a:spcBef>
              <a:buFontTx/>
              <a:buNone/>
            </a:pPr>
            <a:r>
              <a:rPr lang="en-US" altLang="en-US" sz="2400"/>
              <a:t>map</a:t>
            </a:r>
          </a:p>
        </p:txBody>
      </p:sp>
      <p:pic>
        <p:nvPicPr>
          <p:cNvPr id="4" name="Picture 3">
            <a:extLst>
              <a:ext uri="{FF2B5EF4-FFF2-40B4-BE49-F238E27FC236}">
                <a16:creationId xmlns:a16="http://schemas.microsoft.com/office/drawing/2014/main" id="{899B1F92-4546-25CB-4C5A-7BF6C0D10793}"/>
              </a:ext>
            </a:extLst>
          </p:cNvPr>
          <p:cNvPicPr>
            <a:picLocks noChangeAspect="1"/>
          </p:cNvPicPr>
          <p:nvPr/>
        </p:nvPicPr>
        <p:blipFill>
          <a:blip r:embed="rId2"/>
          <a:stretch>
            <a:fillRect/>
          </a:stretch>
        </p:blipFill>
        <p:spPr>
          <a:xfrm>
            <a:off x="1400032" y="0"/>
            <a:ext cx="7519595"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2">
            <a:extLst>
              <a:ext uri="{FF2B5EF4-FFF2-40B4-BE49-F238E27FC236}">
                <a16:creationId xmlns:a16="http://schemas.microsoft.com/office/drawing/2014/main" id="{542CC886-BE8A-7E43-A3BA-4427A283FC83}"/>
              </a:ext>
            </a:extLst>
          </p:cNvPr>
          <p:cNvSpPr txBox="1">
            <a:spLocks noChangeArrowheads="1"/>
          </p:cNvSpPr>
          <p:nvPr/>
        </p:nvSpPr>
        <p:spPr bwMode="auto">
          <a:xfrm>
            <a:off x="596900" y="6240463"/>
            <a:ext cx="7850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Heights in dekameters (dam) (solid lines) / Temp (blue dotted) / RH (colors)</a:t>
            </a:r>
          </a:p>
        </p:txBody>
      </p:sp>
      <p:pic>
        <p:nvPicPr>
          <p:cNvPr id="4" name="Picture 3">
            <a:extLst>
              <a:ext uri="{FF2B5EF4-FFF2-40B4-BE49-F238E27FC236}">
                <a16:creationId xmlns:a16="http://schemas.microsoft.com/office/drawing/2014/main" id="{2E66C61C-4A44-EFF0-A32D-E32C14142FD2}"/>
              </a:ext>
            </a:extLst>
          </p:cNvPr>
          <p:cNvPicPr>
            <a:picLocks noChangeAspect="1"/>
          </p:cNvPicPr>
          <p:nvPr/>
        </p:nvPicPr>
        <p:blipFill>
          <a:blip r:embed="rId2"/>
          <a:stretch>
            <a:fillRect/>
          </a:stretch>
        </p:blipFill>
        <p:spPr>
          <a:xfrm>
            <a:off x="807378" y="0"/>
            <a:ext cx="7529243" cy="6139543"/>
          </a:xfrm>
          <a:prstGeom prst="rect">
            <a:avLst/>
          </a:prstGeom>
        </p:spPr>
      </p:pic>
      <p:grpSp>
        <p:nvGrpSpPr>
          <p:cNvPr id="14" name="Group 13">
            <a:extLst>
              <a:ext uri="{FF2B5EF4-FFF2-40B4-BE49-F238E27FC236}">
                <a16:creationId xmlns:a16="http://schemas.microsoft.com/office/drawing/2014/main" id="{BE1CC436-A829-ECDD-6469-6C1830A2C334}"/>
              </a:ext>
            </a:extLst>
          </p:cNvPr>
          <p:cNvGrpSpPr/>
          <p:nvPr/>
        </p:nvGrpSpPr>
        <p:grpSpPr>
          <a:xfrm>
            <a:off x="5528891" y="2051956"/>
            <a:ext cx="2711842" cy="3667509"/>
            <a:chOff x="5528891" y="2051956"/>
            <a:chExt cx="2711842" cy="3667509"/>
          </a:xfrm>
        </p:grpSpPr>
        <p:cxnSp>
          <p:nvCxnSpPr>
            <p:cNvPr id="6" name="Straight Connector 5">
              <a:extLst>
                <a:ext uri="{FF2B5EF4-FFF2-40B4-BE49-F238E27FC236}">
                  <a16:creationId xmlns:a16="http://schemas.microsoft.com/office/drawing/2014/main" id="{58266EED-48B6-DAF8-4E96-DEDBAC47C004}"/>
                </a:ext>
              </a:extLst>
            </p:cNvPr>
            <p:cNvCxnSpPr/>
            <p:nvPr/>
          </p:nvCxnSpPr>
          <p:spPr bwMode="auto">
            <a:xfrm flipH="1">
              <a:off x="5715000" y="2710543"/>
              <a:ext cx="76200" cy="2547257"/>
            </a:xfrm>
            <a:prstGeom prst="line">
              <a:avLst/>
            </a:prstGeom>
            <a:solidFill>
              <a:schemeClr val="accent1"/>
            </a:solidFill>
            <a:ln w="476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a:extLst>
                <a:ext uri="{FF2B5EF4-FFF2-40B4-BE49-F238E27FC236}">
                  <a16:creationId xmlns:a16="http://schemas.microsoft.com/office/drawing/2014/main" id="{D184F1E7-FD6B-114A-EE87-006DAA5A7792}"/>
                </a:ext>
              </a:extLst>
            </p:cNvPr>
            <p:cNvCxnSpPr>
              <a:cxnSpLocks/>
            </p:cNvCxnSpPr>
            <p:nvPr/>
          </p:nvCxnSpPr>
          <p:spPr bwMode="auto">
            <a:xfrm>
              <a:off x="6318240" y="2051956"/>
              <a:ext cx="1552131" cy="1475015"/>
            </a:xfrm>
            <a:prstGeom prst="line">
              <a:avLst/>
            </a:prstGeom>
            <a:solidFill>
              <a:schemeClr val="accent1"/>
            </a:solidFill>
            <a:ln w="4762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TextBox 10">
              <a:extLst>
                <a:ext uri="{FF2B5EF4-FFF2-40B4-BE49-F238E27FC236}">
                  <a16:creationId xmlns:a16="http://schemas.microsoft.com/office/drawing/2014/main" id="{8BA5211E-9F17-4DD4-D0E9-01B530355329}"/>
                </a:ext>
              </a:extLst>
            </p:cNvPr>
            <p:cNvSpPr txBox="1"/>
            <p:nvPr/>
          </p:nvSpPr>
          <p:spPr>
            <a:xfrm>
              <a:off x="5528891" y="5257800"/>
              <a:ext cx="372218" cy="461665"/>
            </a:xfrm>
            <a:prstGeom prst="rect">
              <a:avLst/>
            </a:prstGeom>
            <a:noFill/>
          </p:spPr>
          <p:txBody>
            <a:bodyPr wrap="none" rtlCol="0">
              <a:spAutoFit/>
            </a:bodyPr>
            <a:lstStyle/>
            <a:p>
              <a:r>
                <a:rPr lang="en-US" dirty="0"/>
                <a:t>T</a:t>
              </a:r>
            </a:p>
          </p:txBody>
        </p:sp>
        <p:sp>
          <p:nvSpPr>
            <p:cNvPr id="12" name="TextBox 11">
              <a:extLst>
                <a:ext uri="{FF2B5EF4-FFF2-40B4-BE49-F238E27FC236}">
                  <a16:creationId xmlns:a16="http://schemas.microsoft.com/office/drawing/2014/main" id="{D2D910A4-E25E-EB0E-7F40-69AF03175B32}"/>
                </a:ext>
              </a:extLst>
            </p:cNvPr>
            <p:cNvSpPr txBox="1"/>
            <p:nvPr/>
          </p:nvSpPr>
          <p:spPr>
            <a:xfrm>
              <a:off x="7833249" y="3526971"/>
              <a:ext cx="407484" cy="461665"/>
            </a:xfrm>
            <a:prstGeom prst="rect">
              <a:avLst/>
            </a:prstGeom>
            <a:noFill/>
          </p:spPr>
          <p:txBody>
            <a:bodyPr wrap="none" rtlCol="0">
              <a:spAutoFit/>
            </a:bodyPr>
            <a:lstStyle/>
            <a:p>
              <a:r>
                <a:rPr lang="en-US" dirty="0"/>
                <a:t>R</a:t>
              </a:r>
            </a:p>
          </p:txBody>
        </p:sp>
        <p:sp>
          <p:nvSpPr>
            <p:cNvPr id="13" name="TextBox 12">
              <a:extLst>
                <a:ext uri="{FF2B5EF4-FFF2-40B4-BE49-F238E27FC236}">
                  <a16:creationId xmlns:a16="http://schemas.microsoft.com/office/drawing/2014/main" id="{73F4A30F-495D-00DC-95F7-97C3281CE7CF}"/>
                </a:ext>
              </a:extLst>
            </p:cNvPr>
            <p:cNvSpPr txBox="1"/>
            <p:nvPr/>
          </p:nvSpPr>
          <p:spPr>
            <a:xfrm>
              <a:off x="6318240" y="3026228"/>
              <a:ext cx="356188" cy="461665"/>
            </a:xfrm>
            <a:prstGeom prst="rect">
              <a:avLst/>
            </a:prstGeom>
            <a:noFill/>
          </p:spPr>
          <p:txBody>
            <a:bodyPr wrap="none" rtlCol="0">
              <a:spAutoFit/>
            </a:bodyPr>
            <a:lstStyle/>
            <a:p>
              <a:r>
                <a:rPr lang="en-US" dirty="0"/>
                <a:t>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1" descr="05p115b">
            <a:extLst>
              <a:ext uri="{FF2B5EF4-FFF2-40B4-BE49-F238E27FC236}">
                <a16:creationId xmlns:a16="http://schemas.microsoft.com/office/drawing/2014/main" id="{3D80A7D8-5B59-A742-AA83-96ED7F9C0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53975"/>
            <a:ext cx="3792538"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3" hidden="1">
            <a:extLst>
              <a:ext uri="{FF2B5EF4-FFF2-40B4-BE49-F238E27FC236}">
                <a16:creationId xmlns:a16="http://schemas.microsoft.com/office/drawing/2014/main" id="{44D6057D-0553-6843-A000-4192C209AEC6}"/>
              </a:ext>
            </a:extLst>
          </p:cNvPr>
          <p:cNvSpPr>
            <a:spLocks noGrp="1" noChangeArrowheads="1"/>
          </p:cNvSpPr>
          <p:nvPr>
            <p:ph type="title"/>
          </p:nvPr>
        </p:nvSpPr>
        <p:spPr/>
        <p:txBody>
          <a:bodyPr/>
          <a:lstStyle/>
          <a:p>
            <a:pPr eaLnBrk="1" hangingPunct="1"/>
            <a:endParaRPr lang="en-US" altLang="en-US"/>
          </a:p>
        </p:txBody>
      </p:sp>
      <p:sp>
        <p:nvSpPr>
          <p:cNvPr id="99331" name="Text Box 5">
            <a:extLst>
              <a:ext uri="{FF2B5EF4-FFF2-40B4-BE49-F238E27FC236}">
                <a16:creationId xmlns:a16="http://schemas.microsoft.com/office/drawing/2014/main" id="{937B1025-AE48-DC4F-98C4-74B79C52751D}"/>
              </a:ext>
            </a:extLst>
          </p:cNvPr>
          <p:cNvSpPr txBox="1">
            <a:spLocks noChangeArrowheads="1"/>
          </p:cNvSpPr>
          <p:nvPr/>
        </p:nvSpPr>
        <p:spPr bwMode="auto">
          <a:xfrm>
            <a:off x="5268913" y="5138738"/>
            <a:ext cx="3297237" cy="91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a:t>Since w must be less than w</a:t>
            </a:r>
            <a:r>
              <a:rPr lang="en-US" altLang="en-US" sz="1800" baseline="-25000"/>
              <a:t>s</a:t>
            </a:r>
            <a:r>
              <a:rPr lang="en-US" altLang="en-US" sz="1800"/>
              <a:t>,</a:t>
            </a:r>
          </a:p>
          <a:p>
            <a:pPr algn="ctr">
              <a:spcBef>
                <a:spcPct val="0"/>
              </a:spcBef>
              <a:buFontTx/>
              <a:buNone/>
            </a:pPr>
            <a:r>
              <a:rPr lang="en-US" altLang="en-US" sz="1800"/>
              <a:t>additional 0.5 g/kg of vapor is</a:t>
            </a:r>
          </a:p>
          <a:p>
            <a:pPr algn="ctr">
              <a:spcBef>
                <a:spcPct val="0"/>
              </a:spcBef>
              <a:buFontTx/>
              <a:buNone/>
            </a:pPr>
            <a:r>
              <a:rPr lang="en-US" altLang="en-US" sz="1800"/>
              <a:t>condensed to liquid (cloud/fog)</a:t>
            </a:r>
          </a:p>
        </p:txBody>
      </p:sp>
      <p:sp>
        <p:nvSpPr>
          <p:cNvPr id="99332" name="Text Box 6">
            <a:extLst>
              <a:ext uri="{FF2B5EF4-FFF2-40B4-BE49-F238E27FC236}">
                <a16:creationId xmlns:a16="http://schemas.microsoft.com/office/drawing/2014/main" id="{66320FDA-2248-8E4D-B849-B5ED3C3CBEFF}"/>
              </a:ext>
            </a:extLst>
          </p:cNvPr>
          <p:cNvSpPr txBox="1">
            <a:spLocks noChangeArrowheads="1"/>
          </p:cNvSpPr>
          <p:nvPr/>
        </p:nvSpPr>
        <p:spPr bwMode="auto">
          <a:xfrm>
            <a:off x="5486400" y="96838"/>
            <a:ext cx="29956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Example of Cloud</a:t>
            </a:r>
          </a:p>
          <a:p>
            <a:pPr algn="ctr">
              <a:spcBef>
                <a:spcPct val="0"/>
              </a:spcBef>
              <a:buFontTx/>
              <a:buNone/>
            </a:pPr>
            <a:r>
              <a:rPr lang="en-US" altLang="en-US" sz="2400"/>
              <a:t>Formation via Mixing</a:t>
            </a:r>
          </a:p>
        </p:txBody>
      </p:sp>
      <p:pic>
        <p:nvPicPr>
          <p:cNvPr id="3" name="Picture 2" descr="mixing.tif">
            <a:extLst>
              <a:ext uri="{FF2B5EF4-FFF2-40B4-BE49-F238E27FC236}">
                <a16:creationId xmlns:a16="http://schemas.microsoft.com/office/drawing/2014/main" id="{071B0789-BB7B-E447-A0F3-0C3B82ADF8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1185863"/>
            <a:ext cx="3644900"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1" descr="0629a">
            <a:extLst>
              <a:ext uri="{FF2B5EF4-FFF2-40B4-BE49-F238E27FC236}">
                <a16:creationId xmlns:a16="http://schemas.microsoft.com/office/drawing/2014/main" id="{DDC366AF-2FF1-CE4F-B03F-A12287536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3" y="26988"/>
            <a:ext cx="6543675"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3" hidden="1">
            <a:extLst>
              <a:ext uri="{FF2B5EF4-FFF2-40B4-BE49-F238E27FC236}">
                <a16:creationId xmlns:a16="http://schemas.microsoft.com/office/drawing/2014/main" id="{567366BA-6AD2-CF4B-A222-46C6155B9CE5}"/>
              </a:ext>
            </a:extLst>
          </p:cNvPr>
          <p:cNvSpPr>
            <a:spLocks noGrp="1" noChangeArrowheads="1"/>
          </p:cNvSpPr>
          <p:nvPr>
            <p:ph type="title"/>
          </p:nvPr>
        </p:nvSpPr>
        <p:spPr/>
        <p:txBody>
          <a:bodyPr/>
          <a:lstStyle/>
          <a:p>
            <a:pPr eaLnBrk="1" hangingPunct="1"/>
            <a:endParaRPr lang="en-US" altLang="en-US"/>
          </a:p>
        </p:txBody>
      </p:sp>
      <p:sp>
        <p:nvSpPr>
          <p:cNvPr id="101379" name="Text Box 9">
            <a:extLst>
              <a:ext uri="{FF2B5EF4-FFF2-40B4-BE49-F238E27FC236}">
                <a16:creationId xmlns:a16="http://schemas.microsoft.com/office/drawing/2014/main" id="{B65076C4-F907-4746-A933-D329191DD9F2}"/>
              </a:ext>
            </a:extLst>
          </p:cNvPr>
          <p:cNvSpPr txBox="1">
            <a:spLocks noChangeArrowheads="1"/>
          </p:cNvSpPr>
          <p:nvPr/>
        </p:nvSpPr>
        <p:spPr bwMode="auto">
          <a:xfrm>
            <a:off x="273050" y="215900"/>
            <a:ext cx="2459038"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Cloud Formation</a:t>
            </a:r>
          </a:p>
          <a:p>
            <a:pPr algn="ctr">
              <a:spcBef>
                <a:spcPct val="0"/>
              </a:spcBef>
              <a:buFontTx/>
              <a:buNone/>
            </a:pPr>
            <a:r>
              <a:rPr lang="en-US" altLang="en-US" sz="2400"/>
              <a:t>Via Mixing</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1" descr="0629b">
            <a:extLst>
              <a:ext uri="{FF2B5EF4-FFF2-40B4-BE49-F238E27FC236}">
                <a16:creationId xmlns:a16="http://schemas.microsoft.com/office/drawing/2014/main" id="{AE479ABF-702F-EF42-97D7-36B3A567A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58750"/>
            <a:ext cx="8964613"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3" hidden="1">
            <a:extLst>
              <a:ext uri="{FF2B5EF4-FFF2-40B4-BE49-F238E27FC236}">
                <a16:creationId xmlns:a16="http://schemas.microsoft.com/office/drawing/2014/main" id="{546926B9-7FA0-AE45-BC30-2B4D337C8424}"/>
              </a:ext>
            </a:extLst>
          </p:cNvPr>
          <p:cNvSpPr>
            <a:spLocks noGrp="1" noChangeArrowheads="1"/>
          </p:cNvSpPr>
          <p:nvPr>
            <p:ph type="title"/>
          </p:nvPr>
        </p:nvSpPr>
        <p:spPr/>
        <p:txBody>
          <a:bodyPr/>
          <a:lstStyle/>
          <a:p>
            <a:pPr eaLnBrk="1" hangingPunct="1"/>
            <a:endParaRPr lang="en-US" altLang="en-US"/>
          </a:p>
        </p:txBody>
      </p:sp>
      <p:sp>
        <p:nvSpPr>
          <p:cNvPr id="103427" name="Text Box 9">
            <a:extLst>
              <a:ext uri="{FF2B5EF4-FFF2-40B4-BE49-F238E27FC236}">
                <a16:creationId xmlns:a16="http://schemas.microsoft.com/office/drawing/2014/main" id="{A8EFF72D-A225-4E4C-9686-4E3AD276F866}"/>
              </a:ext>
            </a:extLst>
          </p:cNvPr>
          <p:cNvSpPr txBox="1">
            <a:spLocks noChangeArrowheads="1"/>
          </p:cNvSpPr>
          <p:nvPr/>
        </p:nvSpPr>
        <p:spPr bwMode="auto">
          <a:xfrm>
            <a:off x="146050" y="115888"/>
            <a:ext cx="2459038"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Cloud Formation</a:t>
            </a:r>
          </a:p>
          <a:p>
            <a:pPr algn="ctr">
              <a:spcBef>
                <a:spcPct val="0"/>
              </a:spcBef>
              <a:buFontTx/>
              <a:buNone/>
            </a:pPr>
            <a:r>
              <a:rPr lang="en-US" altLang="en-US" sz="2400"/>
              <a:t>Via Mixing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1" descr="0629">
            <a:extLst>
              <a:ext uri="{FF2B5EF4-FFF2-40B4-BE49-F238E27FC236}">
                <a16:creationId xmlns:a16="http://schemas.microsoft.com/office/drawing/2014/main" id="{2C727328-426B-E34D-95D1-DFB2DE469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528763"/>
            <a:ext cx="8964613"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Rectangle 3" hidden="1">
            <a:extLst>
              <a:ext uri="{FF2B5EF4-FFF2-40B4-BE49-F238E27FC236}">
                <a16:creationId xmlns:a16="http://schemas.microsoft.com/office/drawing/2014/main" id="{EE8DA818-5A6E-7245-BC8D-ABA49B0FBF28}"/>
              </a:ext>
            </a:extLst>
          </p:cNvPr>
          <p:cNvSpPr>
            <a:spLocks noGrp="1" noChangeArrowheads="1"/>
          </p:cNvSpPr>
          <p:nvPr>
            <p:ph type="title"/>
          </p:nvPr>
        </p:nvSpPr>
        <p:spPr/>
        <p:txBody>
          <a:bodyPr/>
          <a:lstStyle/>
          <a:p>
            <a:pPr eaLnBrk="1" hangingPunct="1"/>
            <a:endParaRPr lang="en-US" altLang="en-US"/>
          </a:p>
        </p:txBody>
      </p:sp>
      <p:sp>
        <p:nvSpPr>
          <p:cNvPr id="105475" name="Text Box 9">
            <a:extLst>
              <a:ext uri="{FF2B5EF4-FFF2-40B4-BE49-F238E27FC236}">
                <a16:creationId xmlns:a16="http://schemas.microsoft.com/office/drawing/2014/main" id="{EBE73B69-E6F2-2C47-AD4A-946AC147D0D2}"/>
              </a:ext>
            </a:extLst>
          </p:cNvPr>
          <p:cNvSpPr txBox="1">
            <a:spLocks noChangeArrowheads="1"/>
          </p:cNvSpPr>
          <p:nvPr/>
        </p:nvSpPr>
        <p:spPr bwMode="auto">
          <a:xfrm>
            <a:off x="2262188" y="144463"/>
            <a:ext cx="5005387"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Cloud Formation</a:t>
            </a:r>
          </a:p>
          <a:p>
            <a:pPr algn="ctr">
              <a:spcBef>
                <a:spcPct val="0"/>
              </a:spcBef>
              <a:buFontTx/>
              <a:buNone/>
            </a:pPr>
            <a:r>
              <a:rPr lang="en-US" altLang="en-US" sz="2400"/>
              <a:t>Via Mixing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01B3B24-1C06-A44C-95A8-F068FF8B9CA8}"/>
              </a:ext>
            </a:extLst>
          </p:cNvPr>
          <p:cNvSpPr>
            <a:spLocks noGrp="1" noChangeArrowheads="1"/>
          </p:cNvSpPr>
          <p:nvPr>
            <p:ph type="title"/>
          </p:nvPr>
        </p:nvSpPr>
        <p:spPr>
          <a:xfrm>
            <a:off x="685800" y="249238"/>
            <a:ext cx="7772400" cy="1143000"/>
          </a:xfrm>
        </p:spPr>
        <p:txBody>
          <a:bodyPr/>
          <a:lstStyle/>
          <a:p>
            <a:pPr eaLnBrk="1" hangingPunct="1"/>
            <a:r>
              <a:rPr lang="en-US" altLang="en-US"/>
              <a:t>Gas Constant for Dry Air</a:t>
            </a:r>
          </a:p>
        </p:txBody>
      </p:sp>
      <p:sp>
        <p:nvSpPr>
          <p:cNvPr id="23554" name="Rectangle 3">
            <a:extLst>
              <a:ext uri="{FF2B5EF4-FFF2-40B4-BE49-F238E27FC236}">
                <a16:creationId xmlns:a16="http://schemas.microsoft.com/office/drawing/2014/main" id="{9FFC4C24-3E8E-0A4A-8B3B-765CF223B19E}"/>
              </a:ext>
            </a:extLst>
          </p:cNvPr>
          <p:cNvSpPr>
            <a:spLocks noGrp="1" noChangeArrowheads="1"/>
          </p:cNvSpPr>
          <p:nvPr>
            <p:ph type="body" idx="1"/>
          </p:nvPr>
        </p:nvSpPr>
        <p:spPr>
          <a:xfrm>
            <a:off x="457200" y="1600200"/>
            <a:ext cx="8229600" cy="838200"/>
          </a:xfrm>
        </p:spPr>
        <p:txBody>
          <a:bodyPr/>
          <a:lstStyle/>
          <a:p>
            <a:pPr eaLnBrk="1" hangingPunct="1"/>
            <a:r>
              <a:rPr lang="en-US" altLang="en-US"/>
              <a:t>M</a:t>
            </a:r>
            <a:r>
              <a:rPr lang="en-US" altLang="en-US" baseline="-25000"/>
              <a:t>d</a:t>
            </a:r>
            <a:r>
              <a:rPr lang="en-US" altLang="en-US"/>
              <a:t> = 28.97 g</a:t>
            </a:r>
            <a:r>
              <a:rPr lang="en-US" altLang="en-US">
                <a:sym typeface="Symbol" pitchFamily="2" charset="2"/>
              </a:rPr>
              <a:t>mol</a:t>
            </a:r>
            <a:r>
              <a:rPr lang="en-US" altLang="en-US" baseline="30000">
                <a:sym typeface="Symbol" pitchFamily="2" charset="2"/>
              </a:rPr>
              <a:t>-1</a:t>
            </a:r>
            <a:endParaRPr lang="en-US" altLang="en-US">
              <a:sym typeface="Symbol" pitchFamily="2" charset="2"/>
            </a:endParaRPr>
          </a:p>
        </p:txBody>
      </p:sp>
      <p:graphicFrame>
        <p:nvGraphicFramePr>
          <p:cNvPr id="23555" name="Object 4">
            <a:extLst>
              <a:ext uri="{FF2B5EF4-FFF2-40B4-BE49-F238E27FC236}">
                <a16:creationId xmlns:a16="http://schemas.microsoft.com/office/drawing/2014/main" id="{28252B83-821C-FE4F-ABEA-E2710F80B379}"/>
              </a:ext>
            </a:extLst>
          </p:cNvPr>
          <p:cNvGraphicFramePr>
            <a:graphicFrameLocks noChangeAspect="1"/>
          </p:cNvGraphicFramePr>
          <p:nvPr/>
        </p:nvGraphicFramePr>
        <p:xfrm>
          <a:off x="1600200" y="2590800"/>
          <a:ext cx="5440363" cy="4038600"/>
        </p:xfrm>
        <a:graphic>
          <a:graphicData uri="http://schemas.openxmlformats.org/presentationml/2006/ole">
            <mc:AlternateContent xmlns:mc="http://schemas.openxmlformats.org/markup-compatibility/2006">
              <mc:Choice xmlns:v="urn:schemas-microsoft-com:vml" Requires="v">
                <p:oleObj name="Equation" r:id="rId2" imgW="36283900" imgH="26911300" progId="Equation.3">
                  <p:embed/>
                </p:oleObj>
              </mc:Choice>
              <mc:Fallback>
                <p:oleObj name="Equation" r:id="rId2" imgW="36283900" imgH="26911300" progId="Equation.3">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590800"/>
                        <a:ext cx="54403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1" descr="0615a">
            <a:extLst>
              <a:ext uri="{FF2B5EF4-FFF2-40B4-BE49-F238E27FC236}">
                <a16:creationId xmlns:a16="http://schemas.microsoft.com/office/drawing/2014/main" id="{B8470FC7-AAEF-AA47-9A6C-2633C86EE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2700"/>
            <a:ext cx="8577263"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3" hidden="1">
            <a:extLst>
              <a:ext uri="{FF2B5EF4-FFF2-40B4-BE49-F238E27FC236}">
                <a16:creationId xmlns:a16="http://schemas.microsoft.com/office/drawing/2014/main" id="{D7B29A08-4EED-CA42-884C-F2B589023AAA}"/>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1" descr="0615b">
            <a:extLst>
              <a:ext uri="{FF2B5EF4-FFF2-40B4-BE49-F238E27FC236}">
                <a16:creationId xmlns:a16="http://schemas.microsoft.com/office/drawing/2014/main" id="{17B99ABF-89A3-DF40-B64B-8A866B07C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113"/>
            <a:ext cx="838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3" hidden="1">
            <a:extLst>
              <a:ext uri="{FF2B5EF4-FFF2-40B4-BE49-F238E27FC236}">
                <a16:creationId xmlns:a16="http://schemas.microsoft.com/office/drawing/2014/main" id="{6DA1F691-E8B0-C944-B38D-D10F35DB7387}"/>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1" descr="0615c">
            <a:extLst>
              <a:ext uri="{FF2B5EF4-FFF2-40B4-BE49-F238E27FC236}">
                <a16:creationId xmlns:a16="http://schemas.microsoft.com/office/drawing/2014/main" id="{F8C578BB-5DDF-2944-A5EC-48A70AE42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1113"/>
            <a:ext cx="85852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3" hidden="1">
            <a:extLst>
              <a:ext uri="{FF2B5EF4-FFF2-40B4-BE49-F238E27FC236}">
                <a16:creationId xmlns:a16="http://schemas.microsoft.com/office/drawing/2014/main" id="{A2D04BBD-ED6E-2042-9B22-3A7625585C87}"/>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1" descr="0615d">
            <a:extLst>
              <a:ext uri="{FF2B5EF4-FFF2-40B4-BE49-F238E27FC236}">
                <a16:creationId xmlns:a16="http://schemas.microsoft.com/office/drawing/2014/main" id="{8BB11429-1D41-CB48-BD8C-43F5F468E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2700"/>
            <a:ext cx="8202613"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hidden="1">
            <a:extLst>
              <a:ext uri="{FF2B5EF4-FFF2-40B4-BE49-F238E27FC236}">
                <a16:creationId xmlns:a16="http://schemas.microsoft.com/office/drawing/2014/main" id="{8A6CF4B3-EE93-9945-91F6-21A80BFACF95}"/>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1" descr="0615">
            <a:extLst>
              <a:ext uri="{FF2B5EF4-FFF2-40B4-BE49-F238E27FC236}">
                <a16:creationId xmlns:a16="http://schemas.microsoft.com/office/drawing/2014/main" id="{376C1159-0363-194C-BD51-A340C4287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12700"/>
            <a:ext cx="8656637"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3" hidden="1">
            <a:extLst>
              <a:ext uri="{FF2B5EF4-FFF2-40B4-BE49-F238E27FC236}">
                <a16:creationId xmlns:a16="http://schemas.microsoft.com/office/drawing/2014/main" id="{86FDBED4-2112-3F45-9669-A7B137A520EA}"/>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1" descr="0616">
            <a:extLst>
              <a:ext uri="{FF2B5EF4-FFF2-40B4-BE49-F238E27FC236}">
                <a16:creationId xmlns:a16="http://schemas.microsoft.com/office/drawing/2014/main" id="{014CAC25-AF91-A648-B3DB-03A0EED52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26988"/>
            <a:ext cx="7691437"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3" hidden="1">
            <a:extLst>
              <a:ext uri="{FF2B5EF4-FFF2-40B4-BE49-F238E27FC236}">
                <a16:creationId xmlns:a16="http://schemas.microsoft.com/office/drawing/2014/main" id="{4AF59610-F3E4-B141-9160-384E0EF77AB9}"/>
              </a:ext>
            </a:extLst>
          </p:cNvPr>
          <p:cNvSpPr>
            <a:spLocks noGrp="1" noChangeArrowheads="1"/>
          </p:cNvSpPr>
          <p:nvPr>
            <p:ph type="title"/>
          </p:nvPr>
        </p:nvSpPr>
        <p:spPr/>
        <p:txBody>
          <a:bodyPr/>
          <a:lstStyle/>
          <a:p>
            <a:pPr eaLnBrk="1" hangingPunct="1"/>
            <a:endParaRPr lang="en-US" altLang="en-US"/>
          </a:p>
        </p:txBody>
      </p:sp>
      <p:sp>
        <p:nvSpPr>
          <p:cNvPr id="117763" name="TextBox 1">
            <a:extLst>
              <a:ext uri="{FF2B5EF4-FFF2-40B4-BE49-F238E27FC236}">
                <a16:creationId xmlns:a16="http://schemas.microsoft.com/office/drawing/2014/main" id="{F5274153-A63F-D545-9708-55C7C636E0F5}"/>
              </a:ext>
            </a:extLst>
          </p:cNvPr>
          <p:cNvSpPr txBox="1">
            <a:spLocks noChangeArrowheads="1"/>
          </p:cNvSpPr>
          <p:nvPr/>
        </p:nvSpPr>
        <p:spPr bwMode="auto">
          <a:xfrm>
            <a:off x="958850" y="225425"/>
            <a:ext cx="4068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Convective Cloud Formation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1" descr="0618">
            <a:extLst>
              <a:ext uri="{FF2B5EF4-FFF2-40B4-BE49-F238E27FC236}">
                <a16:creationId xmlns:a16="http://schemas.microsoft.com/office/drawing/2014/main" id="{C0F5407F-30B4-5B40-8756-F7C074C7B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123950"/>
            <a:ext cx="8964613"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3" hidden="1">
            <a:extLst>
              <a:ext uri="{FF2B5EF4-FFF2-40B4-BE49-F238E27FC236}">
                <a16:creationId xmlns:a16="http://schemas.microsoft.com/office/drawing/2014/main" id="{0DB807F0-6AD5-A247-B08C-A230AB1B62FF}"/>
              </a:ext>
            </a:extLst>
          </p:cNvPr>
          <p:cNvSpPr>
            <a:spLocks noGrp="1" noChangeArrowheads="1"/>
          </p:cNvSpPr>
          <p:nvPr>
            <p:ph type="title"/>
          </p:nvPr>
        </p:nvSpPr>
        <p:spPr/>
        <p:txBody>
          <a:bodyPr/>
          <a:lstStyle/>
          <a:p>
            <a:pPr eaLnBrk="1" hangingPunct="1"/>
            <a:endParaRPr lang="en-US" altLang="en-US"/>
          </a:p>
        </p:txBody>
      </p:sp>
      <p:sp>
        <p:nvSpPr>
          <p:cNvPr id="119811" name="TextBox 4">
            <a:extLst>
              <a:ext uri="{FF2B5EF4-FFF2-40B4-BE49-F238E27FC236}">
                <a16:creationId xmlns:a16="http://schemas.microsoft.com/office/drawing/2014/main" id="{4E6220BF-BEF9-1A4C-ADA1-975697E2C6ED}"/>
              </a:ext>
            </a:extLst>
          </p:cNvPr>
          <p:cNvSpPr txBox="1">
            <a:spLocks noChangeArrowheads="1"/>
          </p:cNvSpPr>
          <p:nvPr/>
        </p:nvSpPr>
        <p:spPr bwMode="auto">
          <a:xfrm>
            <a:off x="2597150" y="155575"/>
            <a:ext cx="4067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Convective Cloud Formation</a:t>
            </a:r>
          </a:p>
        </p:txBody>
      </p:sp>
      <p:pic>
        <p:nvPicPr>
          <p:cNvPr id="3" name="Picture 2">
            <a:extLst>
              <a:ext uri="{FF2B5EF4-FFF2-40B4-BE49-F238E27FC236}">
                <a16:creationId xmlns:a16="http://schemas.microsoft.com/office/drawing/2014/main" id="{2E7AF877-7F1E-A6D0-B659-BC8C922330C5}"/>
              </a:ext>
            </a:extLst>
          </p:cNvPr>
          <p:cNvPicPr>
            <a:picLocks noChangeAspect="1"/>
          </p:cNvPicPr>
          <p:nvPr/>
        </p:nvPicPr>
        <p:blipFill>
          <a:blip r:embed="rId4"/>
          <a:stretch>
            <a:fillRect/>
          </a:stretch>
        </p:blipFill>
        <p:spPr>
          <a:xfrm>
            <a:off x="3512285" y="4930849"/>
            <a:ext cx="2569535" cy="192715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1" descr="0619">
            <a:extLst>
              <a:ext uri="{FF2B5EF4-FFF2-40B4-BE49-F238E27FC236}">
                <a16:creationId xmlns:a16="http://schemas.microsoft.com/office/drawing/2014/main" id="{71270600-A0A3-4942-9A29-EA58916F7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2182813"/>
            <a:ext cx="896461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3" hidden="1">
            <a:extLst>
              <a:ext uri="{FF2B5EF4-FFF2-40B4-BE49-F238E27FC236}">
                <a16:creationId xmlns:a16="http://schemas.microsoft.com/office/drawing/2014/main" id="{A01AE08A-4986-2348-B692-FA6A6BB8D537}"/>
              </a:ext>
            </a:extLst>
          </p:cNvPr>
          <p:cNvSpPr>
            <a:spLocks noGrp="1" noChangeArrowheads="1"/>
          </p:cNvSpPr>
          <p:nvPr>
            <p:ph type="title"/>
          </p:nvPr>
        </p:nvSpPr>
        <p:spPr/>
        <p:txBody>
          <a:bodyPr/>
          <a:lstStyle/>
          <a:p>
            <a:pPr eaLnBrk="1" hangingPunct="1"/>
            <a:endParaRPr lang="en-US" altLang="en-US"/>
          </a:p>
        </p:txBody>
      </p:sp>
      <p:sp>
        <p:nvSpPr>
          <p:cNvPr id="121859" name="TextBox 3">
            <a:extLst>
              <a:ext uri="{FF2B5EF4-FFF2-40B4-BE49-F238E27FC236}">
                <a16:creationId xmlns:a16="http://schemas.microsoft.com/office/drawing/2014/main" id="{27D7CCB3-BE56-2145-86F5-F4673BCDC0A9}"/>
              </a:ext>
            </a:extLst>
          </p:cNvPr>
          <p:cNvSpPr txBox="1">
            <a:spLocks noChangeArrowheads="1"/>
          </p:cNvSpPr>
          <p:nvPr/>
        </p:nvSpPr>
        <p:spPr bwMode="auto">
          <a:xfrm>
            <a:off x="2794000" y="196850"/>
            <a:ext cx="354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Cumuliform Cloud Types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bc, t-storm life cycle">
            <a:extLst>
              <a:ext uri="{FF2B5EF4-FFF2-40B4-BE49-F238E27FC236}">
                <a16:creationId xmlns:a16="http://schemas.microsoft.com/office/drawing/2014/main" id="{B4A2345F-A639-F747-BCD4-E3980E60B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87413"/>
            <a:ext cx="899160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Box 2">
            <a:extLst>
              <a:ext uri="{FF2B5EF4-FFF2-40B4-BE49-F238E27FC236}">
                <a16:creationId xmlns:a16="http://schemas.microsoft.com/office/drawing/2014/main" id="{C68239E0-1C31-CD4D-B3B4-2C4DFC6A4C57}"/>
              </a:ext>
            </a:extLst>
          </p:cNvPr>
          <p:cNvSpPr txBox="1">
            <a:spLocks noChangeArrowheads="1"/>
          </p:cNvSpPr>
          <p:nvPr/>
        </p:nvSpPr>
        <p:spPr bwMode="auto">
          <a:xfrm>
            <a:off x="3076575" y="239713"/>
            <a:ext cx="3143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Thunderstorm Stages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A1FD64-6918-D2AE-2BE8-2415CD0C7AB4}"/>
              </a:ext>
            </a:extLst>
          </p:cNvPr>
          <p:cNvPicPr>
            <a:picLocks noChangeAspect="1"/>
          </p:cNvPicPr>
          <p:nvPr/>
        </p:nvPicPr>
        <p:blipFill>
          <a:blip r:embed="rId2"/>
          <a:stretch>
            <a:fillRect/>
          </a:stretch>
        </p:blipFill>
        <p:spPr>
          <a:xfrm>
            <a:off x="685800" y="87086"/>
            <a:ext cx="7772400" cy="5440680"/>
          </a:xfrm>
          <a:prstGeom prst="rect">
            <a:avLst/>
          </a:prstGeom>
        </p:spPr>
      </p:pic>
      <p:sp>
        <p:nvSpPr>
          <p:cNvPr id="5" name="TextBox 4">
            <a:extLst>
              <a:ext uri="{FF2B5EF4-FFF2-40B4-BE49-F238E27FC236}">
                <a16:creationId xmlns:a16="http://schemas.microsoft.com/office/drawing/2014/main" id="{8BEDAC60-B9FF-22D6-1B54-0DEEDCDFE13F}"/>
              </a:ext>
            </a:extLst>
          </p:cNvPr>
          <p:cNvSpPr txBox="1"/>
          <p:nvPr/>
        </p:nvSpPr>
        <p:spPr>
          <a:xfrm>
            <a:off x="457200" y="5823857"/>
            <a:ext cx="8712642" cy="923330"/>
          </a:xfrm>
          <a:prstGeom prst="rect">
            <a:avLst/>
          </a:prstGeom>
          <a:noFill/>
        </p:spPr>
        <p:txBody>
          <a:bodyPr wrap="none" rtlCol="0">
            <a:spAutoFit/>
          </a:bodyPr>
          <a:lstStyle/>
          <a:p>
            <a:r>
              <a:rPr lang="en-US" sz="1800" u="sng" dirty="0"/>
              <a:t>Entrainment</a:t>
            </a:r>
            <a:r>
              <a:rPr lang="en-US" sz="1800" dirty="0"/>
              <a:t>:  mixing of drier air along cloud edges, reducing buoyancy. This</a:t>
            </a:r>
          </a:p>
          <a:p>
            <a:r>
              <a:rPr lang="en-US" sz="1800" dirty="0"/>
              <a:t>is a diabatic process. (Detrainment:  cloud outflow transferring its heat and moisture</a:t>
            </a:r>
          </a:p>
          <a:p>
            <a:r>
              <a:rPr lang="en-US" sz="1800" dirty="0"/>
              <a:t>to the surrounding atmosphere.) </a:t>
            </a:r>
          </a:p>
        </p:txBody>
      </p:sp>
    </p:spTree>
    <p:extLst>
      <p:ext uri="{BB962C8B-B14F-4D97-AF65-F5344CB8AC3E}">
        <p14:creationId xmlns:p14="http://schemas.microsoft.com/office/powerpoint/2010/main" val="303472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1" descr="0802">
            <a:extLst>
              <a:ext uri="{FF2B5EF4-FFF2-40B4-BE49-F238E27FC236}">
                <a16:creationId xmlns:a16="http://schemas.microsoft.com/office/drawing/2014/main" id="{AADA2324-AABF-4D43-B350-2006BFAF8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1760538"/>
            <a:ext cx="84455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hidden="1">
            <a:extLst>
              <a:ext uri="{FF2B5EF4-FFF2-40B4-BE49-F238E27FC236}">
                <a16:creationId xmlns:a16="http://schemas.microsoft.com/office/drawing/2014/main" id="{2ECEF369-CFC4-954B-9C72-4E157A63F91C}"/>
              </a:ext>
            </a:extLst>
          </p:cNvPr>
          <p:cNvSpPr>
            <a:spLocks noGrp="1" noChangeArrowheads="1"/>
          </p:cNvSpPr>
          <p:nvPr>
            <p:ph type="title"/>
          </p:nvPr>
        </p:nvSpPr>
        <p:spPr/>
        <p:txBody>
          <a:bodyPr/>
          <a:lstStyle/>
          <a:p>
            <a:pPr eaLnBrk="1" hangingPunct="1"/>
            <a:endParaRPr lang="en-US" altLang="en-US"/>
          </a:p>
        </p:txBody>
      </p:sp>
      <p:graphicFrame>
        <p:nvGraphicFramePr>
          <p:cNvPr id="24579" name="Object 5">
            <a:extLst>
              <a:ext uri="{FF2B5EF4-FFF2-40B4-BE49-F238E27FC236}">
                <a16:creationId xmlns:a16="http://schemas.microsoft.com/office/drawing/2014/main" id="{5EBC9DB4-C565-BC49-9949-DF16725D3F9D}"/>
              </a:ext>
            </a:extLst>
          </p:cNvPr>
          <p:cNvGraphicFramePr>
            <a:graphicFrameLocks noChangeAspect="1"/>
          </p:cNvGraphicFramePr>
          <p:nvPr/>
        </p:nvGraphicFramePr>
        <p:xfrm>
          <a:off x="3657600" y="762000"/>
          <a:ext cx="1752600" cy="530225"/>
        </p:xfrm>
        <a:graphic>
          <a:graphicData uri="http://schemas.openxmlformats.org/presentationml/2006/ole">
            <mc:AlternateContent xmlns:mc="http://schemas.openxmlformats.org/markup-compatibility/2006">
              <mc:Choice xmlns:v="urn:schemas-microsoft-com:vml" Requires="v">
                <p:oleObj name="Equation" r:id="rId4" imgW="546100" imgH="165100" progId="Equation.3">
                  <p:embed/>
                </p:oleObj>
              </mc:Choice>
              <mc:Fallback>
                <p:oleObj name="Equation" r:id="rId4" imgW="546100" imgH="1651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762000"/>
                        <a:ext cx="1752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4580" name="Text Box 6">
            <a:extLst>
              <a:ext uri="{FF2B5EF4-FFF2-40B4-BE49-F238E27FC236}">
                <a16:creationId xmlns:a16="http://schemas.microsoft.com/office/drawing/2014/main" id="{CF98E799-3A7A-9D49-8C8A-43E1E1EC3BFD}"/>
              </a:ext>
            </a:extLst>
          </p:cNvPr>
          <p:cNvSpPr txBox="1">
            <a:spLocks noChangeArrowheads="1"/>
          </p:cNvSpPr>
          <p:nvPr/>
        </p:nvSpPr>
        <p:spPr bwMode="auto">
          <a:xfrm>
            <a:off x="1550988" y="152400"/>
            <a:ext cx="59928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chemeClr val="accent2"/>
                </a:solidFill>
              </a:rPr>
              <a:t>IDEAL GAS LAW (EQUATION OF STATE)</a:t>
            </a:r>
          </a:p>
        </p:txBody>
      </p:sp>
      <p:sp>
        <p:nvSpPr>
          <p:cNvPr id="24581" name="Text Box 8">
            <a:extLst>
              <a:ext uri="{FF2B5EF4-FFF2-40B4-BE49-F238E27FC236}">
                <a16:creationId xmlns:a16="http://schemas.microsoft.com/office/drawing/2014/main" id="{F60875D2-078C-A74C-9056-7C17E03F0B30}"/>
              </a:ext>
            </a:extLst>
          </p:cNvPr>
          <p:cNvSpPr txBox="1">
            <a:spLocks noChangeArrowheads="1"/>
          </p:cNvSpPr>
          <p:nvPr/>
        </p:nvSpPr>
        <p:spPr bwMode="auto">
          <a:xfrm>
            <a:off x="3505200" y="5105400"/>
            <a:ext cx="1793875"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Cold air is</a:t>
            </a:r>
          </a:p>
          <a:p>
            <a:pPr algn="ctr">
              <a:spcBef>
                <a:spcPct val="0"/>
              </a:spcBef>
              <a:buFontTx/>
              <a:buNone/>
            </a:pPr>
            <a:r>
              <a:rPr lang="en-US" altLang="en-US" sz="2400"/>
              <a:t>denser than</a:t>
            </a:r>
          </a:p>
          <a:p>
            <a:pPr algn="ctr">
              <a:spcBef>
                <a:spcPct val="0"/>
              </a:spcBef>
              <a:buFontTx/>
              <a:buNone/>
            </a:pPr>
            <a:r>
              <a:rPr lang="en-US" altLang="en-US" sz="2400"/>
              <a:t>warm air</a:t>
            </a:r>
          </a:p>
        </p:txBody>
      </p:sp>
      <p:sp>
        <p:nvSpPr>
          <p:cNvPr id="24582" name="Text Box 9">
            <a:extLst>
              <a:ext uri="{FF2B5EF4-FFF2-40B4-BE49-F238E27FC236}">
                <a16:creationId xmlns:a16="http://schemas.microsoft.com/office/drawing/2014/main" id="{B2C69232-F525-BF42-8CE4-D225D795EDB1}"/>
              </a:ext>
            </a:extLst>
          </p:cNvPr>
          <p:cNvSpPr txBox="1">
            <a:spLocks noChangeArrowheads="1"/>
          </p:cNvSpPr>
          <p:nvPr/>
        </p:nvSpPr>
        <p:spPr bwMode="auto">
          <a:xfrm>
            <a:off x="5943600" y="4953000"/>
            <a:ext cx="27432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Temperature</a:t>
            </a:r>
          </a:p>
          <a:p>
            <a:pPr algn="ctr">
              <a:spcBef>
                <a:spcPct val="0"/>
              </a:spcBef>
              <a:buFontTx/>
              <a:buNone/>
            </a:pPr>
            <a:r>
              <a:rPr lang="en-US" altLang="en-US" sz="2400"/>
              <a:t>gradients can</a:t>
            </a:r>
          </a:p>
          <a:p>
            <a:pPr algn="ctr">
              <a:spcBef>
                <a:spcPct val="0"/>
              </a:spcBef>
              <a:buFontTx/>
              <a:buNone/>
            </a:pPr>
            <a:r>
              <a:rPr lang="en-US" altLang="en-US" sz="2400"/>
              <a:t>generate pressure</a:t>
            </a:r>
          </a:p>
          <a:p>
            <a:pPr algn="ctr">
              <a:spcBef>
                <a:spcPct val="0"/>
              </a:spcBef>
              <a:buFontTx/>
              <a:buNone/>
            </a:pPr>
            <a:r>
              <a:rPr lang="en-US" altLang="en-US" sz="2400"/>
              <a:t>gradients and wind</a:t>
            </a:r>
          </a:p>
        </p:txBody>
      </p:sp>
      <p:sp>
        <p:nvSpPr>
          <p:cNvPr id="24583" name="Line 10">
            <a:extLst>
              <a:ext uri="{FF2B5EF4-FFF2-40B4-BE49-F238E27FC236}">
                <a16:creationId xmlns:a16="http://schemas.microsoft.com/office/drawing/2014/main" id="{508CC7DF-7B17-7F49-8AC1-0EBB5C3E3B23}"/>
              </a:ext>
            </a:extLst>
          </p:cNvPr>
          <p:cNvSpPr>
            <a:spLocks noChangeShapeType="1"/>
          </p:cNvSpPr>
          <p:nvPr/>
        </p:nvSpPr>
        <p:spPr bwMode="auto">
          <a:xfrm>
            <a:off x="6019800" y="33528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ig6">
            <a:extLst>
              <a:ext uri="{FF2B5EF4-FFF2-40B4-BE49-F238E27FC236}">
                <a16:creationId xmlns:a16="http://schemas.microsoft.com/office/drawing/2014/main" id="{6E3A1941-ED0F-A441-B1BC-230A58246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28813" y="-276225"/>
            <a:ext cx="5214938" cy="793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TextBox 2">
            <a:extLst>
              <a:ext uri="{FF2B5EF4-FFF2-40B4-BE49-F238E27FC236}">
                <a16:creationId xmlns:a16="http://schemas.microsoft.com/office/drawing/2014/main" id="{8104196D-FFC7-0447-8C4D-B6B91DADD796}"/>
              </a:ext>
            </a:extLst>
          </p:cNvPr>
          <p:cNvSpPr txBox="1">
            <a:spLocks noChangeArrowheads="1"/>
          </p:cNvSpPr>
          <p:nvPr/>
        </p:nvSpPr>
        <p:spPr bwMode="auto">
          <a:xfrm>
            <a:off x="3076575" y="239713"/>
            <a:ext cx="3143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Thunderstorm Stages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fig6">
            <a:extLst>
              <a:ext uri="{FF2B5EF4-FFF2-40B4-BE49-F238E27FC236}">
                <a16:creationId xmlns:a16="http://schemas.microsoft.com/office/drawing/2014/main" id="{91AA46E6-CF59-3C40-8023-B1866D82C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05756" y="-457993"/>
            <a:ext cx="6194425" cy="812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Box 2">
            <a:extLst>
              <a:ext uri="{FF2B5EF4-FFF2-40B4-BE49-F238E27FC236}">
                <a16:creationId xmlns:a16="http://schemas.microsoft.com/office/drawing/2014/main" id="{FC59D918-C559-354C-82B6-78E7C1DA68CA}"/>
              </a:ext>
            </a:extLst>
          </p:cNvPr>
          <p:cNvSpPr txBox="1">
            <a:spLocks noChangeArrowheads="1"/>
          </p:cNvSpPr>
          <p:nvPr/>
        </p:nvSpPr>
        <p:spPr bwMode="auto">
          <a:xfrm>
            <a:off x="3048000" y="127000"/>
            <a:ext cx="3463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Supercell Thunderstorm</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1" descr="05T02">
            <a:extLst>
              <a:ext uri="{FF2B5EF4-FFF2-40B4-BE49-F238E27FC236}">
                <a16:creationId xmlns:a16="http://schemas.microsoft.com/office/drawing/2014/main" id="{38057069-FC52-FF4F-AB65-0FDD78729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995363"/>
            <a:ext cx="8964613"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3" hidden="1">
            <a:extLst>
              <a:ext uri="{FF2B5EF4-FFF2-40B4-BE49-F238E27FC236}">
                <a16:creationId xmlns:a16="http://schemas.microsoft.com/office/drawing/2014/main" id="{893BC2A8-0900-E14E-A1C3-FB952B662344}"/>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1" descr="0523">
            <a:extLst>
              <a:ext uri="{FF2B5EF4-FFF2-40B4-BE49-F238E27FC236}">
                <a16:creationId xmlns:a16="http://schemas.microsoft.com/office/drawing/2014/main" id="{0B7378FB-878C-E04C-871F-66851C4F0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587375"/>
            <a:ext cx="8964613"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3" hidden="1">
            <a:extLst>
              <a:ext uri="{FF2B5EF4-FFF2-40B4-BE49-F238E27FC236}">
                <a16:creationId xmlns:a16="http://schemas.microsoft.com/office/drawing/2014/main" id="{63E167E0-CE17-1846-A6E9-6D50F7C1E5AE}"/>
              </a:ext>
            </a:extLst>
          </p:cNvPr>
          <p:cNvSpPr>
            <a:spLocks noGrp="1" noChangeArrowheads="1"/>
          </p:cNvSpPr>
          <p:nvPr>
            <p:ph type="title"/>
          </p:nvPr>
        </p:nvSpPr>
        <p:spPr/>
        <p:txBody>
          <a:bodyPr/>
          <a:lstStyle/>
          <a:p>
            <a:pPr eaLnBrk="1" hangingPunct="1"/>
            <a:endParaRPr lang="en-US" altLang="en-US"/>
          </a:p>
        </p:txBody>
      </p:sp>
      <p:sp>
        <p:nvSpPr>
          <p:cNvPr id="130051" name="TextBox 1">
            <a:extLst>
              <a:ext uri="{FF2B5EF4-FFF2-40B4-BE49-F238E27FC236}">
                <a16:creationId xmlns:a16="http://schemas.microsoft.com/office/drawing/2014/main" id="{945FEE5F-ECCB-6C4A-AFFD-2FAD6E7D4ABC}"/>
              </a:ext>
            </a:extLst>
          </p:cNvPr>
          <p:cNvSpPr txBox="1">
            <a:spLocks noChangeArrowheads="1"/>
          </p:cNvSpPr>
          <p:nvPr/>
        </p:nvSpPr>
        <p:spPr bwMode="auto">
          <a:xfrm>
            <a:off x="946150" y="6321425"/>
            <a:ext cx="4530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(N: Chap. 6, 3–14; A:  152–165)</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3">
            <a:extLst>
              <a:ext uri="{FF2B5EF4-FFF2-40B4-BE49-F238E27FC236}">
                <a16:creationId xmlns:a16="http://schemas.microsoft.com/office/drawing/2014/main" id="{86FF49E0-1192-1844-923F-036F723EFBDC}"/>
              </a:ext>
            </a:extLst>
          </p:cNvPr>
          <p:cNvSpPr txBox="1">
            <a:spLocks noChangeArrowheads="1"/>
          </p:cNvSpPr>
          <p:nvPr/>
        </p:nvSpPr>
        <p:spPr bwMode="auto">
          <a:xfrm>
            <a:off x="2124075" y="34925"/>
            <a:ext cx="4997971"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MEAN ANNUAL CLOUD COVER, 1981–2010</a:t>
            </a:r>
          </a:p>
        </p:txBody>
      </p:sp>
      <p:pic>
        <p:nvPicPr>
          <p:cNvPr id="3" name="Picture 2">
            <a:extLst>
              <a:ext uri="{FF2B5EF4-FFF2-40B4-BE49-F238E27FC236}">
                <a16:creationId xmlns:a16="http://schemas.microsoft.com/office/drawing/2014/main" id="{04DCF645-9D3F-72C4-0A63-F8D9A235B4E2}"/>
              </a:ext>
            </a:extLst>
          </p:cNvPr>
          <p:cNvPicPr>
            <a:picLocks noChangeAspect="1"/>
          </p:cNvPicPr>
          <p:nvPr/>
        </p:nvPicPr>
        <p:blipFill rotWithShape="1">
          <a:blip r:embed="rId3"/>
          <a:srcRect t="9292"/>
          <a:stretch/>
        </p:blipFill>
        <p:spPr>
          <a:xfrm>
            <a:off x="36759" y="806324"/>
            <a:ext cx="9070482" cy="5355771"/>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3" descr="bc">
            <a:extLst>
              <a:ext uri="{FF2B5EF4-FFF2-40B4-BE49-F238E27FC236}">
                <a16:creationId xmlns:a16="http://schemas.microsoft.com/office/drawing/2014/main" id="{825461B4-6119-AE49-86ED-B5E780518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87338"/>
            <a:ext cx="5694363"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4">
            <a:extLst>
              <a:ext uri="{FF2B5EF4-FFF2-40B4-BE49-F238E27FC236}">
                <a16:creationId xmlns:a16="http://schemas.microsoft.com/office/drawing/2014/main" id="{109CE9FE-B38E-DD40-BE57-2FDB95F9D3DD}"/>
              </a:ext>
            </a:extLst>
          </p:cNvPr>
          <p:cNvSpPr txBox="1">
            <a:spLocks noChangeArrowheads="1"/>
          </p:cNvSpPr>
          <p:nvPr/>
        </p:nvSpPr>
        <p:spPr bwMode="auto">
          <a:xfrm>
            <a:off x="2468563" y="71438"/>
            <a:ext cx="41719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PRECIPITATION BY LATITUDE BAND</a:t>
            </a:r>
          </a:p>
        </p:txBody>
      </p:sp>
      <p:sp>
        <p:nvSpPr>
          <p:cNvPr id="134147" name="Text Box 5">
            <a:extLst>
              <a:ext uri="{FF2B5EF4-FFF2-40B4-BE49-F238E27FC236}">
                <a16:creationId xmlns:a16="http://schemas.microsoft.com/office/drawing/2014/main" id="{0232F00C-461C-E943-83EC-877778B88232}"/>
              </a:ext>
            </a:extLst>
          </p:cNvPr>
          <p:cNvSpPr txBox="1">
            <a:spLocks noChangeArrowheads="1"/>
          </p:cNvSpPr>
          <p:nvPr/>
        </p:nvSpPr>
        <p:spPr bwMode="auto">
          <a:xfrm>
            <a:off x="6138863" y="2889250"/>
            <a:ext cx="3032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t>
            </a:r>
          </a:p>
        </p:txBody>
      </p:sp>
      <p:sp>
        <p:nvSpPr>
          <p:cNvPr id="134148" name="Text Box 6">
            <a:extLst>
              <a:ext uri="{FF2B5EF4-FFF2-40B4-BE49-F238E27FC236}">
                <a16:creationId xmlns:a16="http://schemas.microsoft.com/office/drawing/2014/main" id="{2BC37B03-6175-4942-B1D1-C82C00A42A65}"/>
              </a:ext>
            </a:extLst>
          </p:cNvPr>
          <p:cNvSpPr txBox="1">
            <a:spLocks noChangeArrowheads="1"/>
          </p:cNvSpPr>
          <p:nvPr/>
        </p:nvSpPr>
        <p:spPr bwMode="auto">
          <a:xfrm>
            <a:off x="7731125" y="3011488"/>
            <a:ext cx="1014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t>
            </a:r>
            <a:r>
              <a:rPr lang="en-US" altLang="en-US" sz="1600"/>
              <a:t>S. Chile</a:t>
            </a:r>
            <a:endParaRPr lang="en-US" altLang="en-US" sz="2400"/>
          </a:p>
        </p:txBody>
      </p:sp>
      <p:pic>
        <p:nvPicPr>
          <p:cNvPr id="134149" name="Picture 6" descr="SUN.tif">
            <a:extLst>
              <a:ext uri="{FF2B5EF4-FFF2-40B4-BE49-F238E27FC236}">
                <a16:creationId xmlns:a16="http://schemas.microsoft.com/office/drawing/2014/main" id="{D1666DF3-D217-9B42-82FD-2021D068A5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67138" y="1890713"/>
            <a:ext cx="44926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10" descr="CLOUD.tif">
            <a:extLst>
              <a:ext uri="{FF2B5EF4-FFF2-40B4-BE49-F238E27FC236}">
                <a16:creationId xmlns:a16="http://schemas.microsoft.com/office/drawing/2014/main" id="{45F44AF0-D0C4-8043-B898-0910E704EB0B}"/>
              </a:ext>
            </a:extLst>
          </p:cNvPr>
          <p:cNvPicPr>
            <a:picLocks noChangeAspect="1"/>
          </p:cNvPicPr>
          <p:nvPr/>
        </p:nvPicPr>
        <p:blipFill>
          <a:blip r:embed="rId5">
            <a:extLst>
              <a:ext uri="{28A0092B-C50C-407E-A947-70E740481C1C}">
                <a14:useLocalDpi xmlns:a14="http://schemas.microsoft.com/office/drawing/2010/main" val="0"/>
              </a:ext>
            </a:extLst>
          </a:blip>
          <a:srcRect t="25900" b="25676"/>
          <a:stretch>
            <a:fillRect/>
          </a:stretch>
        </p:blipFill>
        <p:spPr bwMode="auto">
          <a:xfrm>
            <a:off x="2851150" y="1971675"/>
            <a:ext cx="67151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1" descr="CLOUD.tif">
            <a:extLst>
              <a:ext uri="{FF2B5EF4-FFF2-40B4-BE49-F238E27FC236}">
                <a16:creationId xmlns:a16="http://schemas.microsoft.com/office/drawing/2014/main" id="{091CE610-D51A-F142-8530-8A3544B83126}"/>
              </a:ext>
            </a:extLst>
          </p:cNvPr>
          <p:cNvPicPr>
            <a:picLocks noChangeAspect="1"/>
          </p:cNvPicPr>
          <p:nvPr/>
        </p:nvPicPr>
        <p:blipFill>
          <a:blip r:embed="rId5">
            <a:extLst>
              <a:ext uri="{28A0092B-C50C-407E-A947-70E740481C1C}">
                <a14:useLocalDpi xmlns:a14="http://schemas.microsoft.com/office/drawing/2010/main" val="0"/>
              </a:ext>
            </a:extLst>
          </a:blip>
          <a:srcRect t="25900" b="25676"/>
          <a:stretch>
            <a:fillRect/>
          </a:stretch>
        </p:blipFill>
        <p:spPr bwMode="auto">
          <a:xfrm>
            <a:off x="4386263" y="1982788"/>
            <a:ext cx="671512"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12" descr="CLOUD.tif">
            <a:extLst>
              <a:ext uri="{FF2B5EF4-FFF2-40B4-BE49-F238E27FC236}">
                <a16:creationId xmlns:a16="http://schemas.microsoft.com/office/drawing/2014/main" id="{E2CD4875-F006-D94A-9E67-FD6E9ECD2DCF}"/>
              </a:ext>
            </a:extLst>
          </p:cNvPr>
          <p:cNvPicPr>
            <a:picLocks noChangeAspect="1"/>
          </p:cNvPicPr>
          <p:nvPr/>
        </p:nvPicPr>
        <p:blipFill>
          <a:blip r:embed="rId5">
            <a:extLst>
              <a:ext uri="{28A0092B-C50C-407E-A947-70E740481C1C}">
                <a14:useLocalDpi xmlns:a14="http://schemas.microsoft.com/office/drawing/2010/main" val="0"/>
              </a:ext>
            </a:extLst>
          </a:blip>
          <a:srcRect t="25900" b="25676"/>
          <a:stretch>
            <a:fillRect/>
          </a:stretch>
        </p:blipFill>
        <p:spPr bwMode="auto">
          <a:xfrm>
            <a:off x="5822950" y="1981200"/>
            <a:ext cx="6715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Picture 13" descr="SUN.tif">
            <a:extLst>
              <a:ext uri="{FF2B5EF4-FFF2-40B4-BE49-F238E27FC236}">
                <a16:creationId xmlns:a16="http://schemas.microsoft.com/office/drawing/2014/main" id="{6C37D4D1-2196-894D-B8C0-18D45A782D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1901825"/>
            <a:ext cx="4492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Picture 11">
            <a:extLst>
              <a:ext uri="{FF2B5EF4-FFF2-40B4-BE49-F238E27FC236}">
                <a16:creationId xmlns:a16="http://schemas.microsoft.com/office/drawing/2014/main" id="{B407E2C0-7B50-264E-B871-D2A1446ED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309" t="12260" r="16206" b="11418"/>
          <a:stretch>
            <a:fillRect/>
          </a:stretch>
        </p:blipFill>
        <p:spPr bwMode="auto">
          <a:xfrm>
            <a:off x="7205663" y="4340225"/>
            <a:ext cx="186531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B6592-5AB8-C7D5-71CA-DA4808DC5BCE}"/>
              </a:ext>
            </a:extLst>
          </p:cNvPr>
          <p:cNvPicPr>
            <a:picLocks noChangeAspect="1"/>
          </p:cNvPicPr>
          <p:nvPr/>
        </p:nvPicPr>
        <p:blipFill>
          <a:blip r:embed="rId3"/>
          <a:stretch>
            <a:fillRect/>
          </a:stretch>
        </p:blipFill>
        <p:spPr>
          <a:xfrm>
            <a:off x="0" y="783774"/>
            <a:ext cx="9139472" cy="5747657"/>
          </a:xfrm>
          <a:prstGeom prst="rect">
            <a:avLst/>
          </a:prstGeom>
        </p:spPr>
      </p:pic>
      <p:sp>
        <p:nvSpPr>
          <p:cNvPr id="4" name="Text Box 4">
            <a:extLst>
              <a:ext uri="{FF2B5EF4-FFF2-40B4-BE49-F238E27FC236}">
                <a16:creationId xmlns:a16="http://schemas.microsoft.com/office/drawing/2014/main" id="{A265CA66-6019-4327-A31D-52E0101308CF}"/>
              </a:ext>
            </a:extLst>
          </p:cNvPr>
          <p:cNvSpPr txBox="1">
            <a:spLocks noChangeArrowheads="1"/>
          </p:cNvSpPr>
          <p:nvPr/>
        </p:nvSpPr>
        <p:spPr bwMode="auto">
          <a:xfrm>
            <a:off x="2470475" y="109245"/>
            <a:ext cx="4198522"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AVERAGE PRECIPITATION (mm/year)</a:t>
            </a:r>
          </a:p>
          <a:p>
            <a:pPr algn="ctr">
              <a:spcBef>
                <a:spcPct val="0"/>
              </a:spcBef>
              <a:buFontTx/>
              <a:buNone/>
            </a:pPr>
            <a:r>
              <a:rPr lang="en-US" altLang="en-US" sz="1800" dirty="0"/>
              <a:t>2000–2019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descr="W">
            <a:extLst>
              <a:ext uri="{FF2B5EF4-FFF2-40B4-BE49-F238E27FC236}">
                <a16:creationId xmlns:a16="http://schemas.microsoft.com/office/drawing/2014/main" id="{E4D8EF23-B66E-B343-B0B6-8D9F0CEAD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77788"/>
            <a:ext cx="5822950" cy="670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Box 1">
            <a:extLst>
              <a:ext uri="{FF2B5EF4-FFF2-40B4-BE49-F238E27FC236}">
                <a16:creationId xmlns:a16="http://schemas.microsoft.com/office/drawing/2014/main" id="{423DC277-AC14-6F4E-8F8C-666777963208}"/>
              </a:ext>
            </a:extLst>
          </p:cNvPr>
          <p:cNvSpPr txBox="1">
            <a:spLocks noChangeArrowheads="1"/>
          </p:cNvSpPr>
          <p:nvPr/>
        </p:nvSpPr>
        <p:spPr bwMode="auto">
          <a:xfrm>
            <a:off x="493713" y="43815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Mean Annual</a:t>
            </a:r>
          </a:p>
          <a:p>
            <a:pPr algn="ctr">
              <a:spcBef>
                <a:spcPct val="0"/>
              </a:spcBef>
              <a:buFontTx/>
              <a:buNone/>
            </a:pPr>
            <a:r>
              <a:rPr lang="en-US" altLang="en-US" sz="2400"/>
              <a:t>Precipitation</a:t>
            </a:r>
          </a:p>
        </p:txBody>
      </p:sp>
      <p:pic>
        <p:nvPicPr>
          <p:cNvPr id="138243" name="Picture 4">
            <a:extLst>
              <a:ext uri="{FF2B5EF4-FFF2-40B4-BE49-F238E27FC236}">
                <a16:creationId xmlns:a16="http://schemas.microsoft.com/office/drawing/2014/main" id="{29A04D76-4AC9-8541-97EC-E40800730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68900"/>
            <a:ext cx="193357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E">
            <a:extLst>
              <a:ext uri="{FF2B5EF4-FFF2-40B4-BE49-F238E27FC236}">
                <a16:creationId xmlns:a16="http://schemas.microsoft.com/office/drawing/2014/main" id="{8AC4F3CD-311F-1246-8FC5-1911FE74D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263" y="30163"/>
            <a:ext cx="6535737"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0" name="Picture 4" descr="W">
            <a:extLst>
              <a:ext uri="{FF2B5EF4-FFF2-40B4-BE49-F238E27FC236}">
                <a16:creationId xmlns:a16="http://schemas.microsoft.com/office/drawing/2014/main" id="{F8F1FDB8-04DE-6346-BD84-7EA3FE12083D}"/>
              </a:ext>
            </a:extLst>
          </p:cNvPr>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22250" y="1812925"/>
            <a:ext cx="2159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Box 4">
            <a:extLst>
              <a:ext uri="{FF2B5EF4-FFF2-40B4-BE49-F238E27FC236}">
                <a16:creationId xmlns:a16="http://schemas.microsoft.com/office/drawing/2014/main" id="{1FD3BF08-4D8F-6B4C-BF68-F49306C50E21}"/>
              </a:ext>
            </a:extLst>
          </p:cNvPr>
          <p:cNvSpPr txBox="1">
            <a:spLocks noChangeArrowheads="1"/>
          </p:cNvSpPr>
          <p:nvPr/>
        </p:nvSpPr>
        <p:spPr bwMode="auto">
          <a:xfrm>
            <a:off x="338138" y="2540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Mean Annual</a:t>
            </a:r>
          </a:p>
          <a:p>
            <a:pPr algn="ctr">
              <a:spcBef>
                <a:spcPct val="0"/>
              </a:spcBef>
              <a:buFontTx/>
              <a:buNone/>
            </a:pPr>
            <a:r>
              <a:rPr lang="en-US" altLang="en-US" sz="2400"/>
              <a:t>Precipitation</a:t>
            </a:r>
          </a:p>
        </p:txBody>
      </p:sp>
      <p:pic>
        <p:nvPicPr>
          <p:cNvPr id="140292" name="Picture 5">
            <a:extLst>
              <a:ext uri="{FF2B5EF4-FFF2-40B4-BE49-F238E27FC236}">
                <a16:creationId xmlns:a16="http://schemas.microsoft.com/office/drawing/2014/main" id="{821BD8F3-C4AB-5841-9AE6-BF9CA5D19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50" y="5116513"/>
            <a:ext cx="193357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descr="W">
            <a:extLst>
              <a:ext uri="{FF2B5EF4-FFF2-40B4-BE49-F238E27FC236}">
                <a16:creationId xmlns:a16="http://schemas.microsoft.com/office/drawing/2014/main" id="{1FA31E3C-8ECF-094F-A5B7-EC8E45B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917575"/>
            <a:ext cx="4365625"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8" name="Picture 4" descr="E">
            <a:extLst>
              <a:ext uri="{FF2B5EF4-FFF2-40B4-BE49-F238E27FC236}">
                <a16:creationId xmlns:a16="http://schemas.microsoft.com/office/drawing/2014/main" id="{65E4FAC7-C04E-DA42-9FDD-C2A50A511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14400"/>
            <a:ext cx="44402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Box 4">
            <a:extLst>
              <a:ext uri="{FF2B5EF4-FFF2-40B4-BE49-F238E27FC236}">
                <a16:creationId xmlns:a16="http://schemas.microsoft.com/office/drawing/2014/main" id="{1A8B45B8-9D6A-D64E-AFE2-F40CC3D3B267}"/>
              </a:ext>
            </a:extLst>
          </p:cNvPr>
          <p:cNvSpPr txBox="1">
            <a:spLocks noChangeArrowheads="1"/>
          </p:cNvSpPr>
          <p:nvPr/>
        </p:nvSpPr>
        <p:spPr bwMode="auto">
          <a:xfrm>
            <a:off x="2751138" y="127000"/>
            <a:ext cx="3740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Mean Annual Precipitation</a:t>
            </a:r>
          </a:p>
        </p:txBody>
      </p:sp>
      <p:pic>
        <p:nvPicPr>
          <p:cNvPr id="142340" name="Picture 5">
            <a:extLst>
              <a:ext uri="{FF2B5EF4-FFF2-40B4-BE49-F238E27FC236}">
                <a16:creationId xmlns:a16="http://schemas.microsoft.com/office/drawing/2014/main" id="{A49B1F63-384C-1147-B455-C726F60415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68900"/>
            <a:ext cx="193357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191661</TotalTime>
  <Words>3119</Words>
  <Application>Microsoft Macintosh PowerPoint</Application>
  <PresentationFormat>On-screen Show (4:3)</PresentationFormat>
  <Paragraphs>427</Paragraphs>
  <Slides>101</Slides>
  <Notes>69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09" baseType="lpstr">
      <vt:lpstr>Arial Unicode MS</vt:lpstr>
      <vt:lpstr>Arial</vt:lpstr>
      <vt:lpstr>Cambria Math</vt:lpstr>
      <vt:lpstr>Symbol</vt:lpstr>
      <vt:lpstr>Tahoma</vt:lpstr>
      <vt:lpstr>Times New Roman</vt:lpstr>
      <vt:lpstr>Blank Presentation</vt:lpstr>
      <vt:lpstr>Equation</vt:lpstr>
      <vt:lpstr>PowerPoint Presentation</vt:lpstr>
      <vt:lpstr>Atmospheric State Variables</vt:lpstr>
      <vt:lpstr>CHARLES’ LAW </vt:lpstr>
      <vt:lpstr>CHARLES’ LAW </vt:lpstr>
      <vt:lpstr>PowerPoint Presentation</vt:lpstr>
      <vt:lpstr>PowerPoint Presentation</vt:lpstr>
      <vt:lpstr>IDEAL GAS LAW  (EQUATION OF STATE)</vt:lpstr>
      <vt:lpstr>Gas Constant for Dry 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Virginia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Davis, Robert E (red3u)</cp:lastModifiedBy>
  <cp:revision>139</cp:revision>
  <dcterms:modified xsi:type="dcterms:W3CDTF">2023-10-25T17:12:46Z</dcterms:modified>
</cp:coreProperties>
</file>