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4"/>
  </p:notesMasterIdLst>
  <p:handoutMasterIdLst>
    <p:handoutMasterId r:id="rId45"/>
  </p:handoutMasterIdLst>
  <p:sldIdLst>
    <p:sldId id="331" r:id="rId2"/>
    <p:sldId id="374" r:id="rId3"/>
    <p:sldId id="281" r:id="rId4"/>
    <p:sldId id="411" r:id="rId5"/>
    <p:sldId id="346" r:id="rId6"/>
    <p:sldId id="282" r:id="rId7"/>
    <p:sldId id="341" r:id="rId8"/>
    <p:sldId id="283" r:id="rId9"/>
    <p:sldId id="336" r:id="rId10"/>
    <p:sldId id="337" r:id="rId11"/>
    <p:sldId id="284" r:id="rId12"/>
    <p:sldId id="327" r:id="rId13"/>
    <p:sldId id="285" r:id="rId14"/>
    <p:sldId id="342" r:id="rId15"/>
    <p:sldId id="343" r:id="rId16"/>
    <p:sldId id="344" r:id="rId17"/>
    <p:sldId id="345" r:id="rId18"/>
    <p:sldId id="410" r:id="rId19"/>
    <p:sldId id="286" r:id="rId20"/>
    <p:sldId id="287" r:id="rId21"/>
    <p:sldId id="315" r:id="rId22"/>
    <p:sldId id="316" r:id="rId23"/>
    <p:sldId id="317" r:id="rId24"/>
    <p:sldId id="318" r:id="rId25"/>
    <p:sldId id="319" r:id="rId26"/>
    <p:sldId id="347" r:id="rId27"/>
    <p:sldId id="294" r:id="rId28"/>
    <p:sldId id="351" r:id="rId29"/>
    <p:sldId id="295" r:id="rId30"/>
    <p:sldId id="296" r:id="rId31"/>
    <p:sldId id="297" r:id="rId32"/>
    <p:sldId id="298" r:id="rId33"/>
    <p:sldId id="321" r:id="rId34"/>
    <p:sldId id="329" r:id="rId35"/>
    <p:sldId id="306" r:id="rId36"/>
    <p:sldId id="384" r:id="rId37"/>
    <p:sldId id="302" r:id="rId38"/>
    <p:sldId id="307" r:id="rId39"/>
    <p:sldId id="308" r:id="rId40"/>
    <p:sldId id="303" r:id="rId41"/>
    <p:sldId id="395" r:id="rId42"/>
    <p:sldId id="304"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77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F9FD"/>
    <a:srgbClr val="FBD76A"/>
    <a:srgbClr val="F32214"/>
    <a:srgbClr val="F1AA15"/>
    <a:srgbClr val="A3A3A3"/>
    <a:srgbClr val="A4A4A4"/>
    <a:srgbClr val="0925B8"/>
    <a:srgbClr val="00CC99"/>
    <a:srgbClr val="0FFBF5"/>
    <a:srgbClr val="4C6F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9"/>
    <p:restoredTop sz="94694"/>
  </p:normalViewPr>
  <p:slideViewPr>
    <p:cSldViewPr snapToGrid="0">
      <p:cViewPr varScale="1">
        <p:scale>
          <a:sx n="121" d="100"/>
          <a:sy n="121" d="100"/>
        </p:scale>
        <p:origin x="1400" y="176"/>
      </p:cViewPr>
      <p:guideLst>
        <p:guide orient="horz" pos="377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8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20C68CB8-656D-6D4D-BAC1-BDB8D56631DD}" type="slidenum">
              <a:rPr lang="en-US"/>
              <a:pPr>
                <a:defRPr/>
              </a:pPr>
              <a:t>‹#›</a:t>
            </a:fld>
            <a:endParaRPr lang="en-US"/>
          </a:p>
        </p:txBody>
      </p:sp>
    </p:spTree>
    <p:extLst>
      <p:ext uri="{BB962C8B-B14F-4D97-AF65-F5344CB8AC3E}">
        <p14:creationId xmlns:p14="http://schemas.microsoft.com/office/powerpoint/2010/main" val="674087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17BF6DCF-309E-264E-9B0A-5EB0E79D7300}" type="slidenum">
              <a:rPr lang="en-US"/>
              <a:pPr>
                <a:defRPr/>
              </a:pPr>
              <a:t>‹#›</a:t>
            </a:fld>
            <a:endParaRPr lang="en-US"/>
          </a:p>
        </p:txBody>
      </p:sp>
    </p:spTree>
    <p:extLst>
      <p:ext uri="{BB962C8B-B14F-4D97-AF65-F5344CB8AC3E}">
        <p14:creationId xmlns:p14="http://schemas.microsoft.com/office/powerpoint/2010/main" val="3276486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CC5F18-71CA-054A-BA47-84A8F3C4CE4D}" type="slidenum">
              <a:rPr lang="en-US" sz="1200"/>
              <a:pPr/>
              <a:t>1</a:t>
            </a:fld>
            <a:endParaRPr lang="en-US" sz="1200"/>
          </a:p>
        </p:txBody>
      </p:sp>
      <p:sp>
        <p:nvSpPr>
          <p:cNvPr id="172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7432E207-5A49-3046-8709-850766486CAA}"/>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8B0DA82D-CFAA-5F47-B0C4-3E839BC5C1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570</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20.11 Red sunset near the coast of Iceland. The reflection of sunlight off the slightly rough water is producing a glitter path.</a:t>
            </a:r>
          </a:p>
        </p:txBody>
      </p:sp>
      <p:sp>
        <p:nvSpPr>
          <p:cNvPr id="56323" name="Slide Number Placeholder 3">
            <a:extLst>
              <a:ext uri="{FF2B5EF4-FFF2-40B4-BE49-F238E27FC236}">
                <a16:creationId xmlns:a16="http://schemas.microsoft.com/office/drawing/2014/main" id="{37FC0042-7DB4-EB41-A6E8-1114153BE2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4FCE9B1-3B1C-6240-B5B4-EFC8E03DB690}"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91C84E-F34C-9442-9856-2801BAC52124}" type="slidenum">
              <a:rPr lang="en-US" sz="1200"/>
              <a:pPr/>
              <a:t>11</a:t>
            </a:fld>
            <a:endParaRPr lang="en-US" sz="1200"/>
          </a:p>
        </p:txBody>
      </p:sp>
      <p:sp>
        <p:nvSpPr>
          <p:cNvPr id="61442"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17764"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endParaRPr lang="el-GR">
              <a:solidFill>
                <a:srgbClr val="000000"/>
              </a:solidFill>
              <a:cs typeface="Arial" charset="0"/>
            </a:endParaRPr>
          </a:p>
        </p:txBody>
      </p:sp>
    </p:spTree>
    <p:extLst>
      <p:ext uri="{BB962C8B-B14F-4D97-AF65-F5344CB8AC3E}">
        <p14:creationId xmlns:p14="http://schemas.microsoft.com/office/powerpoint/2010/main" val="81874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A432808-12AF-3049-8415-CD794DD6857F}" type="slidenum">
              <a:rPr lang="en-US" sz="1200"/>
              <a:pPr/>
              <a:t>12</a:t>
            </a:fld>
            <a:endParaRPr lang="en-US" sz="1200"/>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33281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EC90BD-A27C-BB4D-B727-31DE87F21319}" type="slidenum">
              <a:rPr lang="en-US" sz="1200"/>
              <a:pPr/>
              <a:t>13</a:t>
            </a:fld>
            <a:endParaRPr lang="en-US" sz="1200"/>
          </a:p>
        </p:txBody>
      </p:sp>
      <p:sp>
        <p:nvSpPr>
          <p:cNvPr id="63490"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21860"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19.3</a:t>
            </a:r>
          </a:p>
          <a:p>
            <a:pPr eaLnBrk="1" hangingPunct="1"/>
            <a:r>
              <a:rPr lang="el-GR">
                <a:solidFill>
                  <a:srgbClr val="000000"/>
                </a:solidFill>
                <a:cs typeface="Arial" charset="0"/>
              </a:rPr>
              <a:t>Average percent of radiation reflected, absorbed, and transmitted by clouds of various thickness.</a:t>
            </a:r>
          </a:p>
        </p:txBody>
      </p:sp>
    </p:spTree>
    <p:extLst>
      <p:ext uri="{BB962C8B-B14F-4D97-AF65-F5344CB8AC3E}">
        <p14:creationId xmlns:p14="http://schemas.microsoft.com/office/powerpoint/2010/main" val="284779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6D3D2A-7B92-7747-89E5-960733FCEFC9}" type="slidenum">
              <a:rPr lang="en-US" sz="1200"/>
              <a:pPr/>
              <a:t>14</a:t>
            </a:fld>
            <a:endParaRPr lang="en-US" sz="1200"/>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10945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6CB4B7-D1EE-4B40-A64D-6FCAFF768D9A}" type="slidenum">
              <a:rPr lang="en-US" sz="1200"/>
              <a:pPr/>
              <a:t>15</a:t>
            </a:fld>
            <a:endParaRPr lang="en-US" sz="1200"/>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77900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2EF409-D83F-3D41-A049-217889120D7A}" type="slidenum">
              <a:rPr lang="en-US" sz="1200"/>
              <a:pPr/>
              <a:t>16</a:t>
            </a:fld>
            <a:endParaRPr lang="en-US" sz="1200"/>
          </a:p>
        </p:txBody>
      </p:sp>
      <p:sp>
        <p:nvSpPr>
          <p:cNvPr id="20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87612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9A7E97-867D-6447-94AA-4F47197B8CC3}" type="slidenum">
              <a:rPr lang="en-US" sz="1200"/>
              <a:pPr/>
              <a:t>17</a:t>
            </a:fld>
            <a:endParaRPr lang="en-US" sz="1200"/>
          </a:p>
        </p:txBody>
      </p:sp>
      <p:sp>
        <p:nvSpPr>
          <p:cNvPr id="202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10294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7163BD-7B20-1049-8B64-EEC1DEEB2045}" type="slidenum">
              <a:rPr lang="en-US" sz="1200"/>
              <a:pPr/>
              <a:t>18</a:t>
            </a:fld>
            <a:endParaRPr lang="en-US" sz="1200"/>
          </a:p>
        </p:txBody>
      </p:sp>
      <p:sp>
        <p:nvSpPr>
          <p:cNvPr id="24985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024443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5AEBAC-B673-8B43-B624-7940A831631C}" type="slidenum">
              <a:rPr lang="en-US" sz="1200"/>
              <a:pPr/>
              <a:t>19</a:t>
            </a:fld>
            <a:endParaRPr lang="en-US" sz="1200"/>
          </a:p>
        </p:txBody>
      </p:sp>
      <p:sp>
        <p:nvSpPr>
          <p:cNvPr id="65538"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34148"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2.15</a:t>
            </a:r>
          </a:p>
          <a:p>
            <a:pPr eaLnBrk="1" hangingPunct="1"/>
            <a:r>
              <a:rPr lang="el-GR">
                <a:solidFill>
                  <a:srgbClr val="000000"/>
                </a:solidFill>
                <a:cs typeface="Arial" charset="0"/>
              </a:rPr>
              <a:t>On the average, of all the solar energy that reaches the earth’s atmosphere annually, about 30 percent (</a:t>
            </a:r>
            <a:r>
              <a:rPr lang="el-GR" baseline="30000">
                <a:solidFill>
                  <a:srgbClr val="000000"/>
                </a:solidFill>
                <a:cs typeface="Arial" charset="0"/>
              </a:rPr>
              <a:t>30</a:t>
            </a:r>
            <a:r>
              <a:rPr lang="el-GR">
                <a:solidFill>
                  <a:srgbClr val="000000"/>
                </a:solidFill>
                <a:cs typeface="Arial" charset="0"/>
              </a:rPr>
              <a:t>⁄</a:t>
            </a:r>
            <a:r>
              <a:rPr lang="el-GR" baseline="-25000">
                <a:solidFill>
                  <a:srgbClr val="000000"/>
                </a:solidFill>
                <a:cs typeface="Arial" charset="0"/>
              </a:rPr>
              <a:t>100</a:t>
            </a:r>
            <a:r>
              <a:rPr lang="el-GR">
                <a:solidFill>
                  <a:srgbClr val="000000"/>
                </a:solidFill>
                <a:cs typeface="Arial" charset="0"/>
              </a:rPr>
              <a:t>) is reflected and scattered back to space, giving the earth and its atmosphere an albedo of 30 percent. Of the remaining solar energy, about 19 percent is absorbed by the atmosphere and clouds, and 51 percent is absorbed at the surface.</a:t>
            </a:r>
          </a:p>
        </p:txBody>
      </p:sp>
    </p:spTree>
    <p:extLst>
      <p:ext uri="{BB962C8B-B14F-4D97-AF65-F5344CB8AC3E}">
        <p14:creationId xmlns:p14="http://schemas.microsoft.com/office/powerpoint/2010/main" val="392638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7163BD-7B20-1049-8B64-EEC1DEEB2045}" type="slidenum">
              <a:rPr lang="en-US" sz="1200"/>
              <a:pPr/>
              <a:t>2</a:t>
            </a:fld>
            <a:endParaRPr lang="en-US" sz="1200"/>
          </a:p>
        </p:txBody>
      </p:sp>
      <p:sp>
        <p:nvSpPr>
          <p:cNvPr id="2498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131419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9B2A13-57DE-054E-898D-D8D31C933F74}" type="slidenum">
              <a:rPr lang="en-US" sz="1200"/>
              <a:pPr/>
              <a:t>20</a:t>
            </a:fld>
            <a:endParaRPr lang="en-US" sz="1200"/>
          </a:p>
        </p:txBody>
      </p:sp>
      <p:sp>
        <p:nvSpPr>
          <p:cNvPr id="67586"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36196"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2.16</a:t>
            </a:r>
          </a:p>
          <a:p>
            <a:pPr eaLnBrk="1" hangingPunct="1"/>
            <a:r>
              <a:rPr lang="el-GR">
                <a:solidFill>
                  <a:srgbClr val="000000"/>
                </a:solidFill>
                <a:cs typeface="Arial" charset="0"/>
              </a:rPr>
              <a:t>The earth-atmosphere energy balance. Numbers represent approximations based on surface observations and satellite data. While the actual value of each process may vary by several percent, it is the relative size of the numbers that is important.</a:t>
            </a:r>
          </a:p>
        </p:txBody>
      </p:sp>
    </p:spTree>
    <p:extLst>
      <p:ext uri="{BB962C8B-B14F-4D97-AF65-F5344CB8AC3E}">
        <p14:creationId xmlns:p14="http://schemas.microsoft.com/office/powerpoint/2010/main" val="3823163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863056-CBDB-274B-B6F8-E5CCB2BA3B3F}" type="slidenum">
              <a:rPr lang="en-US" sz="1200"/>
              <a:pPr/>
              <a:t>21</a:t>
            </a:fld>
            <a:endParaRPr lang="en-US" sz="1200"/>
          </a:p>
        </p:txBody>
      </p:sp>
      <p:sp>
        <p:nvSpPr>
          <p:cNvPr id="126978"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38244"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2.11</a:t>
            </a:r>
          </a:p>
          <a:p>
            <a:pPr eaLnBrk="1" hangingPunct="1"/>
            <a:r>
              <a:rPr lang="el-GR">
                <a:solidFill>
                  <a:srgbClr val="000000"/>
                </a:solidFill>
                <a:cs typeface="Arial" charset="0"/>
              </a:rPr>
              <a:t>Absorption of radiation by gases in the atmosphere. The shaded area for each gas represents the percent of radiation each gas can absorb. The strongest absorbers of infrared radiation are water vapor and carbon dioxide. The bottom figure represents the percent of radiation absorbed by all of the atmospheric gases.</a:t>
            </a:r>
          </a:p>
        </p:txBody>
      </p:sp>
    </p:spTree>
    <p:extLst>
      <p:ext uri="{BB962C8B-B14F-4D97-AF65-F5344CB8AC3E}">
        <p14:creationId xmlns:p14="http://schemas.microsoft.com/office/powerpoint/2010/main" val="98103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6F9231-8D70-7A4E-AA1D-81DF92C689E0}" type="slidenum">
              <a:rPr lang="en-US" sz="1200"/>
              <a:pPr/>
              <a:t>22</a:t>
            </a:fld>
            <a:endParaRPr lang="en-US" sz="1200"/>
          </a:p>
        </p:txBody>
      </p:sp>
      <p:sp>
        <p:nvSpPr>
          <p:cNvPr id="129026"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40292"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2.11</a:t>
            </a:r>
          </a:p>
          <a:p>
            <a:pPr eaLnBrk="1" hangingPunct="1"/>
            <a:r>
              <a:rPr lang="el-GR">
                <a:solidFill>
                  <a:srgbClr val="000000"/>
                </a:solidFill>
                <a:cs typeface="Arial" charset="0"/>
              </a:rPr>
              <a:t>Absorption of radiation by gases in the atmosphere. The shaded area for each gas represents the percent of radiation each gas can absorb. The strongest absorbers of infrared radiation are water vapor and carbon dioxide. The bottom figure represents the percent of radiation absorbed by all of the atmospheric gases.</a:t>
            </a:r>
          </a:p>
          <a:p>
            <a:pPr eaLnBrk="1" hangingPunct="1"/>
            <a:endParaRPr lang="el-GR">
              <a:solidFill>
                <a:srgbClr val="000000"/>
              </a:solidFill>
              <a:cs typeface="Arial" charset="0"/>
            </a:endParaRPr>
          </a:p>
        </p:txBody>
      </p:sp>
    </p:spTree>
    <p:extLst>
      <p:ext uri="{BB962C8B-B14F-4D97-AF65-F5344CB8AC3E}">
        <p14:creationId xmlns:p14="http://schemas.microsoft.com/office/powerpoint/2010/main" val="3694134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3A2264-06FB-C544-A65D-9913DC7B5275}" type="slidenum">
              <a:rPr lang="en-US" sz="1200"/>
              <a:pPr/>
              <a:t>23</a:t>
            </a:fld>
            <a:endParaRPr lang="en-US" sz="1200"/>
          </a:p>
        </p:txBody>
      </p:sp>
      <p:sp>
        <p:nvSpPr>
          <p:cNvPr id="131074"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42340"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2.11</a:t>
            </a:r>
          </a:p>
          <a:p>
            <a:pPr eaLnBrk="1" hangingPunct="1"/>
            <a:r>
              <a:rPr lang="el-GR">
                <a:solidFill>
                  <a:srgbClr val="000000"/>
                </a:solidFill>
                <a:cs typeface="Arial" charset="0"/>
              </a:rPr>
              <a:t>Absorption of radiation by gases in the atmosphere. The shaded area for each gas represents the percent of radiation each gas can absorb. The strongest absorbers of infrared radiation are water vapor and carbon dioxide. The bottom figure represents the percent of radiation absorbed by all of the atmospheric gases.</a:t>
            </a:r>
          </a:p>
          <a:p>
            <a:pPr eaLnBrk="1" hangingPunct="1"/>
            <a:endParaRPr lang="el-GR">
              <a:solidFill>
                <a:srgbClr val="000000"/>
              </a:solidFill>
              <a:cs typeface="Arial" charset="0"/>
            </a:endParaRPr>
          </a:p>
          <a:p>
            <a:pPr eaLnBrk="1" hangingPunct="1"/>
            <a:endParaRPr lang="el-GR">
              <a:solidFill>
                <a:srgbClr val="000000"/>
              </a:solidFill>
              <a:cs typeface="Arial" charset="0"/>
            </a:endParaRPr>
          </a:p>
        </p:txBody>
      </p:sp>
    </p:spTree>
    <p:extLst>
      <p:ext uri="{BB962C8B-B14F-4D97-AF65-F5344CB8AC3E}">
        <p14:creationId xmlns:p14="http://schemas.microsoft.com/office/powerpoint/2010/main" val="111253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8FF2F7-4606-8949-B73A-1583E2111A0B}" type="slidenum">
              <a:rPr lang="en-US" sz="1200"/>
              <a:pPr/>
              <a:t>24</a:t>
            </a:fld>
            <a:endParaRPr lang="en-US" sz="1200"/>
          </a:p>
        </p:txBody>
      </p:sp>
      <p:sp>
        <p:nvSpPr>
          <p:cNvPr id="133122"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44388"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2.11</a:t>
            </a:r>
          </a:p>
          <a:p>
            <a:pPr eaLnBrk="1" hangingPunct="1"/>
            <a:r>
              <a:rPr lang="el-GR">
                <a:solidFill>
                  <a:srgbClr val="000000"/>
                </a:solidFill>
                <a:cs typeface="Arial" charset="0"/>
              </a:rPr>
              <a:t>Absorption of radiation by gases in the atmosphere. The shaded area for each gas represents the percent of radiation each gas can absorb. The strongest absorbers of infrared radiation are water vapor and carbon dioxide. The bottom figure represents the percent of radiation absorbed by all of the atmospheric gases.</a:t>
            </a:r>
          </a:p>
          <a:p>
            <a:pPr eaLnBrk="1" hangingPunct="1"/>
            <a:endParaRPr lang="el-GR">
              <a:solidFill>
                <a:srgbClr val="000000"/>
              </a:solidFill>
              <a:cs typeface="Arial" charset="0"/>
            </a:endParaRPr>
          </a:p>
          <a:p>
            <a:pPr eaLnBrk="1" hangingPunct="1"/>
            <a:endParaRPr lang="el-GR">
              <a:solidFill>
                <a:srgbClr val="000000"/>
              </a:solidFill>
              <a:cs typeface="Arial" charset="0"/>
            </a:endParaRPr>
          </a:p>
          <a:p>
            <a:pPr eaLnBrk="1" hangingPunct="1"/>
            <a:endParaRPr lang="el-GR">
              <a:solidFill>
                <a:srgbClr val="000000"/>
              </a:solidFill>
              <a:cs typeface="Arial" charset="0"/>
            </a:endParaRPr>
          </a:p>
        </p:txBody>
      </p:sp>
    </p:spTree>
    <p:extLst>
      <p:ext uri="{BB962C8B-B14F-4D97-AF65-F5344CB8AC3E}">
        <p14:creationId xmlns:p14="http://schemas.microsoft.com/office/powerpoint/2010/main" val="2461079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8FD26D-218B-FB41-AB8A-D1850CE7DB37}" type="slidenum">
              <a:rPr lang="en-US" sz="1200"/>
              <a:pPr/>
              <a:t>25</a:t>
            </a:fld>
            <a:endParaRPr lang="en-US" sz="1200"/>
          </a:p>
        </p:txBody>
      </p:sp>
      <p:sp>
        <p:nvSpPr>
          <p:cNvPr id="135170"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46436"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2.12</a:t>
            </a:r>
          </a:p>
          <a:p>
            <a:pPr eaLnBrk="1" hangingPunct="1"/>
            <a:r>
              <a:rPr lang="el-GR">
                <a:solidFill>
                  <a:srgbClr val="000000"/>
                </a:solidFill>
                <a:cs typeface="Arial" charset="0"/>
              </a:rPr>
              <a:t>Sunlight warms the earth’s surface only during the day, whereas the surface constantly emits infrared radiation upward during the day and at night. </a:t>
            </a:r>
            <a:endParaRPr lang="en-US">
              <a:solidFill>
                <a:srgbClr val="000000"/>
              </a:solidFill>
              <a:cs typeface="Arial" charset="0"/>
            </a:endParaRPr>
          </a:p>
          <a:p>
            <a:pPr eaLnBrk="1" hangingPunct="1"/>
            <a:r>
              <a:rPr lang="el-GR">
                <a:solidFill>
                  <a:srgbClr val="000000"/>
                </a:solidFill>
                <a:cs typeface="Arial" charset="0"/>
              </a:rPr>
              <a:t>(a) Near the surface </a:t>
            </a:r>
            <a:r>
              <a:rPr lang="el-GR" i="1">
                <a:solidFill>
                  <a:srgbClr val="000000"/>
                </a:solidFill>
                <a:cs typeface="Arial" charset="0"/>
              </a:rPr>
              <a:t>without </a:t>
            </a:r>
            <a:r>
              <a:rPr lang="el-GR">
                <a:solidFill>
                  <a:srgbClr val="000000"/>
                </a:solidFill>
                <a:cs typeface="Arial" charset="0"/>
              </a:rPr>
              <a:t>water vapor, CO</a:t>
            </a:r>
            <a:r>
              <a:rPr lang="el-GR" baseline="-25000">
                <a:solidFill>
                  <a:srgbClr val="000000"/>
                </a:solidFill>
                <a:cs typeface="Arial" charset="0"/>
              </a:rPr>
              <a:t>2</a:t>
            </a:r>
            <a:r>
              <a:rPr lang="el-GR">
                <a:solidFill>
                  <a:srgbClr val="000000"/>
                </a:solidFill>
                <a:cs typeface="Arial" charset="0"/>
              </a:rPr>
              <a:t>, and other greenhouse gases, the earth’s surface would constantly emit infrared radiation (IR) energy; incoming energy from the sun would be equal to outgoing IR energy from the earth’s surface. Since the earth would receive no IR energy from its lower atmosphere (no atmospheric greenhouse effect), the earth’s average surface temperature would be a frigid –18°C (0°F). </a:t>
            </a:r>
          </a:p>
        </p:txBody>
      </p:sp>
    </p:spTree>
    <p:extLst>
      <p:ext uri="{BB962C8B-B14F-4D97-AF65-F5344CB8AC3E}">
        <p14:creationId xmlns:p14="http://schemas.microsoft.com/office/powerpoint/2010/main" val="2598986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3B76F0-DFB0-6A49-AE9C-FEF581754DFB}" type="slidenum">
              <a:rPr lang="en-US" sz="1200"/>
              <a:pPr/>
              <a:t>26</a:t>
            </a:fld>
            <a:endParaRPr lang="en-US" sz="1200"/>
          </a:p>
        </p:txBody>
      </p:sp>
      <p:sp>
        <p:nvSpPr>
          <p:cNvPr id="188418"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48484"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2.16</a:t>
            </a:r>
          </a:p>
          <a:p>
            <a:pPr eaLnBrk="1" hangingPunct="1"/>
            <a:r>
              <a:rPr lang="el-GR">
                <a:solidFill>
                  <a:srgbClr val="000000"/>
                </a:solidFill>
                <a:cs typeface="Arial" charset="0"/>
              </a:rPr>
              <a:t>The earth-atmosphere energy balance. Numbers represent approximations based on surface observations and satellite data. While the actual value of each process may vary by several percent, it is the relative size of the numbers that is important.</a:t>
            </a:r>
          </a:p>
        </p:txBody>
      </p:sp>
    </p:spTree>
    <p:extLst>
      <p:ext uri="{BB962C8B-B14F-4D97-AF65-F5344CB8AC3E}">
        <p14:creationId xmlns:p14="http://schemas.microsoft.com/office/powerpoint/2010/main" val="2412962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B53A0E-8A34-1B4A-8231-6E0788DB9F66}" type="slidenum">
              <a:rPr lang="en-US" sz="1200"/>
              <a:pPr/>
              <a:t>27</a:t>
            </a:fld>
            <a:endParaRPr lang="en-US" sz="1200"/>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053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81423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BE644B-54DE-4746-AC35-F0D1BADAE8D8}" type="slidenum">
              <a:rPr lang="en-US" sz="1200"/>
              <a:pPr/>
              <a:t>28</a:t>
            </a:fld>
            <a:endParaRPr lang="en-US" sz="1200"/>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257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146558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21EF3A-308A-B54D-B4DB-98D60B2FB7BA}" type="slidenum">
              <a:rPr lang="en-US" sz="1200"/>
              <a:pPr/>
              <a:t>29</a:t>
            </a:fld>
            <a:endParaRPr lang="en-US" sz="1200"/>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462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81395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6D74A1-9511-0F41-9054-AF3E19822EBF}" type="slidenum">
              <a:rPr lang="en-US" sz="1200"/>
              <a:pPr/>
              <a:t>3</a:t>
            </a:fld>
            <a:endParaRPr lang="en-US" sz="1200"/>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82431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82F9AF-5E92-4D49-8551-CCF9CCCE61DC}" type="slidenum">
              <a:rPr lang="en-US" sz="1200"/>
              <a:pPr/>
              <a:t>30</a:t>
            </a:fld>
            <a:endParaRPr lang="en-US" sz="1200"/>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667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779954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0112CE-7CF6-314F-8FE5-BCA59487D496}" type="slidenum">
              <a:rPr lang="en-US" sz="1200"/>
              <a:pPr/>
              <a:t>31</a:t>
            </a:fld>
            <a:endParaRPr lang="en-US" sz="1200"/>
          </a:p>
        </p:txBody>
      </p:sp>
      <p:sp>
        <p:nvSpPr>
          <p:cNvPr id="84994"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58724"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3.20</a:t>
            </a:r>
          </a:p>
          <a:p>
            <a:pPr eaLnBrk="1" hangingPunct="1"/>
            <a:r>
              <a:rPr lang="el-GR">
                <a:solidFill>
                  <a:srgbClr val="000000"/>
                </a:solidFill>
                <a:cs typeface="Arial" charset="0"/>
              </a:rPr>
              <a:t>Average air temperature near sea level in January (°F).</a:t>
            </a:r>
          </a:p>
        </p:txBody>
      </p:sp>
    </p:spTree>
    <p:extLst>
      <p:ext uri="{BB962C8B-B14F-4D97-AF65-F5344CB8AC3E}">
        <p14:creationId xmlns:p14="http://schemas.microsoft.com/office/powerpoint/2010/main" val="3267356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6BA3A4-1452-D340-8D00-060FE2674D32}" type="slidenum">
              <a:rPr lang="en-US" sz="1200"/>
              <a:pPr/>
              <a:t>32</a:t>
            </a:fld>
            <a:endParaRPr lang="en-US" sz="1200"/>
          </a:p>
        </p:txBody>
      </p:sp>
      <p:sp>
        <p:nvSpPr>
          <p:cNvPr id="87042"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60772"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3.21</a:t>
            </a:r>
          </a:p>
          <a:p>
            <a:pPr eaLnBrk="1" hangingPunct="1"/>
            <a:r>
              <a:rPr lang="el-GR">
                <a:solidFill>
                  <a:srgbClr val="000000"/>
                </a:solidFill>
                <a:cs typeface="Arial" charset="0"/>
              </a:rPr>
              <a:t>Average air temperature near sea level in July (°F).</a:t>
            </a:r>
          </a:p>
        </p:txBody>
      </p:sp>
    </p:spTree>
    <p:extLst>
      <p:ext uri="{BB962C8B-B14F-4D97-AF65-F5344CB8AC3E}">
        <p14:creationId xmlns:p14="http://schemas.microsoft.com/office/powerpoint/2010/main" val="2684265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6EA1D9-4146-E54E-9F39-74F653C81B70}" type="slidenum">
              <a:rPr lang="en-US" sz="1200"/>
              <a:pPr/>
              <a:t>33</a:t>
            </a:fld>
            <a:endParaRPr lang="en-US" sz="1200"/>
          </a:p>
        </p:txBody>
      </p:sp>
      <p:sp>
        <p:nvSpPr>
          <p:cNvPr id="139266"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62820"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2.17</a:t>
            </a:r>
          </a:p>
          <a:p>
            <a:pPr eaLnBrk="1" hangingPunct="1"/>
            <a:r>
              <a:rPr lang="el-GR">
                <a:solidFill>
                  <a:srgbClr val="000000"/>
                </a:solidFill>
                <a:cs typeface="Arial" charset="0"/>
              </a:rPr>
              <a:t>The average annual incoming solar radiation (red line) absorbed by the earth and the atmosphere along with the average annual infrared radiation (blue line) emitted by the earth and the atmosphere.</a:t>
            </a:r>
          </a:p>
        </p:txBody>
      </p:sp>
    </p:spTree>
    <p:extLst>
      <p:ext uri="{BB962C8B-B14F-4D97-AF65-F5344CB8AC3E}">
        <p14:creationId xmlns:p14="http://schemas.microsoft.com/office/powerpoint/2010/main" val="2459741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6C947C-7E6A-8945-AB6C-FEBD5C855FB0}" type="slidenum">
              <a:rPr lang="en-US" sz="1200"/>
              <a:pPr/>
              <a:t>34</a:t>
            </a:fld>
            <a:endParaRPr lang="en-US" sz="1200"/>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486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27094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E8C1A8-034C-1F43-B83B-D6B1185816D6}" type="slidenum">
              <a:rPr lang="en-US" sz="1200"/>
              <a:pPr/>
              <a:t>35</a:t>
            </a:fld>
            <a:endParaRPr lang="en-US" sz="1200"/>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691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022781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86FB26-3751-C24D-AD8E-8DD51583CE98}" type="slidenum">
              <a:rPr lang="en-US" sz="1200"/>
              <a:pPr/>
              <a:t>36</a:t>
            </a:fld>
            <a:endParaRPr lang="en-US" sz="1200"/>
          </a:p>
        </p:txBody>
      </p:sp>
      <p:sp>
        <p:nvSpPr>
          <p:cNvPr id="389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689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4078723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3BD298-E67F-7046-9CD5-1F8A150E9E85}" type="slidenum">
              <a:rPr lang="en-US" sz="1200"/>
              <a:pPr/>
              <a:t>37</a:t>
            </a:fld>
            <a:endParaRPr lang="en-US" sz="1200"/>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682004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C73B3B-5A5D-B646-BB31-042DAB08AAE9}" type="slidenum">
              <a:rPr lang="en-US" sz="1200"/>
              <a:pPr/>
              <a:t>38</a:t>
            </a:fld>
            <a:endParaRPr lang="en-US" sz="1200"/>
          </a:p>
        </p:txBody>
      </p:sp>
      <p:sp>
        <p:nvSpPr>
          <p:cNvPr id="11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05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86823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68AF59-E18C-854E-ACC4-0306DB547F57}" type="slidenum">
              <a:rPr lang="en-US" sz="1200"/>
              <a:pPr/>
              <a:t>39</a:t>
            </a:fld>
            <a:endParaRPr lang="en-US" sz="1200"/>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510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5931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B0DD67-87D0-2240-9498-59F75D4D8F49}" type="slidenum">
              <a:rPr lang="en-US" sz="1200"/>
              <a:pPr/>
              <a:t>4</a:t>
            </a:fld>
            <a:endParaRPr lang="en-US" sz="1200"/>
          </a:p>
        </p:txBody>
      </p:sp>
      <p:sp>
        <p:nvSpPr>
          <p:cNvPr id="993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nchor="b"/>
          <a:lstStyle>
            <a:lvl1pPr defTabSz="904875">
              <a:defRPr sz="2400">
                <a:solidFill>
                  <a:schemeClr val="tx1"/>
                </a:solidFill>
                <a:latin typeface="Arial" charset="0"/>
                <a:ea typeface="ＭＳ Ｐゴシック" charset="0"/>
                <a:cs typeface="ＭＳ Ｐゴシック" charset="0"/>
              </a:defRPr>
            </a:lvl1pPr>
            <a:lvl2pPr marL="742950" indent="-285750" defTabSz="904875">
              <a:defRPr sz="2400">
                <a:solidFill>
                  <a:schemeClr val="tx1"/>
                </a:solidFill>
                <a:latin typeface="Arial" charset="0"/>
                <a:ea typeface="ＭＳ Ｐゴシック" charset="0"/>
              </a:defRPr>
            </a:lvl2pPr>
            <a:lvl3pPr marL="1143000" indent="-228600" defTabSz="904875">
              <a:defRPr sz="2400">
                <a:solidFill>
                  <a:schemeClr val="tx1"/>
                </a:solidFill>
                <a:latin typeface="Arial" charset="0"/>
                <a:ea typeface="ＭＳ Ｐゴシック" charset="0"/>
              </a:defRPr>
            </a:lvl3pPr>
            <a:lvl4pPr marL="1600200" indent="-228600" defTabSz="904875">
              <a:defRPr sz="2400">
                <a:solidFill>
                  <a:schemeClr val="tx1"/>
                </a:solidFill>
                <a:latin typeface="Arial" charset="0"/>
                <a:ea typeface="ＭＳ Ｐゴシック" charset="0"/>
              </a:defRPr>
            </a:lvl4pPr>
            <a:lvl5pPr marL="2057400" indent="-228600" defTabSz="904875">
              <a:defRPr sz="2400">
                <a:solidFill>
                  <a:schemeClr val="tx1"/>
                </a:solidFill>
                <a:latin typeface="Arial"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8982B12-D76C-694E-98F0-BEA92D029859}" type="slidenum">
              <a:rPr lang="en-US" sz="1200"/>
              <a:pPr algn="r" eaLnBrk="1" hangingPunct="1"/>
              <a:t>4</a:t>
            </a:fld>
            <a:endParaRPr lang="en-US" sz="1200"/>
          </a:p>
        </p:txBody>
      </p:sp>
      <p:sp>
        <p:nvSpPr>
          <p:cNvPr id="232451" name="Rectangle 1026"/>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9332" name="Rectangle 1027"/>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91438" tIns="45719" rIns="91438" bIns="45719"/>
          <a:lstStyle/>
          <a:p>
            <a:pPr eaLnBrk="1" hangingPunct="1">
              <a:spcBef>
                <a:spcPct val="0"/>
              </a:spcBef>
            </a:pPr>
            <a:endParaRPr lang="en-US"/>
          </a:p>
        </p:txBody>
      </p:sp>
    </p:spTree>
    <p:extLst>
      <p:ext uri="{BB962C8B-B14F-4D97-AF65-F5344CB8AC3E}">
        <p14:creationId xmlns:p14="http://schemas.microsoft.com/office/powerpoint/2010/main" val="3687620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381C18-84E1-8446-BEFE-3B601B50582A}" type="slidenum">
              <a:rPr lang="en-US" sz="1200"/>
              <a:pPr/>
              <a:t>40</a:t>
            </a:fld>
            <a:endParaRPr lang="en-US" sz="1200"/>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715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660845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6EA1D9-4146-E54E-9F39-74F653C81B70}" type="slidenum">
              <a:rPr lang="en-US" sz="1200"/>
              <a:pPr/>
              <a:t>41</a:t>
            </a:fld>
            <a:endParaRPr lang="en-US" sz="1200"/>
          </a:p>
        </p:txBody>
      </p:sp>
      <p:sp>
        <p:nvSpPr>
          <p:cNvPr id="139266"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62820"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2.17</a:t>
            </a:r>
          </a:p>
          <a:p>
            <a:pPr eaLnBrk="1" hangingPunct="1"/>
            <a:r>
              <a:rPr lang="el-GR">
                <a:solidFill>
                  <a:srgbClr val="000000"/>
                </a:solidFill>
                <a:cs typeface="Arial" charset="0"/>
              </a:rPr>
              <a:t>The average annual incoming solar radiation (red line) absorbed by the earth and the atmosphere along with the average annual infrared radiation (blue line) emitted by the earth and the atmosphere.</a:t>
            </a:r>
          </a:p>
        </p:txBody>
      </p:sp>
    </p:spTree>
    <p:extLst>
      <p:ext uri="{BB962C8B-B14F-4D97-AF65-F5344CB8AC3E}">
        <p14:creationId xmlns:p14="http://schemas.microsoft.com/office/powerpoint/2010/main" val="2984087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978D1B-77B1-554E-880F-B1E5E2E6B145}" type="slidenum">
              <a:rPr lang="en-US" sz="1200"/>
              <a:pPr/>
              <a:t>42</a:t>
            </a:fld>
            <a:endParaRPr lang="en-US" sz="1200"/>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920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8814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2C0D0D-10D4-8744-B8B1-CB0CC49375E2}" type="slidenum">
              <a:rPr lang="en-US" sz="1200"/>
              <a:pPr/>
              <a:t>5</a:t>
            </a:fld>
            <a:endParaRPr lang="en-US" sz="1200"/>
          </a:p>
        </p:txBody>
      </p:sp>
      <p:sp>
        <p:nvSpPr>
          <p:cNvPr id="19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5519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05BA45-7F9E-C046-A783-71F42413C108}" type="slidenum">
              <a:rPr lang="en-US" sz="1200"/>
              <a:pPr/>
              <a:t>6</a:t>
            </a:fld>
            <a:endParaRPr lang="en-US" sz="1200"/>
          </a:p>
        </p:txBody>
      </p:sp>
      <p:sp>
        <p:nvSpPr>
          <p:cNvPr id="57346"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11620"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19.4</a:t>
            </a:r>
          </a:p>
          <a:p>
            <a:pPr eaLnBrk="1" hangingPunct="1"/>
            <a:r>
              <a:rPr lang="el-GR">
                <a:solidFill>
                  <a:srgbClr val="000000"/>
                </a:solidFill>
                <a:cs typeface="Arial" charset="0"/>
              </a:rPr>
              <a:t>The sky appears blue because billions of air molecules selectively scatter the shorter wavelengths of visible light more effectively than the longer ones. This causes us to see blue light coming from all directions.</a:t>
            </a:r>
          </a:p>
        </p:txBody>
      </p:sp>
    </p:spTree>
    <p:extLst>
      <p:ext uri="{BB962C8B-B14F-4D97-AF65-F5344CB8AC3E}">
        <p14:creationId xmlns:p14="http://schemas.microsoft.com/office/powerpoint/2010/main" val="11378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E456A5-77B9-2547-B2D7-57F9B8244F23}" type="slidenum">
              <a:rPr lang="en-US" sz="1200"/>
              <a:pPr/>
              <a:t>7</a:t>
            </a:fld>
            <a:endParaRPr lang="en-US" sz="1200"/>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06126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994DE3-48F6-6B46-B786-AFD512665610}" type="slidenum">
              <a:rPr lang="en-US" sz="1200"/>
              <a:pPr/>
              <a:t>8</a:t>
            </a:fld>
            <a:endParaRPr lang="en-US" sz="1200"/>
          </a:p>
        </p:txBody>
      </p:sp>
      <p:sp>
        <p:nvSpPr>
          <p:cNvPr id="59394" name="Rectangle 2"/>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115716"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19.2</a:t>
            </a:r>
          </a:p>
          <a:p>
            <a:pPr eaLnBrk="1" hangingPunct="1"/>
            <a:r>
              <a:rPr lang="el-GR">
                <a:solidFill>
                  <a:srgbClr val="000000"/>
                </a:solidFill>
                <a:cs typeface="Arial" charset="0"/>
              </a:rPr>
              <a:t>Since tiny cloud droplets scatter visible light in all directions, light from many billions of droplets turns a cloud white.</a:t>
            </a:r>
          </a:p>
        </p:txBody>
      </p:sp>
    </p:spTree>
    <p:extLst>
      <p:ext uri="{BB962C8B-B14F-4D97-AF65-F5344CB8AC3E}">
        <p14:creationId xmlns:p14="http://schemas.microsoft.com/office/powerpoint/2010/main" val="6465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853B684F-6886-294C-8925-B55823A46537}"/>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E7351BAC-C566-484E-9244-F7E206103A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570</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20.10 Because of the selective scattering of radiant energy by a thick section of atmosphere, the sun at sunrise and sunset appears either yellow, orange, or red. The more particles in the atmosphere, the more scattering of sunlight, and the redder the sun appears.</a:t>
            </a:r>
          </a:p>
        </p:txBody>
      </p:sp>
      <p:sp>
        <p:nvSpPr>
          <p:cNvPr id="64515" name="Slide Number Placeholder 3">
            <a:extLst>
              <a:ext uri="{FF2B5EF4-FFF2-40B4-BE49-F238E27FC236}">
                <a16:creationId xmlns:a16="http://schemas.microsoft.com/office/drawing/2014/main" id="{8F150C8F-6A4C-884D-84E8-995642787D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A3C6C1-B2D1-804C-85BA-854413B1666B}"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2358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248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3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97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580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51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450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5958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04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436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8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4706"/>
                <a:invGamma/>
              </a:schemeClr>
            </a:gs>
            <a:gs pos="100000">
              <a:schemeClr val="accent2"/>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b="1">
          <a:solidFill>
            <a:schemeClr val="tx2"/>
          </a:solidFill>
          <a:latin typeface="+mj-lt"/>
          <a:ea typeface="+mj-ea"/>
          <a:cs typeface="ＭＳ Ｐゴシック" charset="0"/>
        </a:defRPr>
      </a:lvl1pPr>
      <a:lvl2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b="1">
          <a:solidFill>
            <a:schemeClr val="tx2"/>
          </a:solidFill>
          <a:latin typeface="Arial" charset="0"/>
          <a:ea typeface="ＭＳ Ｐゴシック" charset="0"/>
        </a:defRPr>
      </a:lvl6pPr>
      <a:lvl7pPr marL="914400" algn="ctr" rtl="0" eaLnBrk="0" fontAlgn="base" hangingPunct="0">
        <a:spcBef>
          <a:spcPct val="0"/>
        </a:spcBef>
        <a:spcAft>
          <a:spcPct val="0"/>
        </a:spcAft>
        <a:defRPr sz="4400" b="1">
          <a:solidFill>
            <a:schemeClr val="tx2"/>
          </a:solidFill>
          <a:latin typeface="Arial" charset="0"/>
          <a:ea typeface="ＭＳ Ｐゴシック" charset="0"/>
        </a:defRPr>
      </a:lvl7pPr>
      <a:lvl8pPr marL="1371600" algn="ctr" rtl="0" eaLnBrk="0" fontAlgn="base" hangingPunct="0">
        <a:spcBef>
          <a:spcPct val="0"/>
        </a:spcBef>
        <a:spcAft>
          <a:spcPct val="0"/>
        </a:spcAft>
        <a:defRPr sz="4400" b="1">
          <a:solidFill>
            <a:schemeClr val="tx2"/>
          </a:solidFill>
          <a:latin typeface="Arial" charset="0"/>
          <a:ea typeface="ＭＳ Ｐゴシック" charset="0"/>
        </a:defRPr>
      </a:lvl8pPr>
      <a:lvl9pPr marL="1828800" algn="ctr" rtl="0" eaLnBrk="0" fontAlgn="base" hangingPunct="0">
        <a:spcBef>
          <a:spcPct val="0"/>
        </a:spcBef>
        <a:spcAft>
          <a:spcPct val="0"/>
        </a:spcAft>
        <a:defRPr sz="44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2"/>
          <p:cNvSpPr txBox="1">
            <a:spLocks noChangeArrowheads="1"/>
          </p:cNvSpPr>
          <p:nvPr/>
        </p:nvSpPr>
        <p:spPr bwMode="auto">
          <a:xfrm>
            <a:off x="1500262" y="1752600"/>
            <a:ext cx="6143477" cy="17543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dirty="0">
                <a:solidFill>
                  <a:srgbClr val="FFFF4D"/>
                </a:solidFill>
              </a:rPr>
              <a:t>EVSC 3300</a:t>
            </a:r>
          </a:p>
          <a:p>
            <a:pPr algn="ctr"/>
            <a:endParaRPr lang="en-US" sz="3600" dirty="0">
              <a:solidFill>
                <a:srgbClr val="FFFF4D"/>
              </a:solidFill>
            </a:endParaRPr>
          </a:p>
          <a:p>
            <a:pPr algn="ctr"/>
            <a:r>
              <a:rPr lang="en-US" sz="3600" dirty="0">
                <a:solidFill>
                  <a:srgbClr val="FFFF4D"/>
                </a:solidFill>
              </a:rPr>
              <a:t>ATMOSPHERIC RADIATION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13589_20_11.jpg">
            <a:extLst>
              <a:ext uri="{FF2B5EF4-FFF2-40B4-BE49-F238E27FC236}">
                <a16:creationId xmlns:a16="http://schemas.microsoft.com/office/drawing/2014/main" id="{9C342351-C6E6-9C48-8A2D-E3DA16AEF1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169863"/>
            <a:ext cx="62960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Box 1">
            <a:extLst>
              <a:ext uri="{FF2B5EF4-FFF2-40B4-BE49-F238E27FC236}">
                <a16:creationId xmlns:a16="http://schemas.microsoft.com/office/drawing/2014/main" id="{6101E952-82C3-C44D-B7E0-9A924B7A3E30}"/>
              </a:ext>
            </a:extLst>
          </p:cNvPr>
          <p:cNvSpPr txBox="1">
            <a:spLocks noChangeArrowheads="1"/>
          </p:cNvSpPr>
          <p:nvPr/>
        </p:nvSpPr>
        <p:spPr bwMode="auto">
          <a:xfrm>
            <a:off x="6743653" y="1541463"/>
            <a:ext cx="227498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a:solidFill>
                  <a:schemeClr val="bg1"/>
                </a:solidFill>
              </a:rPr>
              <a:t>Setting sun</a:t>
            </a:r>
          </a:p>
          <a:p>
            <a:pPr algn="ctr">
              <a:spcBef>
                <a:spcPct val="0"/>
              </a:spcBef>
              <a:buFontTx/>
              <a:buNone/>
            </a:pPr>
            <a:r>
              <a:rPr lang="en-US" altLang="en-US" sz="2400" dirty="0">
                <a:solidFill>
                  <a:schemeClr val="bg1"/>
                </a:solidFill>
              </a:rPr>
              <a:t>appears red</a:t>
            </a:r>
          </a:p>
          <a:p>
            <a:pPr algn="ctr">
              <a:spcBef>
                <a:spcPct val="0"/>
              </a:spcBef>
              <a:buFontTx/>
              <a:buNone/>
            </a:pPr>
            <a:r>
              <a:rPr lang="en-US" altLang="en-US" sz="2400" dirty="0">
                <a:solidFill>
                  <a:schemeClr val="bg1"/>
                </a:solidFill>
              </a:rPr>
              <a:t>because </a:t>
            </a:r>
          </a:p>
          <a:p>
            <a:pPr algn="ctr">
              <a:spcBef>
                <a:spcPct val="0"/>
              </a:spcBef>
              <a:buFontTx/>
              <a:buNone/>
            </a:pPr>
            <a:r>
              <a:rPr lang="en-US" altLang="en-US" sz="2400" dirty="0">
                <a:solidFill>
                  <a:schemeClr val="bg1"/>
                </a:solidFill>
              </a:rPr>
              <a:t>shorter</a:t>
            </a:r>
          </a:p>
          <a:p>
            <a:pPr algn="ctr">
              <a:spcBef>
                <a:spcPct val="0"/>
              </a:spcBef>
              <a:buFontTx/>
              <a:buNone/>
            </a:pPr>
            <a:r>
              <a:rPr lang="en-US" altLang="en-US" sz="2400" dirty="0">
                <a:solidFill>
                  <a:schemeClr val="bg1"/>
                </a:solidFill>
              </a:rPr>
              <a:t>visible </a:t>
            </a:r>
          </a:p>
          <a:p>
            <a:pPr algn="ctr">
              <a:spcBef>
                <a:spcPct val="0"/>
              </a:spcBef>
              <a:buFontTx/>
              <a:buNone/>
            </a:pPr>
            <a:r>
              <a:rPr lang="en-US" altLang="en-US" sz="2400" dirty="0">
                <a:solidFill>
                  <a:schemeClr val="bg1"/>
                </a:solidFill>
              </a:rPr>
              <a:t>wavelengths</a:t>
            </a:r>
          </a:p>
          <a:p>
            <a:pPr algn="ctr">
              <a:spcBef>
                <a:spcPct val="0"/>
              </a:spcBef>
              <a:buFontTx/>
              <a:buNone/>
            </a:pPr>
            <a:r>
              <a:rPr lang="en-US" altLang="en-US" sz="2400" dirty="0">
                <a:solidFill>
                  <a:schemeClr val="bg1"/>
                </a:solidFill>
              </a:rPr>
              <a:t>(blue through</a:t>
            </a:r>
          </a:p>
          <a:p>
            <a:pPr algn="ctr">
              <a:spcBef>
                <a:spcPct val="0"/>
              </a:spcBef>
              <a:buFontTx/>
              <a:buNone/>
            </a:pPr>
            <a:r>
              <a:rPr lang="en-US" altLang="en-US" sz="2400" dirty="0">
                <a:solidFill>
                  <a:schemeClr val="bg1"/>
                </a:solidFill>
              </a:rPr>
              <a:t>yellow/orange) </a:t>
            </a:r>
          </a:p>
          <a:p>
            <a:pPr algn="ctr">
              <a:spcBef>
                <a:spcPct val="0"/>
              </a:spcBef>
              <a:buFontTx/>
              <a:buNone/>
            </a:pPr>
            <a:r>
              <a:rPr lang="en-US" altLang="en-US" sz="2400" dirty="0">
                <a:solidFill>
                  <a:schemeClr val="bg1"/>
                </a:solidFill>
              </a:rPr>
              <a:t>are </a:t>
            </a:r>
          </a:p>
          <a:p>
            <a:pPr algn="ctr">
              <a:spcBef>
                <a:spcPct val="0"/>
              </a:spcBef>
              <a:buFontTx/>
              <a:buNone/>
            </a:pPr>
            <a:r>
              <a:rPr lang="en-US" altLang="en-US" sz="2400" dirty="0">
                <a:solidFill>
                  <a:schemeClr val="bg1"/>
                </a:solidFill>
              </a:rPr>
              <a:t>scattered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pic>
        <p:nvPicPr>
          <p:cNvPr id="116738" name="Picture 6" descr="ta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827088"/>
            <a:ext cx="5307013" cy="518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39" name="Text Box 7"/>
          <p:cNvSpPr txBox="1">
            <a:spLocks noChangeArrowheads="1"/>
          </p:cNvSpPr>
          <p:nvPr/>
        </p:nvSpPr>
        <p:spPr bwMode="auto">
          <a:xfrm>
            <a:off x="2543175" y="152400"/>
            <a:ext cx="403066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4D"/>
                </a:solidFill>
              </a:rPr>
              <a:t>Albedos of Various Surfaces</a:t>
            </a:r>
            <a:endParaRPr lang="en-US"/>
          </a:p>
        </p:txBody>
      </p:sp>
    </p:spTree>
    <p:extLst>
      <p:ext uri="{BB962C8B-B14F-4D97-AF65-F5344CB8AC3E}">
        <p14:creationId xmlns:p14="http://schemas.microsoft.com/office/powerpoint/2010/main" val="405832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emissiv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169863"/>
            <a:ext cx="6176963" cy="651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7294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1" descr="190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738188"/>
            <a:ext cx="6400800" cy="590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0834"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
        <p:nvSpPr>
          <p:cNvPr id="120835" name="Text Box 4"/>
          <p:cNvSpPr txBox="1">
            <a:spLocks noChangeArrowheads="1"/>
          </p:cNvSpPr>
          <p:nvPr/>
        </p:nvSpPr>
        <p:spPr bwMode="auto">
          <a:xfrm>
            <a:off x="2209800" y="152400"/>
            <a:ext cx="47244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A84"/>
                </a:solidFill>
              </a:rPr>
              <a:t>Cloud Impacts on Solar Radiation</a:t>
            </a:r>
            <a:endParaRPr lang="en-US"/>
          </a:p>
        </p:txBody>
      </p:sp>
    </p:spTree>
    <p:extLst>
      <p:ext uri="{BB962C8B-B14F-4D97-AF65-F5344CB8AC3E}">
        <p14:creationId xmlns:p14="http://schemas.microsoft.com/office/powerpoint/2010/main" val="137950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Albe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644525"/>
            <a:ext cx="8132763" cy="556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2" name="Text Box 3"/>
          <p:cNvSpPr txBox="1">
            <a:spLocks noChangeArrowheads="1"/>
          </p:cNvSpPr>
          <p:nvPr/>
        </p:nvSpPr>
        <p:spPr bwMode="auto">
          <a:xfrm>
            <a:off x="522288" y="5830888"/>
            <a:ext cx="839787"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S. Pole</a:t>
            </a:r>
          </a:p>
        </p:txBody>
      </p:sp>
      <p:sp>
        <p:nvSpPr>
          <p:cNvPr id="122883" name="Text Box 4"/>
          <p:cNvSpPr txBox="1">
            <a:spLocks noChangeArrowheads="1"/>
          </p:cNvSpPr>
          <p:nvPr/>
        </p:nvSpPr>
        <p:spPr bwMode="auto">
          <a:xfrm>
            <a:off x="7821613" y="5862638"/>
            <a:ext cx="850900"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N. Pole</a:t>
            </a:r>
          </a:p>
        </p:txBody>
      </p:sp>
      <p:sp>
        <p:nvSpPr>
          <p:cNvPr id="122884" name="Text Box 5"/>
          <p:cNvSpPr txBox="1">
            <a:spLocks noChangeArrowheads="1"/>
          </p:cNvSpPr>
          <p:nvPr/>
        </p:nvSpPr>
        <p:spPr bwMode="auto">
          <a:xfrm>
            <a:off x="1512888" y="85725"/>
            <a:ext cx="6070600" cy="461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BD76A"/>
                </a:solidFill>
              </a:rPr>
              <a:t>Mean Surface Reflectivity by Latitude Band</a:t>
            </a:r>
          </a:p>
        </p:txBody>
      </p:sp>
      <p:sp>
        <p:nvSpPr>
          <p:cNvPr id="122885" name="Text Box 6"/>
          <p:cNvSpPr txBox="1">
            <a:spLocks noChangeArrowheads="1"/>
          </p:cNvSpPr>
          <p:nvPr/>
        </p:nvSpPr>
        <p:spPr bwMode="auto">
          <a:xfrm>
            <a:off x="7127875" y="6365875"/>
            <a:ext cx="17748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7DFFFF"/>
                </a:solidFill>
              </a:rPr>
              <a:t>(ERBE, 1986–1990)</a:t>
            </a:r>
          </a:p>
        </p:txBody>
      </p:sp>
      <p:grpSp>
        <p:nvGrpSpPr>
          <p:cNvPr id="4" name="Group 3"/>
          <p:cNvGrpSpPr>
            <a:grpSpLocks/>
          </p:cNvGrpSpPr>
          <p:nvPr/>
        </p:nvGrpSpPr>
        <p:grpSpPr bwMode="auto">
          <a:xfrm>
            <a:off x="722313" y="1323975"/>
            <a:ext cx="2319337" cy="601663"/>
            <a:chOff x="721895" y="1323474"/>
            <a:chExt cx="2320402" cy="601579"/>
          </a:xfrm>
        </p:grpSpPr>
        <p:sp>
          <p:nvSpPr>
            <p:cNvPr id="122899" name="Oval 1"/>
            <p:cNvSpPr>
              <a:spLocks noChangeArrowheads="1"/>
            </p:cNvSpPr>
            <p:nvPr/>
          </p:nvSpPr>
          <p:spPr bwMode="auto">
            <a:xfrm>
              <a:off x="721895" y="1323474"/>
              <a:ext cx="1122947" cy="601579"/>
            </a:xfrm>
            <a:prstGeom prst="ellipse">
              <a:avLst/>
            </a:prstGeom>
            <a:noFill/>
            <a:ln w="28575">
              <a:solidFill>
                <a:srgbClr val="7878DE"/>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3366FF"/>
                </a:solidFill>
              </a:endParaRPr>
            </a:p>
          </p:txBody>
        </p:sp>
        <p:sp>
          <p:nvSpPr>
            <p:cNvPr id="122900" name="TextBox 2"/>
            <p:cNvSpPr txBox="1">
              <a:spLocks noChangeArrowheads="1"/>
            </p:cNvSpPr>
            <p:nvPr/>
          </p:nvSpPr>
          <p:spPr bwMode="auto">
            <a:xfrm>
              <a:off x="1869831" y="1363576"/>
              <a:ext cx="117246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solidFill>
                    <a:srgbClr val="3366FF"/>
                  </a:solidFill>
                </a:rPr>
                <a:t>Permanent</a:t>
              </a:r>
            </a:p>
            <a:p>
              <a:pPr algn="ctr"/>
              <a:r>
                <a:rPr lang="en-US" sz="1400">
                  <a:solidFill>
                    <a:srgbClr val="3366FF"/>
                  </a:solidFill>
                </a:rPr>
                <a:t>Antarctic Ice</a:t>
              </a:r>
            </a:p>
          </p:txBody>
        </p:sp>
      </p:grpSp>
      <p:grpSp>
        <p:nvGrpSpPr>
          <p:cNvPr id="5" name="Group 4"/>
          <p:cNvGrpSpPr>
            <a:grpSpLocks/>
          </p:cNvGrpSpPr>
          <p:nvPr/>
        </p:nvGrpSpPr>
        <p:grpSpPr bwMode="auto">
          <a:xfrm>
            <a:off x="7389813" y="1663700"/>
            <a:ext cx="1292225" cy="1149350"/>
            <a:chOff x="7389935" y="1663028"/>
            <a:chExt cx="1292216" cy="1149688"/>
          </a:xfrm>
        </p:grpSpPr>
        <p:sp>
          <p:nvSpPr>
            <p:cNvPr id="122897" name="Oval 10"/>
            <p:cNvSpPr>
              <a:spLocks noChangeArrowheads="1"/>
            </p:cNvSpPr>
            <p:nvPr/>
          </p:nvSpPr>
          <p:spPr bwMode="auto">
            <a:xfrm>
              <a:off x="7531770" y="2211137"/>
              <a:ext cx="1122947" cy="601579"/>
            </a:xfrm>
            <a:prstGeom prst="ellipse">
              <a:avLst/>
            </a:prstGeom>
            <a:noFill/>
            <a:ln w="28575">
              <a:solidFill>
                <a:srgbClr val="7878DE"/>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3366FF"/>
                </a:solidFill>
              </a:endParaRPr>
            </a:p>
          </p:txBody>
        </p:sp>
        <p:sp>
          <p:nvSpPr>
            <p:cNvPr id="122898" name="TextBox 11"/>
            <p:cNvSpPr txBox="1">
              <a:spLocks noChangeArrowheads="1"/>
            </p:cNvSpPr>
            <p:nvPr/>
          </p:nvSpPr>
          <p:spPr bwMode="auto">
            <a:xfrm>
              <a:off x="7389935" y="1663028"/>
              <a:ext cx="12922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solidFill>
                    <a:srgbClr val="3366FF"/>
                  </a:solidFill>
                </a:rPr>
                <a:t>Seasonal</a:t>
              </a:r>
            </a:p>
            <a:p>
              <a:pPr algn="ctr"/>
              <a:r>
                <a:rPr lang="en-US" sz="1400">
                  <a:solidFill>
                    <a:srgbClr val="3366FF"/>
                  </a:solidFill>
                </a:rPr>
                <a:t>Arctic Sea Ice</a:t>
              </a:r>
            </a:p>
          </p:txBody>
        </p:sp>
      </p:grpSp>
      <p:grpSp>
        <p:nvGrpSpPr>
          <p:cNvPr id="8" name="Group 7"/>
          <p:cNvGrpSpPr>
            <a:grpSpLocks/>
          </p:cNvGrpSpPr>
          <p:nvPr/>
        </p:nvGrpSpPr>
        <p:grpSpPr bwMode="auto">
          <a:xfrm>
            <a:off x="2286000" y="4652963"/>
            <a:ext cx="2781300" cy="873125"/>
            <a:chOff x="2286000" y="4652211"/>
            <a:chExt cx="2780632" cy="873293"/>
          </a:xfrm>
        </p:grpSpPr>
        <p:sp>
          <p:nvSpPr>
            <p:cNvPr id="6" name="Oval 5"/>
            <p:cNvSpPr/>
            <p:nvPr/>
          </p:nvSpPr>
          <p:spPr bwMode="auto">
            <a:xfrm>
              <a:off x="2286000" y="4652211"/>
              <a:ext cx="2780632" cy="547792"/>
            </a:xfrm>
            <a:prstGeom prst="ellipse">
              <a:avLst/>
            </a:prstGeom>
            <a:noFill/>
            <a:ln w="28575" cap="flat" cmpd="sng" algn="ctr">
              <a:solidFill>
                <a:schemeClr val="accent1">
                  <a:lumMod val="75000"/>
                </a:schemeClr>
              </a:solidFill>
              <a:prstDash val="solid"/>
              <a:round/>
              <a:headEnd type="none" w="med" len="med"/>
              <a:tailEnd type="none" w="med" len="med"/>
            </a:ln>
            <a:effectLst/>
          </p:spPr>
          <p:txBody>
            <a:bodyPr/>
            <a:lstStyle/>
            <a:p>
              <a:pPr>
                <a:defRPr/>
              </a:pPr>
              <a:endParaRPr lang="en-US">
                <a:solidFill>
                  <a:srgbClr val="000000"/>
                </a:solidFill>
              </a:endParaRPr>
            </a:p>
          </p:txBody>
        </p:sp>
        <p:sp>
          <p:nvSpPr>
            <p:cNvPr id="122896" name="TextBox 6"/>
            <p:cNvSpPr txBox="1">
              <a:spLocks noChangeArrowheads="1"/>
            </p:cNvSpPr>
            <p:nvPr/>
          </p:nvSpPr>
          <p:spPr bwMode="auto">
            <a:xfrm>
              <a:off x="2392935" y="5186950"/>
              <a:ext cx="23745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8000"/>
                  </a:solidFill>
                </a:rPr>
                <a:t>Oceans &amp; Tropical Land</a:t>
              </a:r>
            </a:p>
          </p:txBody>
        </p:sp>
      </p:grpSp>
      <p:grpSp>
        <p:nvGrpSpPr>
          <p:cNvPr id="15" name="Group 14"/>
          <p:cNvGrpSpPr>
            <a:grpSpLocks/>
          </p:cNvGrpSpPr>
          <p:nvPr/>
        </p:nvGrpSpPr>
        <p:grpSpPr bwMode="auto">
          <a:xfrm>
            <a:off x="5173663" y="3941763"/>
            <a:ext cx="1160462" cy="1122362"/>
            <a:chOff x="5173851" y="3941004"/>
            <a:chExt cx="1160108" cy="1122952"/>
          </a:xfrm>
        </p:grpSpPr>
        <p:sp>
          <p:nvSpPr>
            <p:cNvPr id="122893" name="Oval 17"/>
            <p:cNvSpPr>
              <a:spLocks noChangeArrowheads="1"/>
            </p:cNvSpPr>
            <p:nvPr/>
          </p:nvSpPr>
          <p:spPr bwMode="auto">
            <a:xfrm>
              <a:off x="5211012" y="4462377"/>
              <a:ext cx="1122947" cy="601579"/>
            </a:xfrm>
            <a:prstGeom prst="ellipse">
              <a:avLst/>
            </a:prstGeom>
            <a:noFill/>
            <a:ln w="28575">
              <a:solidFill>
                <a:srgbClr val="FBD76A"/>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3366FF"/>
                </a:solidFill>
              </a:endParaRPr>
            </a:p>
          </p:txBody>
        </p:sp>
        <p:sp>
          <p:nvSpPr>
            <p:cNvPr id="122894" name="TextBox 18"/>
            <p:cNvSpPr txBox="1">
              <a:spLocks noChangeArrowheads="1"/>
            </p:cNvSpPr>
            <p:nvPr/>
          </p:nvSpPr>
          <p:spPr bwMode="auto">
            <a:xfrm>
              <a:off x="5173851" y="3941004"/>
              <a:ext cx="108287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solidFill>
                    <a:srgbClr val="FBD76A"/>
                  </a:solidFill>
                </a:rPr>
                <a:t>Subtropical</a:t>
              </a:r>
            </a:p>
            <a:p>
              <a:pPr algn="ctr"/>
              <a:r>
                <a:rPr lang="en-US" sz="1400">
                  <a:solidFill>
                    <a:srgbClr val="FBD76A"/>
                  </a:solidFill>
                </a:rPr>
                <a:t>Deserts</a:t>
              </a:r>
            </a:p>
          </p:txBody>
        </p:sp>
      </p:grpSp>
      <p:grpSp>
        <p:nvGrpSpPr>
          <p:cNvPr id="16" name="Group 15"/>
          <p:cNvGrpSpPr>
            <a:grpSpLocks/>
          </p:cNvGrpSpPr>
          <p:nvPr/>
        </p:nvGrpSpPr>
        <p:grpSpPr bwMode="auto">
          <a:xfrm>
            <a:off x="6135688" y="2781300"/>
            <a:ext cx="1477962" cy="2076450"/>
            <a:chOff x="6136105" y="2780662"/>
            <a:chExt cx="1477108" cy="2077067"/>
          </a:xfrm>
        </p:grpSpPr>
        <p:sp>
          <p:nvSpPr>
            <p:cNvPr id="9" name="Oval 8"/>
            <p:cNvSpPr/>
            <p:nvPr/>
          </p:nvSpPr>
          <p:spPr bwMode="auto">
            <a:xfrm rot="1855113">
              <a:off x="7051563" y="2780662"/>
              <a:ext cx="561650" cy="2077067"/>
            </a:xfrm>
            <a:prstGeom prst="ellipse">
              <a:avLst/>
            </a:prstGeom>
            <a:noFill/>
            <a:ln w="2857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endParaRPr>
            </a:p>
          </p:txBody>
        </p:sp>
        <p:sp>
          <p:nvSpPr>
            <p:cNvPr id="122892" name="TextBox 12"/>
            <p:cNvSpPr txBox="1">
              <a:spLocks noChangeArrowheads="1"/>
            </p:cNvSpPr>
            <p:nvPr/>
          </p:nvSpPr>
          <p:spPr bwMode="auto">
            <a:xfrm>
              <a:off x="6136105" y="3208419"/>
              <a:ext cx="108234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solidFill>
                    <a:schemeClr val="bg2"/>
                  </a:solidFill>
                </a:rPr>
                <a:t>Seasonal</a:t>
              </a:r>
            </a:p>
            <a:p>
              <a:pPr algn="ctr"/>
              <a:r>
                <a:rPr lang="en-US" sz="1400">
                  <a:solidFill>
                    <a:schemeClr val="bg2"/>
                  </a:solidFill>
                </a:rPr>
                <a:t>Snowcover</a:t>
              </a:r>
            </a:p>
          </p:txBody>
        </p:sp>
      </p:grpSp>
    </p:spTree>
    <p:extLst>
      <p:ext uri="{BB962C8B-B14F-4D97-AF65-F5344CB8AC3E}">
        <p14:creationId xmlns:p14="http://schemas.microsoft.com/office/powerpoint/2010/main" val="4277433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albe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644525"/>
            <a:ext cx="8132763" cy="556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0" name="Text Box 3"/>
          <p:cNvSpPr txBox="1">
            <a:spLocks noChangeArrowheads="1"/>
          </p:cNvSpPr>
          <p:nvPr/>
        </p:nvSpPr>
        <p:spPr bwMode="auto">
          <a:xfrm>
            <a:off x="476250" y="87313"/>
            <a:ext cx="8458200" cy="461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BD76A"/>
                </a:solidFill>
              </a:rPr>
              <a:t>Maximum Monthly Sfc. Reflectivity Difference (4-year period)</a:t>
            </a:r>
          </a:p>
        </p:txBody>
      </p:sp>
      <p:sp>
        <p:nvSpPr>
          <p:cNvPr id="124931" name="Text Box 4"/>
          <p:cNvSpPr txBox="1">
            <a:spLocks noChangeArrowheads="1"/>
          </p:cNvSpPr>
          <p:nvPr/>
        </p:nvSpPr>
        <p:spPr bwMode="auto">
          <a:xfrm>
            <a:off x="2268538" y="5811838"/>
            <a:ext cx="579437"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S.H.</a:t>
            </a:r>
          </a:p>
        </p:txBody>
      </p:sp>
      <p:sp>
        <p:nvSpPr>
          <p:cNvPr id="124932" name="Text Box 5"/>
          <p:cNvSpPr txBox="1">
            <a:spLocks noChangeArrowheads="1"/>
          </p:cNvSpPr>
          <p:nvPr/>
        </p:nvSpPr>
        <p:spPr bwMode="auto">
          <a:xfrm>
            <a:off x="6532563" y="5815013"/>
            <a:ext cx="590550"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N.H.</a:t>
            </a:r>
          </a:p>
        </p:txBody>
      </p:sp>
      <p:sp>
        <p:nvSpPr>
          <p:cNvPr id="124933" name="Text Box 6"/>
          <p:cNvSpPr txBox="1">
            <a:spLocks noChangeArrowheads="1"/>
          </p:cNvSpPr>
          <p:nvPr/>
        </p:nvSpPr>
        <p:spPr bwMode="auto">
          <a:xfrm>
            <a:off x="7127875" y="6365875"/>
            <a:ext cx="17748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7DFFFF"/>
                </a:solidFill>
              </a:rPr>
              <a:t>(ERBE, 1986–1990)</a:t>
            </a:r>
          </a:p>
        </p:txBody>
      </p:sp>
    </p:spTree>
    <p:extLst>
      <p:ext uri="{BB962C8B-B14F-4D97-AF65-F5344CB8AC3E}">
        <p14:creationId xmlns:p14="http://schemas.microsoft.com/office/powerpoint/2010/main" val="338015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3" descr="jan_clear_albedo_87_sm"/>
          <p:cNvPicPr>
            <a:picLocks noChangeAspect="1" noChangeArrowheads="1"/>
          </p:cNvPicPr>
          <p:nvPr/>
        </p:nvPicPr>
        <p:blipFill>
          <a:blip r:embed="rId3">
            <a:extLst>
              <a:ext uri="{28A0092B-C50C-407E-A947-70E740481C1C}">
                <a14:useLocalDpi xmlns:a14="http://schemas.microsoft.com/office/drawing/2010/main" val="0"/>
              </a:ext>
            </a:extLst>
          </a:blip>
          <a:srcRect b="22923"/>
          <a:stretch>
            <a:fillRect/>
          </a:stretch>
        </p:blipFill>
        <p:spPr bwMode="auto">
          <a:xfrm>
            <a:off x="355600" y="44450"/>
            <a:ext cx="5162550" cy="290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978" name="Picture 5" descr="jan_earth_albedo_87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3027363"/>
            <a:ext cx="5165725" cy="377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79" name="Text Box 6"/>
          <p:cNvSpPr txBox="1">
            <a:spLocks noChangeArrowheads="1"/>
          </p:cNvSpPr>
          <p:nvPr/>
        </p:nvSpPr>
        <p:spPr bwMode="auto">
          <a:xfrm>
            <a:off x="5668963" y="4127500"/>
            <a:ext cx="3140075"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chemeClr val="bg1"/>
                </a:solidFill>
              </a:rPr>
              <a:t>Reflectivity of</a:t>
            </a:r>
          </a:p>
          <a:p>
            <a:pPr algn="ctr"/>
            <a:r>
              <a:rPr lang="en-US">
                <a:solidFill>
                  <a:schemeClr val="bg1"/>
                </a:solidFill>
              </a:rPr>
              <a:t>surface + atmosphere</a:t>
            </a:r>
          </a:p>
        </p:txBody>
      </p:sp>
      <p:sp>
        <p:nvSpPr>
          <p:cNvPr id="126980" name="Text Box 7"/>
          <p:cNvSpPr txBox="1">
            <a:spLocks noChangeArrowheads="1"/>
          </p:cNvSpPr>
          <p:nvPr/>
        </p:nvSpPr>
        <p:spPr bwMode="auto">
          <a:xfrm>
            <a:off x="6243638" y="1109663"/>
            <a:ext cx="2217737"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chemeClr val="bg1"/>
                </a:solidFill>
              </a:rPr>
              <a:t>Reflectivity of</a:t>
            </a:r>
          </a:p>
          <a:p>
            <a:pPr algn="ctr"/>
            <a:r>
              <a:rPr lang="en-US">
                <a:solidFill>
                  <a:schemeClr val="bg1"/>
                </a:solidFill>
              </a:rPr>
              <a:t>Earth</a:t>
            </a:r>
            <a:r>
              <a:rPr lang="ja-JP" altLang="en-US">
                <a:solidFill>
                  <a:schemeClr val="bg1"/>
                </a:solidFill>
              </a:rPr>
              <a:t>’</a:t>
            </a:r>
            <a:r>
              <a:rPr lang="en-US" altLang="ja-JP">
                <a:solidFill>
                  <a:schemeClr val="bg1"/>
                </a:solidFill>
              </a:rPr>
              <a:t>s surface</a:t>
            </a:r>
            <a:endParaRPr lang="en-US">
              <a:solidFill>
                <a:schemeClr val="bg1"/>
              </a:solidFill>
            </a:endParaRPr>
          </a:p>
        </p:txBody>
      </p:sp>
      <p:sp>
        <p:nvSpPr>
          <p:cNvPr id="126981" name="Text Box 8"/>
          <p:cNvSpPr txBox="1">
            <a:spLocks noChangeArrowheads="1"/>
          </p:cNvSpPr>
          <p:nvPr/>
        </p:nvSpPr>
        <p:spPr bwMode="auto">
          <a:xfrm>
            <a:off x="7018338" y="6351588"/>
            <a:ext cx="1935162"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chemeClr val="hlink"/>
                </a:solidFill>
              </a:rPr>
              <a:t>(ERBE, Jan., 1987)</a:t>
            </a:r>
          </a:p>
        </p:txBody>
      </p:sp>
    </p:spTree>
    <p:extLst>
      <p:ext uri="{BB962C8B-B14F-4D97-AF65-F5344CB8AC3E}">
        <p14:creationId xmlns:p14="http://schemas.microsoft.com/office/powerpoint/2010/main" val="366315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jul_earth_albedo_87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3024188"/>
            <a:ext cx="5233987" cy="383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26" name="Picture 3" descr="jan_earth_albedo_87_sm"/>
          <p:cNvPicPr>
            <a:picLocks noChangeAspect="1" noChangeArrowheads="1"/>
          </p:cNvPicPr>
          <p:nvPr/>
        </p:nvPicPr>
        <p:blipFill>
          <a:blip r:embed="rId4">
            <a:extLst>
              <a:ext uri="{28A0092B-C50C-407E-A947-70E740481C1C}">
                <a14:useLocalDpi xmlns:a14="http://schemas.microsoft.com/office/drawing/2010/main" val="0"/>
              </a:ext>
            </a:extLst>
          </a:blip>
          <a:srcRect b="22098"/>
          <a:stretch>
            <a:fillRect/>
          </a:stretch>
        </p:blipFill>
        <p:spPr bwMode="auto">
          <a:xfrm>
            <a:off x="152400" y="12700"/>
            <a:ext cx="5256213" cy="299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7" name="Text Box 4"/>
          <p:cNvSpPr txBox="1">
            <a:spLocks noChangeArrowheads="1"/>
          </p:cNvSpPr>
          <p:nvPr/>
        </p:nvSpPr>
        <p:spPr bwMode="auto">
          <a:xfrm>
            <a:off x="5738813" y="246063"/>
            <a:ext cx="3140075"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chemeClr val="bg1"/>
                </a:solidFill>
              </a:rPr>
              <a:t>Reflectivity of</a:t>
            </a:r>
          </a:p>
          <a:p>
            <a:pPr algn="ctr"/>
            <a:r>
              <a:rPr lang="en-US">
                <a:solidFill>
                  <a:schemeClr val="bg1"/>
                </a:solidFill>
              </a:rPr>
              <a:t>surface + atmosphere</a:t>
            </a:r>
          </a:p>
        </p:txBody>
      </p:sp>
      <p:sp>
        <p:nvSpPr>
          <p:cNvPr id="129028" name="Text Box 5"/>
          <p:cNvSpPr txBox="1">
            <a:spLocks noChangeArrowheads="1"/>
          </p:cNvSpPr>
          <p:nvPr/>
        </p:nvSpPr>
        <p:spPr bwMode="auto">
          <a:xfrm>
            <a:off x="7018338" y="6351588"/>
            <a:ext cx="1438275"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chemeClr val="hlink"/>
                </a:solidFill>
              </a:rPr>
              <a:t>(ERBE, 1987)</a:t>
            </a:r>
          </a:p>
        </p:txBody>
      </p:sp>
      <p:sp>
        <p:nvSpPr>
          <p:cNvPr id="129029" name="Rectangle 1"/>
          <p:cNvSpPr>
            <a:spLocks noChangeArrowheads="1"/>
          </p:cNvSpPr>
          <p:nvPr/>
        </p:nvSpPr>
        <p:spPr bwMode="auto">
          <a:xfrm>
            <a:off x="5868988" y="5272088"/>
            <a:ext cx="28209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chemeClr val="bg1"/>
                </a:solidFill>
              </a:rPr>
              <a:t>(N:  68–78)</a:t>
            </a:r>
          </a:p>
          <a:p>
            <a:pPr algn="ctr"/>
            <a:r>
              <a:rPr lang="en-US">
                <a:solidFill>
                  <a:schemeClr val="bg1"/>
                </a:solidFill>
              </a:rPr>
              <a:t>(A:  46–49, 58–66)</a:t>
            </a:r>
            <a:endParaRPr lang="en-US"/>
          </a:p>
        </p:txBody>
      </p:sp>
    </p:spTree>
    <p:extLst>
      <p:ext uri="{BB962C8B-B14F-4D97-AF65-F5344CB8AC3E}">
        <p14:creationId xmlns:p14="http://schemas.microsoft.com/office/powerpoint/2010/main" val="41394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457200"/>
            <a:ext cx="7607300" cy="568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4754" name="Text Box 3"/>
          <p:cNvSpPr txBox="1">
            <a:spLocks noChangeArrowheads="1"/>
          </p:cNvSpPr>
          <p:nvPr/>
        </p:nvSpPr>
        <p:spPr bwMode="auto">
          <a:xfrm rot="-5400000">
            <a:off x="-536575" y="1565275"/>
            <a:ext cx="2200275" cy="822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FFA84"/>
                </a:solidFill>
              </a:rPr>
              <a:t>Solar Constant</a:t>
            </a:r>
          </a:p>
          <a:p>
            <a:pPr algn="ctr"/>
            <a:r>
              <a:rPr lang="en-US">
                <a:solidFill>
                  <a:srgbClr val="FFFA84"/>
                </a:solidFill>
              </a:rPr>
              <a:t>1367 Wm</a:t>
            </a:r>
            <a:r>
              <a:rPr lang="en-US" baseline="30000">
                <a:solidFill>
                  <a:srgbClr val="FFFA84"/>
                </a:solidFill>
              </a:rPr>
              <a:t>–2</a:t>
            </a:r>
            <a:endParaRPr lang="en-US"/>
          </a:p>
        </p:txBody>
      </p:sp>
      <p:sp>
        <p:nvSpPr>
          <p:cNvPr id="74755" name="Line 4"/>
          <p:cNvSpPr>
            <a:spLocks noChangeShapeType="1"/>
          </p:cNvSpPr>
          <p:nvPr/>
        </p:nvSpPr>
        <p:spPr bwMode="auto">
          <a:xfrm>
            <a:off x="7162800" y="5067300"/>
            <a:ext cx="1143000" cy="0"/>
          </a:xfrm>
          <a:prstGeom prst="line">
            <a:avLst/>
          </a:prstGeom>
          <a:noFill/>
          <a:ln w="28575">
            <a:solidFill>
              <a:srgbClr val="FE47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756" name="Line 5"/>
          <p:cNvSpPr>
            <a:spLocks noChangeShapeType="1"/>
          </p:cNvSpPr>
          <p:nvPr/>
        </p:nvSpPr>
        <p:spPr bwMode="auto">
          <a:xfrm>
            <a:off x="6781800" y="5486400"/>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757" name="Line 6"/>
          <p:cNvSpPr>
            <a:spLocks noChangeShapeType="1"/>
          </p:cNvSpPr>
          <p:nvPr/>
        </p:nvSpPr>
        <p:spPr bwMode="auto">
          <a:xfrm>
            <a:off x="1428750" y="5334000"/>
            <a:ext cx="2362200" cy="0"/>
          </a:xfrm>
          <a:prstGeom prst="line">
            <a:avLst/>
          </a:prstGeom>
          <a:noFill/>
          <a:ln w="28575">
            <a:solidFill>
              <a:srgbClr val="FE47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758" name="Line 7"/>
          <p:cNvSpPr>
            <a:spLocks noChangeShapeType="1"/>
          </p:cNvSpPr>
          <p:nvPr/>
        </p:nvSpPr>
        <p:spPr bwMode="auto">
          <a:xfrm>
            <a:off x="4210050" y="5591175"/>
            <a:ext cx="914400" cy="0"/>
          </a:xfrm>
          <a:prstGeom prst="line">
            <a:avLst/>
          </a:prstGeom>
          <a:noFill/>
          <a:ln w="28575">
            <a:solidFill>
              <a:srgbClr val="FE47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759" name="Text Box 8"/>
          <p:cNvSpPr txBox="1">
            <a:spLocks noChangeArrowheads="1"/>
          </p:cNvSpPr>
          <p:nvPr/>
        </p:nvSpPr>
        <p:spPr bwMode="auto">
          <a:xfrm>
            <a:off x="2895600" y="6219825"/>
            <a:ext cx="33337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5EFFF9"/>
                </a:solidFill>
              </a:rPr>
              <a:t>1367/4 = 341.75 Wm</a:t>
            </a:r>
            <a:r>
              <a:rPr lang="en-US" baseline="30000">
                <a:solidFill>
                  <a:srgbClr val="5EFFF9"/>
                </a:solidFill>
              </a:rPr>
              <a:t>–2</a:t>
            </a:r>
            <a:r>
              <a:rPr lang="en-US"/>
              <a:t> </a:t>
            </a:r>
          </a:p>
        </p:txBody>
      </p:sp>
      <p:pic>
        <p:nvPicPr>
          <p:cNvPr id="3" name="Picture 2">
            <a:extLst>
              <a:ext uri="{FF2B5EF4-FFF2-40B4-BE49-F238E27FC236}">
                <a16:creationId xmlns:a16="http://schemas.microsoft.com/office/drawing/2014/main" id="{7D4CF219-0DCD-214D-AE98-F57CD44C12A1}"/>
              </a:ext>
            </a:extLst>
          </p:cNvPr>
          <p:cNvPicPr>
            <a:picLocks noChangeAspect="1"/>
          </p:cNvPicPr>
          <p:nvPr/>
        </p:nvPicPr>
        <p:blipFill rotWithShape="1">
          <a:blip r:embed="rId4"/>
          <a:srcRect l="6666" t="22147" b="15630"/>
          <a:stretch/>
        </p:blipFill>
        <p:spPr>
          <a:xfrm rot="5400000">
            <a:off x="-604517" y="5044451"/>
            <a:ext cx="2418066" cy="1209033"/>
          </a:xfrm>
          <a:prstGeom prst="rect">
            <a:avLst/>
          </a:prstGeom>
        </p:spPr>
      </p:pic>
    </p:spTree>
    <p:extLst>
      <p:ext uri="{BB962C8B-B14F-4D97-AF65-F5344CB8AC3E}">
        <p14:creationId xmlns:p14="http://schemas.microsoft.com/office/powerpoint/2010/main" val="261410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descr="13589_02_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0"/>
            <a:ext cx="8253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2"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
        <p:nvSpPr>
          <p:cNvPr id="123907" name="Text Box 5"/>
          <p:cNvSpPr txBox="1">
            <a:spLocks noChangeArrowheads="1"/>
          </p:cNvSpPr>
          <p:nvPr/>
        </p:nvSpPr>
        <p:spPr bwMode="auto">
          <a:xfrm>
            <a:off x="6164263" y="809625"/>
            <a:ext cx="1851025" cy="523875"/>
          </a:xfrm>
          <a:prstGeom prst="rect">
            <a:avLst/>
          </a:prstGeom>
          <a:noFill/>
          <a:ln w="9525">
            <a:solidFill>
              <a:schemeClr val="accent2">
                <a:lumMod val="20000"/>
                <a:lumOff val="80000"/>
              </a:schemeClr>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400" dirty="0">
                <a:solidFill>
                  <a:srgbClr val="D2D2F4"/>
                </a:solidFill>
              </a:rPr>
              <a:t>Reflection and </a:t>
            </a:r>
          </a:p>
          <a:p>
            <a:pPr algn="ctr">
              <a:defRPr/>
            </a:pPr>
            <a:r>
              <a:rPr lang="en-US" sz="1400" dirty="0">
                <a:solidFill>
                  <a:srgbClr val="D2D2F4"/>
                </a:solidFill>
              </a:rPr>
              <a:t>Rayleigh backscatter</a:t>
            </a:r>
            <a:endParaRPr lang="en-US" dirty="0">
              <a:solidFill>
                <a:srgbClr val="D2D2F4"/>
              </a:solidFill>
            </a:endParaRPr>
          </a:p>
        </p:txBody>
      </p:sp>
      <p:sp>
        <p:nvSpPr>
          <p:cNvPr id="123908" name="Line 6"/>
          <p:cNvSpPr>
            <a:spLocks noChangeShapeType="1"/>
          </p:cNvSpPr>
          <p:nvPr/>
        </p:nvSpPr>
        <p:spPr bwMode="auto">
          <a:xfrm flipH="1">
            <a:off x="3657600" y="1066800"/>
            <a:ext cx="2514600" cy="762000"/>
          </a:xfrm>
          <a:prstGeom prst="line">
            <a:avLst/>
          </a:prstGeom>
          <a:noFill/>
          <a:ln w="9525">
            <a:solidFill>
              <a:schemeClr val="accent2">
                <a:lumMod val="20000"/>
                <a:lumOff val="80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defRPr/>
            </a:pPr>
            <a:endParaRPr lang="en-US">
              <a:solidFill>
                <a:srgbClr val="D2D2F4"/>
              </a:solidFill>
            </a:endParaRPr>
          </a:p>
        </p:txBody>
      </p:sp>
      <p:sp>
        <p:nvSpPr>
          <p:cNvPr id="123909" name="Rectangle 8"/>
          <p:cNvSpPr>
            <a:spLocks noChangeArrowheads="1"/>
          </p:cNvSpPr>
          <p:nvPr/>
        </p:nvSpPr>
        <p:spPr bwMode="auto">
          <a:xfrm>
            <a:off x="3155950" y="523875"/>
            <a:ext cx="1441450" cy="523875"/>
          </a:xfrm>
          <a:prstGeom prst="rect">
            <a:avLst/>
          </a:prstGeom>
          <a:noFill/>
          <a:ln w="9525">
            <a:solidFill>
              <a:srgbClr val="FFFFFF"/>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pPr algn="ctr">
              <a:defRPr/>
            </a:pPr>
            <a:r>
              <a:rPr lang="en-US" sz="1400" dirty="0">
                <a:solidFill>
                  <a:schemeClr val="accent6">
                    <a:lumMod val="20000"/>
                    <a:lumOff val="80000"/>
                  </a:schemeClr>
                </a:solidFill>
              </a:rPr>
              <a:t>Reflection and</a:t>
            </a:r>
          </a:p>
          <a:p>
            <a:pPr algn="ctr">
              <a:defRPr/>
            </a:pPr>
            <a:r>
              <a:rPr lang="en-US" sz="1400" dirty="0">
                <a:solidFill>
                  <a:schemeClr val="accent6">
                    <a:lumMod val="20000"/>
                    <a:lumOff val="80000"/>
                  </a:schemeClr>
                </a:solidFill>
              </a:rPr>
              <a:t>Mie backscatter</a:t>
            </a:r>
          </a:p>
        </p:txBody>
      </p:sp>
      <p:sp>
        <p:nvSpPr>
          <p:cNvPr id="123910" name="Line 9"/>
          <p:cNvSpPr>
            <a:spLocks noChangeShapeType="1"/>
          </p:cNvSpPr>
          <p:nvPr/>
        </p:nvSpPr>
        <p:spPr bwMode="auto">
          <a:xfrm flipH="1">
            <a:off x="2438400" y="1143000"/>
            <a:ext cx="1066800" cy="609600"/>
          </a:xfrm>
          <a:prstGeom prst="line">
            <a:avLst/>
          </a:prstGeom>
          <a:noFill/>
          <a:ln w="9525">
            <a:solidFill>
              <a:schemeClr val="accent2">
                <a:lumMod val="20000"/>
                <a:lumOff val="80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defRPr/>
            </a:pPr>
            <a:endParaRPr lang="en-US">
              <a:solidFill>
                <a:srgbClr val="D2D2F4"/>
              </a:solidFill>
            </a:endParaRPr>
          </a:p>
        </p:txBody>
      </p:sp>
      <p:sp>
        <p:nvSpPr>
          <p:cNvPr id="133127" name="Rectangle 10"/>
          <p:cNvSpPr>
            <a:spLocks noChangeArrowheads="1"/>
          </p:cNvSpPr>
          <p:nvPr/>
        </p:nvSpPr>
        <p:spPr bwMode="auto">
          <a:xfrm>
            <a:off x="5489575" y="5584825"/>
            <a:ext cx="3227388" cy="304800"/>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r>
              <a:rPr lang="en-US" sz="1400">
                <a:solidFill>
                  <a:srgbClr val="0925B8"/>
                </a:solidFill>
              </a:rPr>
              <a:t>(Incl. Rayleigh and Mie forwardscatter)</a:t>
            </a:r>
          </a:p>
        </p:txBody>
      </p:sp>
      <p:sp>
        <p:nvSpPr>
          <p:cNvPr id="133128" name="Text Box 11"/>
          <p:cNvSpPr txBox="1">
            <a:spLocks noChangeArrowheads="1"/>
          </p:cNvSpPr>
          <p:nvPr/>
        </p:nvSpPr>
        <p:spPr bwMode="auto">
          <a:xfrm>
            <a:off x="5915025" y="355600"/>
            <a:ext cx="1390650" cy="30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D2D2F4"/>
                </a:solidFill>
              </a:rPr>
              <a:t>= 341.75 Wm</a:t>
            </a:r>
            <a:r>
              <a:rPr lang="en-US" sz="1400" baseline="30000">
                <a:solidFill>
                  <a:srgbClr val="D2D2F4"/>
                </a:solidFill>
              </a:rPr>
              <a:t>–2</a:t>
            </a:r>
            <a:endParaRPr lang="en-US" sz="1400">
              <a:solidFill>
                <a:srgbClr val="D2D2F4"/>
              </a:solidFill>
            </a:endParaRPr>
          </a:p>
        </p:txBody>
      </p:sp>
      <p:pic>
        <p:nvPicPr>
          <p:cNvPr id="4" name="Picture 3">
            <a:extLst>
              <a:ext uri="{FF2B5EF4-FFF2-40B4-BE49-F238E27FC236}">
                <a16:creationId xmlns:a16="http://schemas.microsoft.com/office/drawing/2014/main" id="{2BFEEF6A-FD1F-771D-EC4C-CF938F503455}"/>
              </a:ext>
            </a:extLst>
          </p:cNvPr>
          <p:cNvPicPr>
            <a:picLocks noChangeAspect="1"/>
          </p:cNvPicPr>
          <p:nvPr/>
        </p:nvPicPr>
        <p:blipFill rotWithShape="1">
          <a:blip r:embed="rId4"/>
          <a:srcRect r="28788"/>
          <a:stretch/>
        </p:blipFill>
        <p:spPr>
          <a:xfrm rot="5400000">
            <a:off x="6658988" y="2226974"/>
            <a:ext cx="1828798" cy="1926075"/>
          </a:xfrm>
          <a:prstGeom prst="rect">
            <a:avLst/>
          </a:prstGeom>
        </p:spPr>
      </p:pic>
    </p:spTree>
    <p:extLst>
      <p:ext uri="{BB962C8B-B14F-4D97-AF65-F5344CB8AC3E}">
        <p14:creationId xmlns:p14="http://schemas.microsoft.com/office/powerpoint/2010/main" val="108762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457200"/>
            <a:ext cx="7607300" cy="568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4754" name="Text Box 3"/>
          <p:cNvSpPr txBox="1">
            <a:spLocks noChangeArrowheads="1"/>
          </p:cNvSpPr>
          <p:nvPr/>
        </p:nvSpPr>
        <p:spPr bwMode="auto">
          <a:xfrm rot="-5400000">
            <a:off x="-536575" y="1565275"/>
            <a:ext cx="2200275"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FFA84"/>
                </a:solidFill>
              </a:rPr>
              <a:t>Solar Constant</a:t>
            </a:r>
          </a:p>
          <a:p>
            <a:pPr algn="ctr"/>
            <a:r>
              <a:rPr lang="en-US">
                <a:solidFill>
                  <a:srgbClr val="FFFA84"/>
                </a:solidFill>
              </a:rPr>
              <a:t>1367 Wm</a:t>
            </a:r>
            <a:r>
              <a:rPr lang="en-US" baseline="30000">
                <a:solidFill>
                  <a:srgbClr val="FFFA84"/>
                </a:solidFill>
              </a:rPr>
              <a:t>–2</a:t>
            </a:r>
            <a:endParaRPr lang="en-US"/>
          </a:p>
        </p:txBody>
      </p:sp>
      <p:sp>
        <p:nvSpPr>
          <p:cNvPr id="74755" name="Line 4"/>
          <p:cNvSpPr>
            <a:spLocks noChangeShapeType="1"/>
          </p:cNvSpPr>
          <p:nvPr/>
        </p:nvSpPr>
        <p:spPr bwMode="auto">
          <a:xfrm>
            <a:off x="7162800" y="5067300"/>
            <a:ext cx="1143000" cy="0"/>
          </a:xfrm>
          <a:prstGeom prst="line">
            <a:avLst/>
          </a:prstGeom>
          <a:noFill/>
          <a:ln w="28575">
            <a:solidFill>
              <a:srgbClr val="FE47E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56" name="Line 5"/>
          <p:cNvSpPr>
            <a:spLocks noChangeShapeType="1"/>
          </p:cNvSpPr>
          <p:nvPr/>
        </p:nvSpPr>
        <p:spPr bwMode="auto">
          <a:xfrm>
            <a:off x="6781800" y="54864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57" name="Line 6"/>
          <p:cNvSpPr>
            <a:spLocks noChangeShapeType="1"/>
          </p:cNvSpPr>
          <p:nvPr/>
        </p:nvSpPr>
        <p:spPr bwMode="auto">
          <a:xfrm>
            <a:off x="1428750" y="5334000"/>
            <a:ext cx="2362200" cy="0"/>
          </a:xfrm>
          <a:prstGeom prst="line">
            <a:avLst/>
          </a:prstGeom>
          <a:noFill/>
          <a:ln w="28575">
            <a:solidFill>
              <a:srgbClr val="FE47E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58" name="Line 7"/>
          <p:cNvSpPr>
            <a:spLocks noChangeShapeType="1"/>
          </p:cNvSpPr>
          <p:nvPr/>
        </p:nvSpPr>
        <p:spPr bwMode="auto">
          <a:xfrm>
            <a:off x="4210050" y="5591175"/>
            <a:ext cx="914400" cy="0"/>
          </a:xfrm>
          <a:prstGeom prst="line">
            <a:avLst/>
          </a:prstGeom>
          <a:noFill/>
          <a:ln w="28575">
            <a:solidFill>
              <a:srgbClr val="FE47E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59" name="Text Box 8"/>
          <p:cNvSpPr txBox="1">
            <a:spLocks noChangeArrowheads="1"/>
          </p:cNvSpPr>
          <p:nvPr/>
        </p:nvSpPr>
        <p:spPr bwMode="auto">
          <a:xfrm>
            <a:off x="2895600" y="6219825"/>
            <a:ext cx="33337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5EFFF9"/>
                </a:solidFill>
              </a:rPr>
              <a:t>1367/4 = 341.75 Wm</a:t>
            </a:r>
            <a:r>
              <a:rPr lang="en-US" baseline="30000">
                <a:solidFill>
                  <a:srgbClr val="5EFFF9"/>
                </a:solidFill>
              </a:rPr>
              <a:t>–2</a:t>
            </a:r>
            <a:r>
              <a:rPr lang="en-US"/>
              <a:t> </a:t>
            </a:r>
          </a:p>
        </p:txBody>
      </p:sp>
      <p:pic>
        <p:nvPicPr>
          <p:cNvPr id="3" name="Picture 2">
            <a:extLst>
              <a:ext uri="{FF2B5EF4-FFF2-40B4-BE49-F238E27FC236}">
                <a16:creationId xmlns:a16="http://schemas.microsoft.com/office/drawing/2014/main" id="{7D4CF219-0DCD-214D-AE98-F57CD44C12A1}"/>
              </a:ext>
            </a:extLst>
          </p:cNvPr>
          <p:cNvPicPr>
            <a:picLocks noChangeAspect="1"/>
          </p:cNvPicPr>
          <p:nvPr/>
        </p:nvPicPr>
        <p:blipFill rotWithShape="1">
          <a:blip r:embed="rId4"/>
          <a:srcRect l="6666" t="22147" b="15630"/>
          <a:stretch/>
        </p:blipFill>
        <p:spPr>
          <a:xfrm rot="5400000">
            <a:off x="-604517" y="5044451"/>
            <a:ext cx="2418066" cy="1209033"/>
          </a:xfrm>
          <a:prstGeom prst="rect">
            <a:avLst/>
          </a:prstGeom>
        </p:spPr>
      </p:pic>
    </p:spTree>
    <p:extLst>
      <p:ext uri="{BB962C8B-B14F-4D97-AF65-F5344CB8AC3E}">
        <p14:creationId xmlns:p14="http://schemas.microsoft.com/office/powerpoint/2010/main" val="422362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
        <p:nvSpPr>
          <p:cNvPr id="135170" name="Text Box 5"/>
          <p:cNvSpPr txBox="1">
            <a:spLocks noChangeArrowheads="1"/>
          </p:cNvSpPr>
          <p:nvPr/>
        </p:nvSpPr>
        <p:spPr bwMode="auto">
          <a:xfrm>
            <a:off x="1736725" y="19050"/>
            <a:ext cx="562133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00"/>
                </a:solidFill>
              </a:rPr>
              <a:t>GLOBAL MEAN RADIATION BALANCE</a:t>
            </a:r>
          </a:p>
        </p:txBody>
      </p:sp>
      <p:sp>
        <p:nvSpPr>
          <p:cNvPr id="135171" name="Text Box 6"/>
          <p:cNvSpPr txBox="1">
            <a:spLocks noChangeArrowheads="1"/>
          </p:cNvSpPr>
          <p:nvPr/>
        </p:nvSpPr>
        <p:spPr bwMode="auto">
          <a:xfrm>
            <a:off x="168275" y="6356350"/>
            <a:ext cx="877093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schemeClr val="bg1"/>
                </a:solidFill>
              </a:rPr>
              <a:t>(Note that these values differ, in some cases significantly, from those in Figure 3.19 in the Neiburger.  The values in this figure are believed to be more accurate because they are based on more detailed, longer term measurements.)</a:t>
            </a:r>
          </a:p>
        </p:txBody>
      </p:sp>
      <p:pic>
        <p:nvPicPr>
          <p:cNvPr id="135172" name="Picture 1" descr="13589_02_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465138"/>
            <a:ext cx="8874125" cy="590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AEB733C7-ECD8-9F91-FDDA-E4CFC9C1791E}"/>
              </a:ext>
            </a:extLst>
          </p:cNvPr>
          <p:cNvPicPr>
            <a:picLocks noChangeAspect="1"/>
          </p:cNvPicPr>
          <p:nvPr/>
        </p:nvPicPr>
        <p:blipFill rotWithShape="1">
          <a:blip r:embed="rId4"/>
          <a:srcRect r="28788"/>
          <a:stretch/>
        </p:blipFill>
        <p:spPr>
          <a:xfrm rot="5400000">
            <a:off x="175638" y="416500"/>
            <a:ext cx="1828798" cy="1926075"/>
          </a:xfrm>
          <a:prstGeom prst="rect">
            <a:avLst/>
          </a:prstGeom>
        </p:spPr>
      </p:pic>
    </p:spTree>
    <p:extLst>
      <p:ext uri="{BB962C8B-B14F-4D97-AF65-F5344CB8AC3E}">
        <p14:creationId xmlns:p14="http://schemas.microsoft.com/office/powerpoint/2010/main" val="397051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pic>
        <p:nvPicPr>
          <p:cNvPr id="137218" name="Picture 3" descr="0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0"/>
            <a:ext cx="2932113"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19" name="Text Box 4"/>
          <p:cNvSpPr txBox="1">
            <a:spLocks noChangeArrowheads="1"/>
          </p:cNvSpPr>
          <p:nvPr/>
        </p:nvSpPr>
        <p:spPr bwMode="auto">
          <a:xfrm>
            <a:off x="298450" y="227013"/>
            <a:ext cx="2827338" cy="118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BD76A"/>
                </a:solidFill>
              </a:rPr>
              <a:t>Absorption Spectra</a:t>
            </a:r>
          </a:p>
          <a:p>
            <a:pPr algn="ctr"/>
            <a:r>
              <a:rPr lang="en-US">
                <a:solidFill>
                  <a:srgbClr val="FBD76A"/>
                </a:solidFill>
              </a:rPr>
              <a:t>of Primary </a:t>
            </a:r>
          </a:p>
          <a:p>
            <a:pPr algn="ctr"/>
            <a:r>
              <a:rPr lang="en-US">
                <a:solidFill>
                  <a:srgbClr val="FBD76A"/>
                </a:solidFill>
              </a:rPr>
              <a:t>Greenhouse Gases</a:t>
            </a:r>
          </a:p>
        </p:txBody>
      </p:sp>
      <p:pic>
        <p:nvPicPr>
          <p:cNvPr id="2" name="Picture 1">
            <a:extLst>
              <a:ext uri="{FF2B5EF4-FFF2-40B4-BE49-F238E27FC236}">
                <a16:creationId xmlns:a16="http://schemas.microsoft.com/office/drawing/2014/main" id="{EF22C6D5-15ED-3B0C-8457-04AB902CFF5E}"/>
              </a:ext>
            </a:extLst>
          </p:cNvPr>
          <p:cNvPicPr>
            <a:picLocks noChangeAspect="1"/>
          </p:cNvPicPr>
          <p:nvPr/>
        </p:nvPicPr>
        <p:blipFill rotWithShape="1">
          <a:blip r:embed="rId4"/>
          <a:srcRect r="28788"/>
          <a:stretch/>
        </p:blipFill>
        <p:spPr>
          <a:xfrm rot="5400000">
            <a:off x="1058288" y="4471411"/>
            <a:ext cx="1828798" cy="1926075"/>
          </a:xfrm>
          <a:prstGeom prst="rect">
            <a:avLst/>
          </a:prstGeom>
        </p:spPr>
      </p:pic>
    </p:spTree>
    <p:extLst>
      <p:ext uri="{BB962C8B-B14F-4D97-AF65-F5344CB8AC3E}">
        <p14:creationId xmlns:p14="http://schemas.microsoft.com/office/powerpoint/2010/main" val="18149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1" descr="021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1113"/>
            <a:ext cx="8585200" cy="6834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9266"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Tree>
    <p:extLst>
      <p:ext uri="{BB962C8B-B14F-4D97-AF65-F5344CB8AC3E}">
        <p14:creationId xmlns:p14="http://schemas.microsoft.com/office/powerpoint/2010/main" val="2574094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1" descr="021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2700"/>
            <a:ext cx="8674100" cy="683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41314"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Tree>
    <p:extLst>
      <p:ext uri="{BB962C8B-B14F-4D97-AF65-F5344CB8AC3E}">
        <p14:creationId xmlns:p14="http://schemas.microsoft.com/office/powerpoint/2010/main" val="2368493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1" descr="021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1113"/>
            <a:ext cx="8355013" cy="6834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43362"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Tree>
    <p:extLst>
      <p:ext uri="{BB962C8B-B14F-4D97-AF65-F5344CB8AC3E}">
        <p14:creationId xmlns:p14="http://schemas.microsoft.com/office/powerpoint/2010/main" val="1979170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
        <p:nvSpPr>
          <p:cNvPr id="145410" name="Text Box 4"/>
          <p:cNvSpPr txBox="1">
            <a:spLocks noChangeArrowheads="1"/>
          </p:cNvSpPr>
          <p:nvPr/>
        </p:nvSpPr>
        <p:spPr bwMode="auto">
          <a:xfrm>
            <a:off x="1004888" y="5637213"/>
            <a:ext cx="2593975" cy="708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chemeClr val="bg1"/>
                </a:solidFill>
              </a:rPr>
              <a:t>Radiative Equilibrium </a:t>
            </a:r>
          </a:p>
          <a:p>
            <a:pPr algn="ctr"/>
            <a:r>
              <a:rPr lang="en-US" sz="2000">
                <a:solidFill>
                  <a:schemeClr val="bg1"/>
                </a:solidFill>
              </a:rPr>
              <a:t>Temperature = 255 K</a:t>
            </a:r>
          </a:p>
        </p:txBody>
      </p:sp>
      <p:pic>
        <p:nvPicPr>
          <p:cNvPr id="145411" name="Picture 1" descr="13589_02_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25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412" name="Text Box 4"/>
          <p:cNvSpPr txBox="1">
            <a:spLocks noChangeArrowheads="1"/>
          </p:cNvSpPr>
          <p:nvPr/>
        </p:nvSpPr>
        <p:spPr bwMode="auto">
          <a:xfrm>
            <a:off x="4821238" y="5811838"/>
            <a:ext cx="4243387"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chemeClr val="bg1"/>
                </a:solidFill>
              </a:rPr>
              <a:t>Mean Surface Temperature = 288 K</a:t>
            </a:r>
          </a:p>
        </p:txBody>
      </p:sp>
      <p:sp>
        <p:nvSpPr>
          <p:cNvPr id="145413" name="Text Box 5"/>
          <p:cNvSpPr txBox="1">
            <a:spLocks noChangeArrowheads="1"/>
          </p:cNvSpPr>
          <p:nvPr/>
        </p:nvSpPr>
        <p:spPr bwMode="auto">
          <a:xfrm>
            <a:off x="2435225" y="161925"/>
            <a:ext cx="4205288" cy="461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00"/>
                </a:solidFill>
              </a:rPr>
              <a:t>Impact of Greenhouse Gases</a:t>
            </a:r>
          </a:p>
        </p:txBody>
      </p:sp>
      <p:pic>
        <p:nvPicPr>
          <p:cNvPr id="2" name="Picture 1">
            <a:extLst>
              <a:ext uri="{FF2B5EF4-FFF2-40B4-BE49-F238E27FC236}">
                <a16:creationId xmlns:a16="http://schemas.microsoft.com/office/drawing/2014/main" id="{16F73CED-43D1-6142-B5B5-FAE6755A1C5B}"/>
              </a:ext>
            </a:extLst>
          </p:cNvPr>
          <p:cNvPicPr>
            <a:picLocks noChangeAspect="1"/>
          </p:cNvPicPr>
          <p:nvPr/>
        </p:nvPicPr>
        <p:blipFill rotWithShape="1">
          <a:blip r:embed="rId4"/>
          <a:srcRect r="28788"/>
          <a:stretch/>
        </p:blipFill>
        <p:spPr>
          <a:xfrm rot="5400000">
            <a:off x="7266563" y="-48639"/>
            <a:ext cx="1828798" cy="1926075"/>
          </a:xfrm>
          <a:prstGeom prst="rect">
            <a:avLst/>
          </a:prstGeom>
        </p:spPr>
      </p:pic>
    </p:spTree>
    <p:extLst>
      <p:ext uri="{BB962C8B-B14F-4D97-AF65-F5344CB8AC3E}">
        <p14:creationId xmlns:p14="http://schemas.microsoft.com/office/powerpoint/2010/main" val="286983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1" descr="02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600075"/>
            <a:ext cx="8964613" cy="565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47458"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
        <p:nvSpPr>
          <p:cNvPr id="147459" name="Text Box 4"/>
          <p:cNvSpPr txBox="1">
            <a:spLocks noChangeArrowheads="1"/>
          </p:cNvSpPr>
          <p:nvPr/>
        </p:nvSpPr>
        <p:spPr bwMode="auto">
          <a:xfrm>
            <a:off x="168275" y="6324600"/>
            <a:ext cx="877093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schemeClr val="bg1"/>
                </a:solidFill>
              </a:rPr>
              <a:t>(Note that these values differ, in some cases significantly, from those in Figure 3.19 in the Neiburger text.  The values in this figure are believed to be more accurate because they are based on more detailed, longer term measurements.)</a:t>
            </a:r>
          </a:p>
        </p:txBody>
      </p:sp>
    </p:spTree>
    <p:extLst>
      <p:ext uri="{BB962C8B-B14F-4D97-AF65-F5344CB8AC3E}">
        <p14:creationId xmlns:p14="http://schemas.microsoft.com/office/powerpoint/2010/main" val="2438661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4"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0"/>
            <a:ext cx="56483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6" name="Text Box 6"/>
          <p:cNvSpPr txBox="1">
            <a:spLocks noChangeArrowheads="1"/>
          </p:cNvSpPr>
          <p:nvPr/>
        </p:nvSpPr>
        <p:spPr bwMode="auto">
          <a:xfrm>
            <a:off x="342900" y="215900"/>
            <a:ext cx="282733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BD76A"/>
                </a:solidFill>
              </a:rPr>
              <a:t>Radiation Overview</a:t>
            </a:r>
          </a:p>
        </p:txBody>
      </p:sp>
      <p:sp>
        <p:nvSpPr>
          <p:cNvPr id="149507" name="Text Box 7"/>
          <p:cNvSpPr txBox="1">
            <a:spLocks noChangeArrowheads="1"/>
          </p:cNvSpPr>
          <p:nvPr/>
        </p:nvSpPr>
        <p:spPr bwMode="auto">
          <a:xfrm>
            <a:off x="290513" y="5148263"/>
            <a:ext cx="2840037" cy="119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7DFFFF"/>
                </a:solidFill>
              </a:rPr>
              <a:t>(Note:  this figure contains</a:t>
            </a:r>
          </a:p>
          <a:p>
            <a:pPr algn="ctr"/>
            <a:r>
              <a:rPr lang="en-US" sz="1800">
                <a:solidFill>
                  <a:srgbClr val="7DFFFF"/>
                </a:solidFill>
              </a:rPr>
              <a:t>some errors; focus on </a:t>
            </a:r>
          </a:p>
          <a:p>
            <a:pPr algn="ctr"/>
            <a:r>
              <a:rPr lang="en-US" sz="1800">
                <a:solidFill>
                  <a:srgbClr val="7DFFFF"/>
                </a:solidFill>
              </a:rPr>
              <a:t>general ideas rather </a:t>
            </a:r>
          </a:p>
          <a:p>
            <a:pPr algn="ctr"/>
            <a:r>
              <a:rPr lang="en-US" sz="1800">
                <a:solidFill>
                  <a:srgbClr val="7DFFFF"/>
                </a:solidFill>
              </a:rPr>
              <a:t>than specifics)</a:t>
            </a:r>
          </a:p>
        </p:txBody>
      </p:sp>
      <p:grpSp>
        <p:nvGrpSpPr>
          <p:cNvPr id="4" name="Group 3"/>
          <p:cNvGrpSpPr>
            <a:grpSpLocks/>
          </p:cNvGrpSpPr>
          <p:nvPr/>
        </p:nvGrpSpPr>
        <p:grpSpPr bwMode="auto">
          <a:xfrm>
            <a:off x="4010025" y="1016000"/>
            <a:ext cx="4359275" cy="5307013"/>
            <a:chOff x="4010526" y="1015999"/>
            <a:chExt cx="4358107" cy="5307264"/>
          </a:xfrm>
        </p:grpSpPr>
        <p:sp>
          <p:nvSpPr>
            <p:cNvPr id="2" name="Trapezoid 1"/>
            <p:cNvSpPr/>
            <p:nvPr/>
          </p:nvSpPr>
          <p:spPr bwMode="auto">
            <a:xfrm>
              <a:off x="4010526" y="1015999"/>
              <a:ext cx="2780555" cy="5240586"/>
            </a:xfrm>
            <a:prstGeom prst="trapezoid">
              <a:avLst/>
            </a:prstGeom>
            <a:noFill/>
            <a:ln w="57150" cap="flat" cmpd="sng" algn="ctr">
              <a:solidFill>
                <a:srgbClr val="FF0000"/>
              </a:solidFill>
              <a:prstDash val="solid"/>
              <a:round/>
              <a:headEnd type="none" w="med" len="med"/>
              <a:tailEnd type="none" w="med" len="med"/>
            </a:ln>
            <a:effectLst/>
          </p:spPr>
          <p:txBody>
            <a:bodyPr/>
            <a:lstStyle/>
            <a:p>
              <a:pPr>
                <a:defRPr/>
              </a:pPr>
              <a:endParaRPr lang="en-US">
                <a:solidFill>
                  <a:srgbClr val="000000"/>
                </a:solidFill>
              </a:endParaRPr>
            </a:p>
          </p:txBody>
        </p:sp>
        <p:sp>
          <p:nvSpPr>
            <p:cNvPr id="6" name="Trapezoid 5"/>
            <p:cNvSpPr/>
            <p:nvPr/>
          </p:nvSpPr>
          <p:spPr bwMode="auto">
            <a:xfrm>
              <a:off x="6243541" y="3475153"/>
              <a:ext cx="2125092" cy="2848110"/>
            </a:xfrm>
            <a:prstGeom prst="trapezoid">
              <a:avLst/>
            </a:prstGeom>
            <a:noFill/>
            <a:ln w="57150" cap="flat" cmpd="sng" algn="ctr">
              <a:solidFill>
                <a:srgbClr val="008000"/>
              </a:solidFill>
              <a:prstDash val="solid"/>
              <a:round/>
              <a:headEnd type="none" w="med" len="med"/>
              <a:tailEnd type="none" w="med" len="med"/>
            </a:ln>
            <a:effectLst/>
          </p:spPr>
          <p:txBody>
            <a:bodyPr/>
            <a:lstStyle/>
            <a:p>
              <a:pPr>
                <a:defRPr/>
              </a:pPr>
              <a:endParaRPr lang="en-US">
                <a:solidFill>
                  <a:srgbClr val="000000"/>
                </a:solidFill>
              </a:endParaRPr>
            </a:p>
          </p:txBody>
        </p:sp>
        <p:sp>
          <p:nvSpPr>
            <p:cNvPr id="149522" name="TextBox 2"/>
            <p:cNvSpPr txBox="1">
              <a:spLocks noChangeArrowheads="1"/>
            </p:cNvSpPr>
            <p:nvPr/>
          </p:nvSpPr>
          <p:spPr bwMode="auto">
            <a:xfrm>
              <a:off x="4999785" y="5334000"/>
              <a:ext cx="7322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32214"/>
                  </a:solidFill>
                </a:rPr>
                <a:t>Sun</a:t>
              </a:r>
            </a:p>
          </p:txBody>
        </p:sp>
        <p:sp>
          <p:nvSpPr>
            <p:cNvPr id="149523" name="TextBox 7"/>
            <p:cNvSpPr txBox="1">
              <a:spLocks noChangeArrowheads="1"/>
            </p:cNvSpPr>
            <p:nvPr/>
          </p:nvSpPr>
          <p:spPr bwMode="auto">
            <a:xfrm>
              <a:off x="6997025" y="5339347"/>
              <a:ext cx="92029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8000"/>
                  </a:solidFill>
                </a:rPr>
                <a:t>Earth</a:t>
              </a:r>
            </a:p>
          </p:txBody>
        </p:sp>
      </p:grpSp>
      <p:grpSp>
        <p:nvGrpSpPr>
          <p:cNvPr id="7" name="Group 6"/>
          <p:cNvGrpSpPr>
            <a:grpSpLocks/>
          </p:cNvGrpSpPr>
          <p:nvPr/>
        </p:nvGrpSpPr>
        <p:grpSpPr bwMode="auto">
          <a:xfrm>
            <a:off x="5100638" y="3094038"/>
            <a:ext cx="2944812" cy="3144837"/>
            <a:chOff x="5100242" y="3094600"/>
            <a:chExt cx="2944784" cy="3144375"/>
          </a:xfrm>
        </p:grpSpPr>
        <p:sp>
          <p:nvSpPr>
            <p:cNvPr id="149516" name="TextBox 4"/>
            <p:cNvSpPr txBox="1">
              <a:spLocks noChangeArrowheads="1"/>
            </p:cNvSpPr>
            <p:nvPr/>
          </p:nvSpPr>
          <p:spPr bwMode="auto">
            <a:xfrm rot="-5400000">
              <a:off x="4411592" y="3783250"/>
              <a:ext cx="18389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Transparent</a:t>
              </a:r>
            </a:p>
          </p:txBody>
        </p:sp>
        <p:sp>
          <p:nvSpPr>
            <p:cNvPr id="149517" name="TextBox 10"/>
            <p:cNvSpPr txBox="1">
              <a:spLocks noChangeArrowheads="1"/>
            </p:cNvSpPr>
            <p:nvPr/>
          </p:nvSpPr>
          <p:spPr bwMode="auto">
            <a:xfrm rot="-5400000">
              <a:off x="6357371" y="5519169"/>
              <a:ext cx="10061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Opaque</a:t>
              </a:r>
            </a:p>
          </p:txBody>
        </p:sp>
        <p:sp>
          <p:nvSpPr>
            <p:cNvPr id="149518" name="TextBox 11"/>
            <p:cNvSpPr txBox="1">
              <a:spLocks noChangeArrowheads="1"/>
            </p:cNvSpPr>
            <p:nvPr/>
          </p:nvSpPr>
          <p:spPr bwMode="auto">
            <a:xfrm rot="-5400000">
              <a:off x="6964283" y="5551257"/>
              <a:ext cx="10061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Opaque</a:t>
              </a:r>
            </a:p>
          </p:txBody>
        </p:sp>
        <p:sp>
          <p:nvSpPr>
            <p:cNvPr id="149519" name="TextBox 12"/>
            <p:cNvSpPr txBox="1">
              <a:spLocks noChangeArrowheads="1"/>
            </p:cNvSpPr>
            <p:nvPr/>
          </p:nvSpPr>
          <p:spPr bwMode="auto">
            <a:xfrm rot="-5400000">
              <a:off x="7357307" y="5543241"/>
              <a:ext cx="10061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Opaque</a:t>
              </a:r>
            </a:p>
          </p:txBody>
        </p:sp>
      </p:grpSp>
      <p:grpSp>
        <p:nvGrpSpPr>
          <p:cNvPr id="17" name="Group 16"/>
          <p:cNvGrpSpPr>
            <a:grpSpLocks/>
          </p:cNvGrpSpPr>
          <p:nvPr/>
        </p:nvGrpSpPr>
        <p:grpSpPr bwMode="auto">
          <a:xfrm>
            <a:off x="5360988" y="1082675"/>
            <a:ext cx="2408237" cy="2714625"/>
            <a:chOff x="5360737" y="1082842"/>
            <a:chExt cx="2409100" cy="2713790"/>
          </a:xfrm>
        </p:grpSpPr>
        <p:sp>
          <p:nvSpPr>
            <p:cNvPr id="149513" name="TextBox 8"/>
            <p:cNvSpPr txBox="1">
              <a:spLocks noChangeArrowheads="1"/>
            </p:cNvSpPr>
            <p:nvPr/>
          </p:nvSpPr>
          <p:spPr bwMode="auto">
            <a:xfrm>
              <a:off x="6336632" y="2179052"/>
              <a:ext cx="1433205" cy="8309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Peak</a:t>
              </a:r>
            </a:p>
            <a:p>
              <a:pPr algn="ctr"/>
              <a:r>
                <a:rPr lang="en-US"/>
                <a:t>Emission</a:t>
              </a:r>
            </a:p>
          </p:txBody>
        </p:sp>
        <p:cxnSp>
          <p:nvCxnSpPr>
            <p:cNvPr id="14" name="Straight Arrow Connector 13"/>
            <p:cNvCxnSpPr/>
            <p:nvPr/>
          </p:nvCxnSpPr>
          <p:spPr bwMode="auto">
            <a:xfrm flipH="1" flipV="1">
              <a:off x="5360737" y="1082842"/>
              <a:ext cx="1389560" cy="1109322"/>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a:off x="7210837" y="2999952"/>
              <a:ext cx="47642" cy="79668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20" name="TextBox 19"/>
          <p:cNvSpPr txBox="1">
            <a:spLocks noChangeArrowheads="1"/>
          </p:cNvSpPr>
          <p:nvPr/>
        </p:nvSpPr>
        <p:spPr bwMode="auto">
          <a:xfrm>
            <a:off x="7348538" y="681038"/>
            <a:ext cx="1125537" cy="12017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In</a:t>
            </a:r>
          </a:p>
          <a:p>
            <a:pPr algn="ctr"/>
            <a:r>
              <a:rPr lang="en-US"/>
              <a:t>Equals</a:t>
            </a:r>
          </a:p>
          <a:p>
            <a:pPr algn="ctr"/>
            <a:r>
              <a:rPr lang="en-US"/>
              <a:t>Out</a:t>
            </a:r>
          </a:p>
        </p:txBody>
      </p:sp>
      <p:sp>
        <p:nvSpPr>
          <p:cNvPr id="21" name="TextBox 20"/>
          <p:cNvSpPr txBox="1">
            <a:spLocks noChangeArrowheads="1"/>
          </p:cNvSpPr>
          <p:nvPr/>
        </p:nvSpPr>
        <p:spPr bwMode="auto">
          <a:xfrm rot="-5400000">
            <a:off x="6510338" y="5360988"/>
            <a:ext cx="13922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Atm. Window</a:t>
            </a:r>
          </a:p>
        </p:txBody>
      </p:sp>
    </p:spTree>
    <p:extLst>
      <p:ext uri="{BB962C8B-B14F-4D97-AF65-F5344CB8AC3E}">
        <p14:creationId xmlns:p14="http://schemas.microsoft.com/office/powerpoint/2010/main" val="234322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bldP spid="2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4" descr="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1012825"/>
            <a:ext cx="5291138" cy="559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554" name="Text Box 5"/>
          <p:cNvSpPr txBox="1">
            <a:spLocks noChangeArrowheads="1"/>
          </p:cNvSpPr>
          <p:nvPr/>
        </p:nvSpPr>
        <p:spPr bwMode="auto">
          <a:xfrm>
            <a:off x="1401763" y="87313"/>
            <a:ext cx="6300787" cy="731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BD76A"/>
                </a:solidFill>
              </a:rPr>
              <a:t>Solar Radiation Absorption and Transmission</a:t>
            </a:r>
          </a:p>
          <a:p>
            <a:pPr algn="ctr"/>
            <a:r>
              <a:rPr lang="en-US" sz="1800">
                <a:solidFill>
                  <a:srgbClr val="FBD76A"/>
                </a:solidFill>
              </a:rPr>
              <a:t>Line Thickness is Proportional to Transmission</a:t>
            </a:r>
            <a:endParaRPr lang="en-US">
              <a:solidFill>
                <a:srgbClr val="FBD76A"/>
              </a:solidFill>
            </a:endParaRPr>
          </a:p>
        </p:txBody>
      </p:sp>
      <p:sp>
        <p:nvSpPr>
          <p:cNvPr id="151555" name="Text Box 6"/>
          <p:cNvSpPr txBox="1">
            <a:spLocks noChangeArrowheads="1"/>
          </p:cNvSpPr>
          <p:nvPr/>
        </p:nvSpPr>
        <p:spPr bwMode="auto">
          <a:xfrm>
            <a:off x="2513013" y="2159000"/>
            <a:ext cx="681037"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UV-C</a:t>
            </a:r>
          </a:p>
        </p:txBody>
      </p:sp>
      <p:sp>
        <p:nvSpPr>
          <p:cNvPr id="151556" name="Text Box 7"/>
          <p:cNvSpPr txBox="1">
            <a:spLocks noChangeArrowheads="1"/>
          </p:cNvSpPr>
          <p:nvPr/>
        </p:nvSpPr>
        <p:spPr bwMode="auto">
          <a:xfrm>
            <a:off x="3016250" y="3821113"/>
            <a:ext cx="669925"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UV-B</a:t>
            </a:r>
          </a:p>
        </p:txBody>
      </p:sp>
      <p:sp>
        <p:nvSpPr>
          <p:cNvPr id="151557" name="Text Box 8"/>
          <p:cNvSpPr txBox="1">
            <a:spLocks noChangeArrowheads="1"/>
          </p:cNvSpPr>
          <p:nvPr/>
        </p:nvSpPr>
        <p:spPr bwMode="auto">
          <a:xfrm>
            <a:off x="3595688" y="4351338"/>
            <a:ext cx="669925"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UV-A</a:t>
            </a:r>
          </a:p>
        </p:txBody>
      </p:sp>
      <p:sp>
        <p:nvSpPr>
          <p:cNvPr id="151558" name="Text Box 9"/>
          <p:cNvSpPr txBox="1">
            <a:spLocks noChangeArrowheads="1"/>
          </p:cNvSpPr>
          <p:nvPr/>
        </p:nvSpPr>
        <p:spPr bwMode="auto">
          <a:xfrm>
            <a:off x="4610100" y="3592513"/>
            <a:ext cx="511175"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VIS</a:t>
            </a:r>
          </a:p>
        </p:txBody>
      </p:sp>
      <p:sp>
        <p:nvSpPr>
          <p:cNvPr id="151559" name="Text Box 10"/>
          <p:cNvSpPr txBox="1">
            <a:spLocks noChangeArrowheads="1"/>
          </p:cNvSpPr>
          <p:nvPr/>
        </p:nvSpPr>
        <p:spPr bwMode="auto">
          <a:xfrm>
            <a:off x="5670550" y="3619500"/>
            <a:ext cx="884238"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Near IR</a:t>
            </a:r>
          </a:p>
        </p:txBody>
      </p:sp>
      <p:sp>
        <p:nvSpPr>
          <p:cNvPr id="151560" name="Rectangle 8"/>
          <p:cNvSpPr>
            <a:spLocks noChangeArrowheads="1"/>
          </p:cNvSpPr>
          <p:nvPr/>
        </p:nvSpPr>
        <p:spPr bwMode="auto">
          <a:xfrm>
            <a:off x="7378700" y="5232400"/>
            <a:ext cx="1725613"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chemeClr val="bg1"/>
                </a:solidFill>
              </a:rPr>
              <a:t>(N:  78–91)</a:t>
            </a:r>
          </a:p>
          <a:p>
            <a:pPr algn="ctr"/>
            <a:r>
              <a:rPr lang="en-US">
                <a:solidFill>
                  <a:schemeClr val="bg1"/>
                </a:solidFill>
              </a:rPr>
              <a:t>(A: 36–38, 43–46, </a:t>
            </a:r>
          </a:p>
          <a:p>
            <a:pPr algn="ctr"/>
            <a:r>
              <a:rPr lang="en-US">
                <a:solidFill>
                  <a:schemeClr val="bg1"/>
                </a:solidFill>
              </a:rPr>
              <a:t>49–51)</a:t>
            </a:r>
            <a:endParaRPr lang="en-US"/>
          </a:p>
        </p:txBody>
      </p:sp>
    </p:spTree>
    <p:extLst>
      <p:ext uri="{BB962C8B-B14F-4D97-AF65-F5344CB8AC3E}">
        <p14:creationId xmlns:p14="http://schemas.microsoft.com/office/powerpoint/2010/main" val="108378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5" descr="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0"/>
            <a:ext cx="5202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2" name="Text Box 6"/>
          <p:cNvSpPr txBox="1">
            <a:spLocks noChangeArrowheads="1"/>
          </p:cNvSpPr>
          <p:nvPr/>
        </p:nvSpPr>
        <p:spPr bwMode="auto">
          <a:xfrm>
            <a:off x="0" y="381000"/>
            <a:ext cx="1878013" cy="118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FFF4D"/>
                </a:solidFill>
              </a:rPr>
              <a:t>Mean</a:t>
            </a:r>
          </a:p>
          <a:p>
            <a:pPr algn="ctr"/>
            <a:r>
              <a:rPr lang="en-US">
                <a:solidFill>
                  <a:srgbClr val="FFFF4D"/>
                </a:solidFill>
              </a:rPr>
              <a:t>Global</a:t>
            </a:r>
          </a:p>
          <a:p>
            <a:pPr algn="ctr"/>
            <a:r>
              <a:rPr lang="en-US">
                <a:solidFill>
                  <a:srgbClr val="FFFF4D"/>
                </a:solidFill>
              </a:rPr>
              <a:t>Cloud Cover</a:t>
            </a:r>
            <a:endParaRPr lang="en-US"/>
          </a:p>
        </p:txBody>
      </p:sp>
      <p:sp>
        <p:nvSpPr>
          <p:cNvPr id="153603" name="Text Box 7"/>
          <p:cNvSpPr txBox="1">
            <a:spLocks noChangeArrowheads="1"/>
          </p:cNvSpPr>
          <p:nvPr/>
        </p:nvSpPr>
        <p:spPr bwMode="auto">
          <a:xfrm>
            <a:off x="288925" y="2381250"/>
            <a:ext cx="841375"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chemeClr val="hlink"/>
                </a:solidFill>
              </a:rPr>
              <a:t>&gt;80%</a:t>
            </a:r>
            <a:endParaRPr lang="en-US"/>
          </a:p>
        </p:txBody>
      </p:sp>
      <p:sp>
        <p:nvSpPr>
          <p:cNvPr id="153604" name="Line 8"/>
          <p:cNvSpPr>
            <a:spLocks noChangeShapeType="1"/>
          </p:cNvSpPr>
          <p:nvPr/>
        </p:nvSpPr>
        <p:spPr bwMode="auto">
          <a:xfrm flipV="1">
            <a:off x="1066800" y="1219200"/>
            <a:ext cx="2057400" cy="12954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53605" name="Text Box 9"/>
          <p:cNvSpPr txBox="1">
            <a:spLocks noChangeArrowheads="1"/>
          </p:cNvSpPr>
          <p:nvPr/>
        </p:nvSpPr>
        <p:spPr bwMode="auto">
          <a:xfrm>
            <a:off x="212725" y="3067050"/>
            <a:ext cx="841375"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chemeClr val="hlink"/>
                </a:solidFill>
              </a:rPr>
              <a:t>&lt;40%</a:t>
            </a:r>
            <a:endParaRPr lang="en-US"/>
          </a:p>
        </p:txBody>
      </p:sp>
      <p:sp>
        <p:nvSpPr>
          <p:cNvPr id="153606" name="Line 10"/>
          <p:cNvSpPr>
            <a:spLocks noChangeShapeType="1"/>
          </p:cNvSpPr>
          <p:nvPr/>
        </p:nvSpPr>
        <p:spPr bwMode="auto">
          <a:xfrm flipV="1">
            <a:off x="990600" y="2209800"/>
            <a:ext cx="1676400" cy="990600"/>
          </a:xfrm>
          <a:prstGeom prst="line">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53607" name="Text Box 11"/>
          <p:cNvSpPr txBox="1">
            <a:spLocks noChangeArrowheads="1"/>
          </p:cNvSpPr>
          <p:nvPr/>
        </p:nvSpPr>
        <p:spPr bwMode="auto">
          <a:xfrm>
            <a:off x="7391400" y="1752600"/>
            <a:ext cx="1271588"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chemeClr val="accent1"/>
                </a:solidFill>
              </a:rPr>
              <a:t>June-Aug</a:t>
            </a:r>
            <a:endParaRPr lang="en-US"/>
          </a:p>
        </p:txBody>
      </p:sp>
      <p:sp>
        <p:nvSpPr>
          <p:cNvPr id="153608" name="Rectangle 12"/>
          <p:cNvSpPr>
            <a:spLocks noChangeArrowheads="1"/>
          </p:cNvSpPr>
          <p:nvPr/>
        </p:nvSpPr>
        <p:spPr bwMode="auto">
          <a:xfrm>
            <a:off x="7527925" y="4876800"/>
            <a:ext cx="1158875"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a:solidFill>
                  <a:schemeClr val="accent1"/>
                </a:solidFill>
              </a:rPr>
              <a:t>Dec-Feb</a:t>
            </a:r>
          </a:p>
        </p:txBody>
      </p:sp>
    </p:spTree>
    <p:extLst>
      <p:ext uri="{BB962C8B-B14F-4D97-AF65-F5344CB8AC3E}">
        <p14:creationId xmlns:p14="http://schemas.microsoft.com/office/powerpoint/2010/main" val="109286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TOA irradiance"/>
          <p:cNvPicPr>
            <a:picLocks noChangeAspect="1" noChangeArrowheads="1"/>
          </p:cNvPicPr>
          <p:nvPr/>
        </p:nvPicPr>
        <p:blipFill>
          <a:blip r:embed="rId3">
            <a:extLst>
              <a:ext uri="{28A0092B-C50C-407E-A947-70E740481C1C}">
                <a14:useLocalDpi xmlns:a14="http://schemas.microsoft.com/office/drawing/2010/main" val="0"/>
              </a:ext>
            </a:extLst>
          </a:blip>
          <a:srcRect l="-58" t="3336" r="964" b="1208"/>
          <a:stretch>
            <a:fillRect/>
          </a:stretch>
        </p:blipFill>
        <p:spPr bwMode="auto">
          <a:xfrm rot="-86299">
            <a:off x="1857375" y="379413"/>
            <a:ext cx="5380038" cy="640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498" name="Text Box 3"/>
          <p:cNvSpPr txBox="1">
            <a:spLocks noChangeArrowheads="1"/>
          </p:cNvSpPr>
          <p:nvPr/>
        </p:nvSpPr>
        <p:spPr bwMode="auto">
          <a:xfrm>
            <a:off x="2438400" y="0"/>
            <a:ext cx="4208463"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FFFA84"/>
                </a:solidFill>
              </a:rPr>
              <a:t>Top of Atmosphere Solar Irradiance</a:t>
            </a:r>
            <a:endParaRPr lang="en-US"/>
          </a:p>
        </p:txBody>
      </p:sp>
    </p:spTree>
    <p:extLst>
      <p:ext uri="{BB962C8B-B14F-4D97-AF65-F5344CB8AC3E}">
        <p14:creationId xmlns:p14="http://schemas.microsoft.com/office/powerpoint/2010/main" val="4096284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descr="BC"/>
          <p:cNvPicPr>
            <a:picLocks noChangeAspect="1" noChangeArrowheads="1"/>
          </p:cNvPicPr>
          <p:nvPr/>
        </p:nvPicPr>
        <p:blipFill>
          <a:blip r:embed="rId3">
            <a:extLst>
              <a:ext uri="{28A0092B-C50C-407E-A947-70E740481C1C}">
                <a14:useLocalDpi xmlns:a14="http://schemas.microsoft.com/office/drawing/2010/main" val="0"/>
              </a:ext>
            </a:extLst>
          </a:blip>
          <a:srcRect b="17336"/>
          <a:stretch>
            <a:fillRect/>
          </a:stretch>
        </p:blipFill>
        <p:spPr bwMode="auto">
          <a:xfrm>
            <a:off x="228600" y="1066800"/>
            <a:ext cx="8686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0" name="Text Box 6"/>
          <p:cNvSpPr txBox="1">
            <a:spLocks noChangeArrowheads="1"/>
          </p:cNvSpPr>
          <p:nvPr/>
        </p:nvSpPr>
        <p:spPr bwMode="auto">
          <a:xfrm>
            <a:off x="1760538" y="76200"/>
            <a:ext cx="562292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FFF4D"/>
                </a:solidFill>
              </a:rPr>
              <a:t>Mean Annual Solar Radiation at Surface</a:t>
            </a:r>
          </a:p>
          <a:p>
            <a:pPr algn="ctr"/>
            <a:r>
              <a:rPr lang="en-US" sz="2000">
                <a:solidFill>
                  <a:srgbClr val="FFFF4D"/>
                </a:solidFill>
              </a:rPr>
              <a:t>Direct + Diffuse (W/m</a:t>
            </a:r>
            <a:r>
              <a:rPr lang="en-US" sz="2000" baseline="30000">
                <a:solidFill>
                  <a:srgbClr val="FFFF4D"/>
                </a:solidFill>
              </a:rPr>
              <a:t>2</a:t>
            </a:r>
            <a:r>
              <a:rPr lang="en-US" sz="2000">
                <a:solidFill>
                  <a:srgbClr val="FFFF4D"/>
                </a:solidFill>
              </a:rPr>
              <a:t>)</a:t>
            </a:r>
            <a:endParaRPr lang="en-US"/>
          </a:p>
        </p:txBody>
      </p:sp>
    </p:spTree>
    <p:extLst>
      <p:ext uri="{BB962C8B-B14F-4D97-AF65-F5344CB8AC3E}">
        <p14:creationId xmlns:p14="http://schemas.microsoft.com/office/powerpoint/2010/main" val="893005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1" descr="0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914400"/>
            <a:ext cx="8964613" cy="523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7698"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
        <p:nvSpPr>
          <p:cNvPr id="157699" name="Text Box 5"/>
          <p:cNvSpPr txBox="1">
            <a:spLocks noChangeArrowheads="1"/>
          </p:cNvSpPr>
          <p:nvPr/>
        </p:nvSpPr>
        <p:spPr bwMode="auto">
          <a:xfrm>
            <a:off x="2006600" y="152400"/>
            <a:ext cx="508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4D"/>
                </a:solidFill>
              </a:rPr>
              <a:t>Mean January Surface Temperature</a:t>
            </a:r>
            <a:endParaRPr lang="en-US"/>
          </a:p>
        </p:txBody>
      </p:sp>
      <p:grpSp>
        <p:nvGrpSpPr>
          <p:cNvPr id="5" name="Group 4"/>
          <p:cNvGrpSpPr>
            <a:grpSpLocks/>
          </p:cNvGrpSpPr>
          <p:nvPr/>
        </p:nvGrpSpPr>
        <p:grpSpPr bwMode="auto">
          <a:xfrm>
            <a:off x="2406650" y="2130425"/>
            <a:ext cx="4502150" cy="2794000"/>
            <a:chOff x="2406316" y="2130926"/>
            <a:chExt cx="4502484" cy="2793939"/>
          </a:xfrm>
        </p:grpSpPr>
        <p:cxnSp>
          <p:nvCxnSpPr>
            <p:cNvPr id="3" name="Straight Arrow Connector 2"/>
            <p:cNvCxnSpPr/>
            <p:nvPr/>
          </p:nvCxnSpPr>
          <p:spPr bwMode="auto">
            <a:xfrm>
              <a:off x="2406316" y="2138864"/>
              <a:ext cx="0" cy="68261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Straight Arrow Connector 6"/>
            <p:cNvCxnSpPr/>
            <p:nvPr/>
          </p:nvCxnSpPr>
          <p:spPr bwMode="auto">
            <a:xfrm>
              <a:off x="6756389" y="2130926"/>
              <a:ext cx="0" cy="681023"/>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a:off x="2558727" y="4243843"/>
              <a:ext cx="0" cy="681022"/>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a:off x="6908800" y="4234318"/>
              <a:ext cx="0" cy="68261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7706" name="TextBox 3"/>
            <p:cNvSpPr txBox="1">
              <a:spLocks noChangeArrowheads="1"/>
            </p:cNvSpPr>
            <p:nvPr/>
          </p:nvSpPr>
          <p:spPr bwMode="auto">
            <a:xfrm>
              <a:off x="2727162" y="2245904"/>
              <a:ext cx="396775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Strong mid-latitude gradient</a:t>
              </a:r>
            </a:p>
          </p:txBody>
        </p:sp>
        <p:sp>
          <p:nvSpPr>
            <p:cNvPr id="157707" name="TextBox 10"/>
            <p:cNvSpPr txBox="1">
              <a:spLocks noChangeArrowheads="1"/>
            </p:cNvSpPr>
            <p:nvPr/>
          </p:nvSpPr>
          <p:spPr bwMode="auto">
            <a:xfrm>
              <a:off x="2852825" y="4363462"/>
              <a:ext cx="39164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Weak mid-latitude gradient</a:t>
              </a:r>
            </a:p>
          </p:txBody>
        </p:sp>
      </p:grpSp>
      <p:pic>
        <p:nvPicPr>
          <p:cNvPr id="4" name="Picture 3">
            <a:extLst>
              <a:ext uri="{FF2B5EF4-FFF2-40B4-BE49-F238E27FC236}">
                <a16:creationId xmlns:a16="http://schemas.microsoft.com/office/drawing/2014/main" id="{3A3BB0F5-4242-7068-116D-6A8AB2B52CC4}"/>
              </a:ext>
            </a:extLst>
          </p:cNvPr>
          <p:cNvPicPr>
            <a:picLocks noChangeAspect="1"/>
          </p:cNvPicPr>
          <p:nvPr/>
        </p:nvPicPr>
        <p:blipFill rotWithShape="1">
          <a:blip r:embed="rId4"/>
          <a:srcRect r="38264"/>
          <a:stretch/>
        </p:blipFill>
        <p:spPr>
          <a:xfrm rot="5400000">
            <a:off x="158194" y="5378039"/>
            <a:ext cx="1322155" cy="1606217"/>
          </a:xfrm>
          <a:prstGeom prst="rect">
            <a:avLst/>
          </a:prstGeom>
        </p:spPr>
      </p:pic>
    </p:spTree>
    <p:extLst>
      <p:ext uri="{BB962C8B-B14F-4D97-AF65-F5344CB8AC3E}">
        <p14:creationId xmlns:p14="http://schemas.microsoft.com/office/powerpoint/2010/main" val="1948449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1" descr="0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865188"/>
            <a:ext cx="8964613" cy="5459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9746"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
        <p:nvSpPr>
          <p:cNvPr id="159747" name="Rectangle 5"/>
          <p:cNvSpPr>
            <a:spLocks noChangeArrowheads="1"/>
          </p:cNvSpPr>
          <p:nvPr/>
        </p:nvSpPr>
        <p:spPr bwMode="auto">
          <a:xfrm>
            <a:off x="2286000" y="152400"/>
            <a:ext cx="453866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solidFill>
                  <a:srgbClr val="FFFF4D"/>
                </a:solidFill>
              </a:rPr>
              <a:t>Mean July Surface Temperature</a:t>
            </a:r>
          </a:p>
        </p:txBody>
      </p:sp>
      <p:grpSp>
        <p:nvGrpSpPr>
          <p:cNvPr id="5" name="Group 4"/>
          <p:cNvGrpSpPr>
            <a:grpSpLocks/>
          </p:cNvGrpSpPr>
          <p:nvPr/>
        </p:nvGrpSpPr>
        <p:grpSpPr bwMode="auto">
          <a:xfrm>
            <a:off x="2406650" y="2130425"/>
            <a:ext cx="4502150" cy="2836863"/>
            <a:chOff x="2406316" y="2130926"/>
            <a:chExt cx="4502484" cy="2836277"/>
          </a:xfrm>
        </p:grpSpPr>
        <p:cxnSp>
          <p:nvCxnSpPr>
            <p:cNvPr id="6" name="Straight Arrow Connector 5"/>
            <p:cNvCxnSpPr/>
            <p:nvPr/>
          </p:nvCxnSpPr>
          <p:spPr bwMode="auto">
            <a:xfrm>
              <a:off x="2406316" y="2138862"/>
              <a:ext cx="0" cy="68248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Straight Arrow Connector 6"/>
            <p:cNvCxnSpPr/>
            <p:nvPr/>
          </p:nvCxnSpPr>
          <p:spPr bwMode="auto">
            <a:xfrm>
              <a:off x="6756389" y="2130926"/>
              <a:ext cx="0" cy="68248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a:off x="2558727" y="4243453"/>
              <a:ext cx="0" cy="680896"/>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a:off x="6908800" y="4235516"/>
              <a:ext cx="0" cy="680897"/>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9754" name="TextBox 9"/>
            <p:cNvSpPr txBox="1">
              <a:spLocks noChangeArrowheads="1"/>
            </p:cNvSpPr>
            <p:nvPr/>
          </p:nvSpPr>
          <p:spPr bwMode="auto">
            <a:xfrm>
              <a:off x="2580114" y="2245904"/>
              <a:ext cx="41216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Weaker mid-latitude gradient</a:t>
              </a:r>
            </a:p>
          </p:txBody>
        </p:sp>
        <p:sp>
          <p:nvSpPr>
            <p:cNvPr id="159755" name="TextBox 10"/>
            <p:cNvSpPr txBox="1">
              <a:spLocks noChangeArrowheads="1"/>
            </p:cNvSpPr>
            <p:nvPr/>
          </p:nvSpPr>
          <p:spPr bwMode="auto">
            <a:xfrm>
              <a:off x="3347441" y="4136206"/>
              <a:ext cx="298030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Relatively weak </a:t>
              </a:r>
            </a:p>
            <a:p>
              <a:pPr algn="ctr"/>
              <a:r>
                <a:rPr lang="en-US"/>
                <a:t>mid-latitude gradient</a:t>
              </a:r>
            </a:p>
          </p:txBody>
        </p:sp>
      </p:grpSp>
      <p:pic>
        <p:nvPicPr>
          <p:cNvPr id="2" name="Picture 1">
            <a:extLst>
              <a:ext uri="{FF2B5EF4-FFF2-40B4-BE49-F238E27FC236}">
                <a16:creationId xmlns:a16="http://schemas.microsoft.com/office/drawing/2014/main" id="{880040BF-EF3B-61CF-EA43-152C6433026F}"/>
              </a:ext>
            </a:extLst>
          </p:cNvPr>
          <p:cNvPicPr>
            <a:picLocks noChangeAspect="1"/>
          </p:cNvPicPr>
          <p:nvPr/>
        </p:nvPicPr>
        <p:blipFill rotWithShape="1">
          <a:blip r:embed="rId4"/>
          <a:srcRect r="38264"/>
          <a:stretch/>
        </p:blipFill>
        <p:spPr>
          <a:xfrm rot="5400000">
            <a:off x="158194" y="5378039"/>
            <a:ext cx="1322155" cy="1606217"/>
          </a:xfrm>
          <a:prstGeom prst="rect">
            <a:avLst/>
          </a:prstGeom>
        </p:spPr>
      </p:pic>
    </p:spTree>
    <p:extLst>
      <p:ext uri="{BB962C8B-B14F-4D97-AF65-F5344CB8AC3E}">
        <p14:creationId xmlns:p14="http://schemas.microsoft.com/office/powerpoint/2010/main" val="3834387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pic>
        <p:nvPicPr>
          <p:cNvPr id="161794" name="Picture 3" descr="0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0"/>
            <a:ext cx="868045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73C1F9AE-F55D-B870-E28F-27619504A0E0}"/>
              </a:ext>
            </a:extLst>
          </p:cNvPr>
          <p:cNvPicPr>
            <a:picLocks noChangeAspect="1"/>
          </p:cNvPicPr>
          <p:nvPr/>
        </p:nvPicPr>
        <p:blipFill rotWithShape="1">
          <a:blip r:embed="rId4"/>
          <a:srcRect r="38264"/>
          <a:stretch/>
        </p:blipFill>
        <p:spPr>
          <a:xfrm rot="5400000">
            <a:off x="142031" y="-142031"/>
            <a:ext cx="1322155" cy="1606217"/>
          </a:xfrm>
          <a:prstGeom prst="rect">
            <a:avLst/>
          </a:prstGeom>
        </p:spPr>
      </p:pic>
    </p:spTree>
    <p:extLst>
      <p:ext uri="{BB962C8B-B14F-4D97-AF65-F5344CB8AC3E}">
        <p14:creationId xmlns:p14="http://schemas.microsoft.com/office/powerpoint/2010/main" val="641101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2"/>
          <p:cNvSpPr txBox="1">
            <a:spLocks noChangeArrowheads="1"/>
          </p:cNvSpPr>
          <p:nvPr/>
        </p:nvSpPr>
        <p:spPr bwMode="auto">
          <a:xfrm>
            <a:off x="2043113" y="273050"/>
            <a:ext cx="5084762" cy="946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solidFill>
                  <a:srgbClr val="FFFF4D"/>
                </a:solidFill>
              </a:rPr>
              <a:t>SPECIFIC HEAT CAPACITIES</a:t>
            </a:r>
          </a:p>
          <a:p>
            <a:pPr algn="ctr"/>
            <a:r>
              <a:rPr lang="en-US" sz="2800">
                <a:solidFill>
                  <a:srgbClr val="FFFF4D"/>
                </a:solidFill>
              </a:rPr>
              <a:t>(assume constant pressure)</a:t>
            </a:r>
            <a:endParaRPr lang="en-US" sz="2800"/>
          </a:p>
        </p:txBody>
      </p:sp>
      <p:sp>
        <p:nvSpPr>
          <p:cNvPr id="163842" name="Text Box 3"/>
          <p:cNvSpPr txBox="1">
            <a:spLocks noChangeArrowheads="1"/>
          </p:cNvSpPr>
          <p:nvPr/>
        </p:nvSpPr>
        <p:spPr bwMode="auto">
          <a:xfrm>
            <a:off x="427038" y="2286000"/>
            <a:ext cx="8489950" cy="4154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FFBF5"/>
                </a:solidFill>
              </a:rPr>
              <a:t>LIQUID WATER (fresh)	1.0		4184 (saline 3993)</a:t>
            </a:r>
          </a:p>
          <a:p>
            <a:r>
              <a:rPr lang="en-US" dirty="0">
                <a:solidFill>
                  <a:srgbClr val="0FFBF5"/>
                </a:solidFill>
              </a:rPr>
              <a:t>ICE				0.5		2113	</a:t>
            </a:r>
          </a:p>
          <a:p>
            <a:endParaRPr lang="en-US" dirty="0">
              <a:solidFill>
                <a:srgbClr val="0FFBF5"/>
              </a:solidFill>
            </a:endParaRPr>
          </a:p>
          <a:p>
            <a:r>
              <a:rPr lang="en-US" dirty="0">
                <a:solidFill>
                  <a:srgbClr val="0FFBF5"/>
                </a:solidFill>
              </a:rPr>
              <a:t>AIR (dry)			0.24		1004</a:t>
            </a:r>
          </a:p>
          <a:p>
            <a:endParaRPr lang="en-US" dirty="0">
              <a:solidFill>
                <a:srgbClr val="0FFBF5"/>
              </a:solidFill>
            </a:endParaRPr>
          </a:p>
          <a:p>
            <a:r>
              <a:rPr lang="en-US" dirty="0">
                <a:solidFill>
                  <a:srgbClr val="0FFBF5"/>
                </a:solidFill>
              </a:rPr>
              <a:t>SAND				0.2		837</a:t>
            </a:r>
          </a:p>
          <a:p>
            <a:r>
              <a:rPr lang="en-US" dirty="0">
                <a:solidFill>
                  <a:srgbClr val="0FFBF5"/>
                </a:solidFill>
              </a:rPr>
              <a:t>CLAY				0.17–0.20	711–837</a:t>
            </a:r>
          </a:p>
          <a:p>
            <a:r>
              <a:rPr lang="en-US" dirty="0">
                <a:solidFill>
                  <a:srgbClr val="0FFBF5"/>
                </a:solidFill>
              </a:rPr>
              <a:t>LIMESTONE			0.2		837</a:t>
            </a:r>
          </a:p>
          <a:p>
            <a:endParaRPr lang="en-US" dirty="0">
              <a:solidFill>
                <a:srgbClr val="0FFBF5"/>
              </a:solidFill>
            </a:endParaRPr>
          </a:p>
          <a:p>
            <a:r>
              <a:rPr lang="en-US" dirty="0">
                <a:solidFill>
                  <a:srgbClr val="0FFBF5"/>
                </a:solidFill>
              </a:rPr>
              <a:t>WOOD (oak)			0.48		2008	</a:t>
            </a:r>
          </a:p>
          <a:p>
            <a:r>
              <a:rPr lang="en-US" dirty="0">
                <a:solidFill>
                  <a:srgbClr val="0FFBF5"/>
                </a:solidFill>
              </a:rPr>
              <a:t>WOOD (white pine)		0.6		2510</a:t>
            </a:r>
          </a:p>
        </p:txBody>
      </p:sp>
      <p:sp>
        <p:nvSpPr>
          <p:cNvPr id="163843" name="Text Box 4"/>
          <p:cNvSpPr txBox="1">
            <a:spLocks noChangeArrowheads="1"/>
          </p:cNvSpPr>
          <p:nvPr/>
        </p:nvSpPr>
        <p:spPr bwMode="auto">
          <a:xfrm>
            <a:off x="520700" y="1647825"/>
            <a:ext cx="63357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u="sng" dirty="0">
                <a:solidFill>
                  <a:srgbClr val="FBD76A"/>
                </a:solidFill>
                <a:latin typeface="Arial Unicode MS" panose="020B0604020202020204" pitchFamily="34" charset="-128"/>
                <a:ea typeface="Arial Unicode MS" panose="020B0604020202020204" pitchFamily="34" charset="-128"/>
                <a:cs typeface="Arial Unicode MS" panose="020B0604020202020204" pitchFamily="34" charset="-128"/>
              </a:rPr>
              <a:t>SUBSTANCE                  </a:t>
            </a:r>
            <a:r>
              <a:rPr lang="en-US" u="sng" dirty="0" err="1">
                <a:solidFill>
                  <a:srgbClr val="FBD76A"/>
                </a:solidFill>
                <a:latin typeface="Arial Unicode MS" panose="020B0604020202020204" pitchFamily="34" charset="-128"/>
                <a:ea typeface="Arial Unicode MS" panose="020B0604020202020204" pitchFamily="34" charset="-128"/>
                <a:cs typeface="Arial Unicode MS" panose="020B0604020202020204" pitchFamily="34" charset="-128"/>
              </a:rPr>
              <a:t>cal</a:t>
            </a:r>
            <a:r>
              <a:rPr lang="en-US" u="sng" dirty="0">
                <a:solidFill>
                  <a:srgbClr val="FBD76A"/>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u="sng" dirty="0" err="1">
                <a:solidFill>
                  <a:srgbClr val="FBD76A"/>
                </a:solidFill>
                <a:latin typeface="Arial Unicode MS" panose="020B0604020202020204" pitchFamily="34" charset="-128"/>
                <a:ea typeface="Arial Unicode MS" panose="020B0604020202020204" pitchFamily="34" charset="-128"/>
                <a:cs typeface="Arial Unicode MS" panose="020B0604020202020204" pitchFamily="34" charset="-128"/>
              </a:rPr>
              <a:t>g°C</a:t>
            </a:r>
            <a:r>
              <a:rPr lang="en-US" u="sng" dirty="0">
                <a:solidFill>
                  <a:srgbClr val="FBD76A"/>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solidFill>
                  <a:srgbClr val="FBD76A"/>
                </a:solidFill>
              </a:rPr>
              <a:t>J/</a:t>
            </a:r>
            <a:r>
              <a:rPr lang="en-US" u="sng" dirty="0" err="1">
                <a:solidFill>
                  <a:srgbClr val="FBD76A"/>
                </a:solidFill>
              </a:rPr>
              <a:t>kgK</a:t>
            </a:r>
            <a:endParaRPr lang="en-US" u="sng" dirty="0">
              <a:solidFill>
                <a:srgbClr val="FBD76A"/>
              </a:solidFill>
            </a:endParaRPr>
          </a:p>
        </p:txBody>
      </p:sp>
    </p:spTree>
    <p:extLst>
      <p:ext uri="{BB962C8B-B14F-4D97-AF65-F5344CB8AC3E}">
        <p14:creationId xmlns:p14="http://schemas.microsoft.com/office/powerpoint/2010/main" val="3864749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3" descr="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76200"/>
            <a:ext cx="4852988"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0" name="Text Box 4"/>
          <p:cNvSpPr txBox="1">
            <a:spLocks noChangeArrowheads="1"/>
          </p:cNvSpPr>
          <p:nvPr/>
        </p:nvSpPr>
        <p:spPr bwMode="auto">
          <a:xfrm>
            <a:off x="762000" y="457200"/>
            <a:ext cx="20304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4D"/>
                </a:solidFill>
              </a:rPr>
              <a:t>Continentality</a:t>
            </a:r>
            <a:endParaRPr lang="en-US"/>
          </a:p>
        </p:txBody>
      </p:sp>
      <p:sp>
        <p:nvSpPr>
          <p:cNvPr id="165891" name="Line 5"/>
          <p:cNvSpPr>
            <a:spLocks noChangeShapeType="1"/>
          </p:cNvSpPr>
          <p:nvPr/>
        </p:nvSpPr>
        <p:spPr bwMode="auto">
          <a:xfrm>
            <a:off x="6282268" y="381000"/>
            <a:ext cx="0" cy="2209800"/>
          </a:xfrm>
          <a:prstGeom prst="line">
            <a:avLst/>
          </a:prstGeom>
          <a:noFill/>
          <a:ln w="19050">
            <a:solidFill>
              <a:srgbClr val="0CCC2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892" name="Text Box 6"/>
          <p:cNvSpPr txBox="1">
            <a:spLocks noChangeArrowheads="1"/>
          </p:cNvSpPr>
          <p:nvPr/>
        </p:nvSpPr>
        <p:spPr bwMode="auto">
          <a:xfrm rot="-5400000">
            <a:off x="5446447" y="1597819"/>
            <a:ext cx="1454150" cy="274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srgbClr val="0CCC2D"/>
                </a:solidFill>
              </a:rPr>
              <a:t>Kansas Max Temp</a:t>
            </a:r>
          </a:p>
        </p:txBody>
      </p:sp>
      <p:sp>
        <p:nvSpPr>
          <p:cNvPr id="165893" name="Line 7"/>
          <p:cNvSpPr>
            <a:spLocks noChangeShapeType="1"/>
          </p:cNvSpPr>
          <p:nvPr/>
        </p:nvSpPr>
        <p:spPr bwMode="auto">
          <a:xfrm>
            <a:off x="6400800" y="533400"/>
            <a:ext cx="0" cy="2057400"/>
          </a:xfrm>
          <a:prstGeom prst="line">
            <a:avLst/>
          </a:prstGeom>
          <a:noFill/>
          <a:ln w="19050">
            <a:solidFill>
              <a:srgbClr val="4C6FA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894" name="Rectangle 8"/>
          <p:cNvSpPr>
            <a:spLocks noChangeArrowheads="1"/>
          </p:cNvSpPr>
          <p:nvPr/>
        </p:nvSpPr>
        <p:spPr bwMode="auto">
          <a:xfrm rot="-5400000">
            <a:off x="5679281" y="1513682"/>
            <a:ext cx="1743075" cy="274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200">
                <a:solidFill>
                  <a:srgbClr val="4C6FAF"/>
                </a:solidFill>
              </a:rPr>
              <a:t>New Jersey Max Temp</a:t>
            </a:r>
            <a:endParaRPr lang="en-US" sz="1200">
              <a:solidFill>
                <a:srgbClr val="0CCC2D"/>
              </a:solidFill>
            </a:endParaRPr>
          </a:p>
        </p:txBody>
      </p:sp>
      <p:sp>
        <p:nvSpPr>
          <p:cNvPr id="165895" name="Line 9"/>
          <p:cNvSpPr>
            <a:spLocks noChangeShapeType="1"/>
          </p:cNvSpPr>
          <p:nvPr/>
        </p:nvSpPr>
        <p:spPr bwMode="auto">
          <a:xfrm>
            <a:off x="4267200" y="2438400"/>
            <a:ext cx="0" cy="152400"/>
          </a:xfrm>
          <a:prstGeom prst="line">
            <a:avLst/>
          </a:prstGeom>
          <a:noFill/>
          <a:ln w="19050">
            <a:solidFill>
              <a:srgbClr val="0CCC2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896" name="Line 10"/>
          <p:cNvSpPr>
            <a:spLocks noChangeShapeType="1"/>
          </p:cNvSpPr>
          <p:nvPr/>
        </p:nvSpPr>
        <p:spPr bwMode="auto">
          <a:xfrm>
            <a:off x="4572000" y="2133600"/>
            <a:ext cx="0" cy="457200"/>
          </a:xfrm>
          <a:prstGeom prst="line">
            <a:avLst/>
          </a:prstGeom>
          <a:noFill/>
          <a:ln w="19050">
            <a:solidFill>
              <a:srgbClr val="4C6FA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897" name="Text Box 11"/>
          <p:cNvSpPr txBox="1">
            <a:spLocks noChangeArrowheads="1"/>
          </p:cNvSpPr>
          <p:nvPr/>
        </p:nvSpPr>
        <p:spPr bwMode="auto">
          <a:xfrm>
            <a:off x="5722938" y="3238500"/>
            <a:ext cx="481012" cy="244475"/>
          </a:xfrm>
          <a:prstGeom prst="rect">
            <a:avLst/>
          </a:prstGeom>
          <a:solidFill>
            <a:schemeClr val="bg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t>Pune</a:t>
            </a:r>
          </a:p>
        </p:txBody>
      </p:sp>
    </p:spTree>
    <p:extLst>
      <p:ext uri="{BB962C8B-B14F-4D97-AF65-F5344CB8AC3E}">
        <p14:creationId xmlns:p14="http://schemas.microsoft.com/office/powerpoint/2010/main" val="2275944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desc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7275"/>
            <a:ext cx="9144000" cy="474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Text Box 3"/>
          <p:cNvSpPr txBox="1">
            <a:spLocks noChangeArrowheads="1"/>
          </p:cNvSpPr>
          <p:nvPr/>
        </p:nvSpPr>
        <p:spPr bwMode="auto">
          <a:xfrm>
            <a:off x="3532188" y="228600"/>
            <a:ext cx="2030412"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227"/>
                </a:solidFill>
              </a:rPr>
              <a:t>Continentality</a:t>
            </a:r>
            <a:endParaRPr lang="en-US"/>
          </a:p>
        </p:txBody>
      </p:sp>
      <p:sp>
        <p:nvSpPr>
          <p:cNvPr id="167939" name="Text Box 4"/>
          <p:cNvSpPr txBox="1">
            <a:spLocks noChangeArrowheads="1"/>
          </p:cNvSpPr>
          <p:nvPr/>
        </p:nvSpPr>
        <p:spPr bwMode="auto">
          <a:xfrm>
            <a:off x="1006475" y="6091238"/>
            <a:ext cx="5392738"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rPr>
              <a:t>Mean temperature of warmest minus coldest month</a:t>
            </a:r>
            <a:endParaRPr lang="en-US"/>
          </a:p>
        </p:txBody>
      </p:sp>
    </p:spTree>
    <p:extLst>
      <p:ext uri="{BB962C8B-B14F-4D97-AF65-F5344CB8AC3E}">
        <p14:creationId xmlns:p14="http://schemas.microsoft.com/office/powerpoint/2010/main" val="1135937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46"/>
          <p:cNvSpPr txBox="1">
            <a:spLocks noChangeArrowheads="1"/>
          </p:cNvSpPr>
          <p:nvPr/>
        </p:nvSpPr>
        <p:spPr bwMode="auto">
          <a:xfrm>
            <a:off x="2667000" y="120650"/>
            <a:ext cx="4008438" cy="641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FFFF4D"/>
                </a:solidFill>
              </a:rPr>
              <a:t>DIURNAL RADIATION BALANCE</a:t>
            </a:r>
          </a:p>
          <a:p>
            <a:r>
              <a:rPr lang="en-US" sz="1600">
                <a:solidFill>
                  <a:srgbClr val="FFFF4D"/>
                </a:solidFill>
              </a:rPr>
              <a:t>Cloudless Day, Midlatitudes, Equinox</a:t>
            </a:r>
            <a:endParaRPr lang="en-US"/>
          </a:p>
        </p:txBody>
      </p:sp>
      <p:sp>
        <p:nvSpPr>
          <p:cNvPr id="169986" name="Text Box 47"/>
          <p:cNvSpPr txBox="1">
            <a:spLocks noChangeArrowheads="1"/>
          </p:cNvSpPr>
          <p:nvPr/>
        </p:nvSpPr>
        <p:spPr bwMode="auto">
          <a:xfrm>
            <a:off x="4419600" y="6553200"/>
            <a:ext cx="569913"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Hour</a:t>
            </a:r>
          </a:p>
        </p:txBody>
      </p:sp>
      <p:sp>
        <p:nvSpPr>
          <p:cNvPr id="169987" name="Rectangle 5"/>
          <p:cNvSpPr>
            <a:spLocks noChangeArrowheads="1"/>
          </p:cNvSpPr>
          <p:nvPr/>
        </p:nvSpPr>
        <p:spPr bwMode="auto">
          <a:xfrm>
            <a:off x="2590800" y="914400"/>
            <a:ext cx="4191000" cy="2209800"/>
          </a:xfrm>
          <a:prstGeom prst="rect">
            <a:avLst/>
          </a:prstGeom>
          <a:noFill/>
          <a:ln w="9525">
            <a:solidFill>
              <a:schemeClr val="bg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69988" name="Line 6"/>
          <p:cNvSpPr>
            <a:spLocks noChangeShapeType="1"/>
          </p:cNvSpPr>
          <p:nvPr/>
        </p:nvSpPr>
        <p:spPr bwMode="auto">
          <a:xfrm>
            <a:off x="2514600" y="2438400"/>
            <a:ext cx="4419600"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89" name="Line 7"/>
          <p:cNvSpPr>
            <a:spLocks noChangeShapeType="1"/>
          </p:cNvSpPr>
          <p:nvPr/>
        </p:nvSpPr>
        <p:spPr bwMode="auto">
          <a:xfrm>
            <a:off x="2590800" y="2057400"/>
            <a:ext cx="4191000" cy="0"/>
          </a:xfrm>
          <a:prstGeom prst="line">
            <a:avLst/>
          </a:prstGeom>
          <a:noFill/>
          <a:ln w="19050">
            <a:solidFill>
              <a:schemeClr val="hlink"/>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0" name="Freeform 13"/>
          <p:cNvSpPr>
            <a:spLocks/>
          </p:cNvSpPr>
          <p:nvPr/>
        </p:nvSpPr>
        <p:spPr bwMode="auto">
          <a:xfrm>
            <a:off x="3657600" y="1219200"/>
            <a:ext cx="2133600" cy="1219200"/>
          </a:xfrm>
          <a:custGeom>
            <a:avLst/>
            <a:gdLst>
              <a:gd name="T0" fmla="*/ 0 w 1344"/>
              <a:gd name="T1" fmla="*/ 2147483647 h 768"/>
              <a:gd name="T2" fmla="*/ 2147483647 w 1344"/>
              <a:gd name="T3" fmla="*/ 2147483647 h 768"/>
              <a:gd name="T4" fmla="*/ 2147483647 w 1344"/>
              <a:gd name="T5" fmla="*/ 2147483647 h 768"/>
              <a:gd name="T6" fmla="*/ 2147483647 w 1344"/>
              <a:gd name="T7" fmla="*/ 2147483647 h 768"/>
              <a:gd name="T8" fmla="*/ 2147483647 w 1344"/>
              <a:gd name="T9" fmla="*/ 2147483647 h 768"/>
              <a:gd name="T10" fmla="*/ 2147483647 w 1344"/>
              <a:gd name="T11" fmla="*/ 2147483647 h 768"/>
              <a:gd name="T12" fmla="*/ 2147483647 w 1344"/>
              <a:gd name="T13" fmla="*/ 2147483647 h 768"/>
              <a:gd name="T14" fmla="*/ 2147483647 w 1344"/>
              <a:gd name="T15" fmla="*/ 2147483647 h 768"/>
              <a:gd name="T16" fmla="*/ 2147483647 w 1344"/>
              <a:gd name="T17" fmla="*/ 2147483647 h 768"/>
              <a:gd name="T18" fmla="*/ 2147483647 w 1344"/>
              <a:gd name="T19" fmla="*/ 2147483647 h 768"/>
              <a:gd name="T20" fmla="*/ 2147483647 w 1344"/>
              <a:gd name="T21" fmla="*/ 2147483647 h 768"/>
              <a:gd name="T22" fmla="*/ 2147483647 w 1344"/>
              <a:gd name="T23" fmla="*/ 2147483647 h 768"/>
              <a:gd name="T24" fmla="*/ 2147483647 w 1344"/>
              <a:gd name="T25" fmla="*/ 2147483647 h 768"/>
              <a:gd name="T26" fmla="*/ 2147483647 w 1344"/>
              <a:gd name="T27" fmla="*/ 2147483647 h 768"/>
              <a:gd name="T28" fmla="*/ 2147483647 w 1344"/>
              <a:gd name="T29" fmla="*/ 0 h 768"/>
              <a:gd name="T30" fmla="*/ 2147483647 w 1344"/>
              <a:gd name="T31" fmla="*/ 0 h 768"/>
              <a:gd name="T32" fmla="*/ 2147483647 w 1344"/>
              <a:gd name="T33" fmla="*/ 2147483647 h 768"/>
              <a:gd name="T34" fmla="*/ 2147483647 w 1344"/>
              <a:gd name="T35" fmla="*/ 2147483647 h 768"/>
              <a:gd name="T36" fmla="*/ 2147483647 w 1344"/>
              <a:gd name="T37" fmla="*/ 2147483647 h 768"/>
              <a:gd name="T38" fmla="*/ 2147483647 w 1344"/>
              <a:gd name="T39" fmla="*/ 2147483647 h 768"/>
              <a:gd name="T40" fmla="*/ 2147483647 w 1344"/>
              <a:gd name="T41" fmla="*/ 2147483647 h 768"/>
              <a:gd name="T42" fmla="*/ 2147483647 w 1344"/>
              <a:gd name="T43" fmla="*/ 2147483647 h 768"/>
              <a:gd name="T44" fmla="*/ 2147483647 w 1344"/>
              <a:gd name="T45" fmla="*/ 2147483647 h 768"/>
              <a:gd name="T46" fmla="*/ 2147483647 w 1344"/>
              <a:gd name="T47" fmla="*/ 2147483647 h 768"/>
              <a:gd name="T48" fmla="*/ 2147483647 w 1344"/>
              <a:gd name="T49" fmla="*/ 2147483647 h 768"/>
              <a:gd name="T50" fmla="*/ 2147483647 w 1344"/>
              <a:gd name="T51" fmla="*/ 2147483647 h 768"/>
              <a:gd name="T52" fmla="*/ 2147483647 w 1344"/>
              <a:gd name="T53" fmla="*/ 2147483647 h 768"/>
              <a:gd name="T54" fmla="*/ 2147483647 w 1344"/>
              <a:gd name="T55" fmla="*/ 2147483647 h 768"/>
              <a:gd name="T56" fmla="*/ 2147483647 w 1344"/>
              <a:gd name="T57" fmla="*/ 2147483647 h 768"/>
              <a:gd name="T58" fmla="*/ 2147483647 w 1344"/>
              <a:gd name="T59" fmla="*/ 2147483647 h 768"/>
              <a:gd name="T60" fmla="*/ 2147483647 w 1344"/>
              <a:gd name="T61" fmla="*/ 2147483647 h 768"/>
              <a:gd name="T62" fmla="*/ 2147483647 w 1344"/>
              <a:gd name="T63" fmla="*/ 2147483647 h 7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44" h="768">
                <a:moveTo>
                  <a:pt x="0" y="768"/>
                </a:moveTo>
                <a:lnTo>
                  <a:pt x="96" y="720"/>
                </a:lnTo>
                <a:lnTo>
                  <a:pt x="150" y="676"/>
                </a:lnTo>
                <a:lnTo>
                  <a:pt x="192" y="624"/>
                </a:lnTo>
                <a:lnTo>
                  <a:pt x="222" y="554"/>
                </a:lnTo>
                <a:lnTo>
                  <a:pt x="240" y="486"/>
                </a:lnTo>
                <a:lnTo>
                  <a:pt x="250" y="426"/>
                </a:lnTo>
                <a:lnTo>
                  <a:pt x="272" y="344"/>
                </a:lnTo>
                <a:lnTo>
                  <a:pt x="298" y="266"/>
                </a:lnTo>
                <a:lnTo>
                  <a:pt x="336" y="192"/>
                </a:lnTo>
                <a:lnTo>
                  <a:pt x="380" y="136"/>
                </a:lnTo>
                <a:lnTo>
                  <a:pt x="430" y="84"/>
                </a:lnTo>
                <a:lnTo>
                  <a:pt x="480" y="48"/>
                </a:lnTo>
                <a:lnTo>
                  <a:pt x="546" y="14"/>
                </a:lnTo>
                <a:lnTo>
                  <a:pt x="624" y="0"/>
                </a:lnTo>
                <a:lnTo>
                  <a:pt x="672" y="0"/>
                </a:lnTo>
                <a:lnTo>
                  <a:pt x="770" y="16"/>
                </a:lnTo>
                <a:lnTo>
                  <a:pt x="852" y="48"/>
                </a:lnTo>
                <a:lnTo>
                  <a:pt x="914" y="92"/>
                </a:lnTo>
                <a:lnTo>
                  <a:pt x="968" y="144"/>
                </a:lnTo>
                <a:lnTo>
                  <a:pt x="1008" y="192"/>
                </a:lnTo>
                <a:lnTo>
                  <a:pt x="1056" y="288"/>
                </a:lnTo>
                <a:lnTo>
                  <a:pt x="1074" y="364"/>
                </a:lnTo>
                <a:lnTo>
                  <a:pt x="1088" y="438"/>
                </a:lnTo>
                <a:lnTo>
                  <a:pt x="1098" y="492"/>
                </a:lnTo>
                <a:lnTo>
                  <a:pt x="1110" y="538"/>
                </a:lnTo>
                <a:lnTo>
                  <a:pt x="1122" y="578"/>
                </a:lnTo>
                <a:lnTo>
                  <a:pt x="1152" y="624"/>
                </a:lnTo>
                <a:lnTo>
                  <a:pt x="1190" y="682"/>
                </a:lnTo>
                <a:lnTo>
                  <a:pt x="1244" y="730"/>
                </a:lnTo>
                <a:lnTo>
                  <a:pt x="1294" y="762"/>
                </a:lnTo>
                <a:lnTo>
                  <a:pt x="1344" y="768"/>
                </a:lnTo>
              </a:path>
            </a:pathLst>
          </a:custGeom>
          <a:noFill/>
          <a:ln w="38100" cmpd="sng">
            <a:solidFill>
              <a:srgbClr val="FFFF4D"/>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69991" name="Freeform 14"/>
          <p:cNvSpPr>
            <a:spLocks/>
          </p:cNvSpPr>
          <p:nvPr/>
        </p:nvSpPr>
        <p:spPr bwMode="auto">
          <a:xfrm>
            <a:off x="2593975" y="1676400"/>
            <a:ext cx="4194175" cy="304800"/>
          </a:xfrm>
          <a:custGeom>
            <a:avLst/>
            <a:gdLst>
              <a:gd name="T0" fmla="*/ 0 w 2642"/>
              <a:gd name="T1" fmla="*/ 2147483647 h 192"/>
              <a:gd name="T2" fmla="*/ 2147483647 w 2642"/>
              <a:gd name="T3" fmla="*/ 2147483647 h 192"/>
              <a:gd name="T4" fmla="*/ 2147483647 w 2642"/>
              <a:gd name="T5" fmla="*/ 2147483647 h 192"/>
              <a:gd name="T6" fmla="*/ 2147483647 w 2642"/>
              <a:gd name="T7" fmla="*/ 2147483647 h 192"/>
              <a:gd name="T8" fmla="*/ 2147483647 w 2642"/>
              <a:gd name="T9" fmla="*/ 2147483647 h 192"/>
              <a:gd name="T10" fmla="*/ 2147483647 w 2642"/>
              <a:gd name="T11" fmla="*/ 2147483647 h 192"/>
              <a:gd name="T12" fmla="*/ 2147483647 w 2642"/>
              <a:gd name="T13" fmla="*/ 2147483647 h 192"/>
              <a:gd name="T14" fmla="*/ 2147483647 w 2642"/>
              <a:gd name="T15" fmla="*/ 2147483647 h 192"/>
              <a:gd name="T16" fmla="*/ 2147483647 w 2642"/>
              <a:gd name="T17" fmla="*/ 2147483647 h 192"/>
              <a:gd name="T18" fmla="*/ 2147483647 w 2642"/>
              <a:gd name="T19" fmla="*/ 2147483647 h 192"/>
              <a:gd name="T20" fmla="*/ 2147483647 w 2642"/>
              <a:gd name="T21" fmla="*/ 0 h 192"/>
              <a:gd name="T22" fmla="*/ 2147483647 w 2642"/>
              <a:gd name="T23" fmla="*/ 0 h 192"/>
              <a:gd name="T24" fmla="*/ 2147483647 w 2642"/>
              <a:gd name="T25" fmla="*/ 2147483647 h 192"/>
              <a:gd name="T26" fmla="*/ 2147483647 w 2642"/>
              <a:gd name="T27" fmla="*/ 2147483647 h 192"/>
              <a:gd name="T28" fmla="*/ 2147483647 w 2642"/>
              <a:gd name="T29" fmla="*/ 2147483647 h 192"/>
              <a:gd name="T30" fmla="*/ 2147483647 w 2642"/>
              <a:gd name="T31" fmla="*/ 2147483647 h 192"/>
              <a:gd name="T32" fmla="*/ 2147483647 w 2642"/>
              <a:gd name="T33" fmla="*/ 2147483647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42" h="192">
                <a:moveTo>
                  <a:pt x="0" y="156"/>
                </a:moveTo>
                <a:lnTo>
                  <a:pt x="190" y="168"/>
                </a:lnTo>
                <a:lnTo>
                  <a:pt x="300" y="174"/>
                </a:lnTo>
                <a:lnTo>
                  <a:pt x="394" y="180"/>
                </a:lnTo>
                <a:lnTo>
                  <a:pt x="488" y="186"/>
                </a:lnTo>
                <a:lnTo>
                  <a:pt x="606" y="190"/>
                </a:lnTo>
                <a:lnTo>
                  <a:pt x="718" y="192"/>
                </a:lnTo>
                <a:lnTo>
                  <a:pt x="910" y="144"/>
                </a:lnTo>
                <a:lnTo>
                  <a:pt x="1054" y="96"/>
                </a:lnTo>
                <a:lnTo>
                  <a:pt x="1174" y="44"/>
                </a:lnTo>
                <a:lnTo>
                  <a:pt x="1294" y="0"/>
                </a:lnTo>
                <a:lnTo>
                  <a:pt x="1486" y="0"/>
                </a:lnTo>
                <a:lnTo>
                  <a:pt x="1550" y="14"/>
                </a:lnTo>
                <a:lnTo>
                  <a:pt x="1630" y="48"/>
                </a:lnTo>
                <a:lnTo>
                  <a:pt x="1800" y="86"/>
                </a:lnTo>
                <a:lnTo>
                  <a:pt x="2110" y="144"/>
                </a:lnTo>
                <a:lnTo>
                  <a:pt x="2642" y="166"/>
                </a:lnTo>
              </a:path>
            </a:pathLst>
          </a:custGeom>
          <a:noFill/>
          <a:ln w="28575" cmpd="sng">
            <a:solidFill>
              <a:srgbClr val="0CCC2D"/>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69992" name="Freeform 15"/>
          <p:cNvSpPr>
            <a:spLocks/>
          </p:cNvSpPr>
          <p:nvPr/>
        </p:nvSpPr>
        <p:spPr bwMode="auto">
          <a:xfrm>
            <a:off x="2590800" y="2514600"/>
            <a:ext cx="4191000" cy="317500"/>
          </a:xfrm>
          <a:custGeom>
            <a:avLst/>
            <a:gdLst>
              <a:gd name="T0" fmla="*/ 0 w 2640"/>
              <a:gd name="T1" fmla="*/ 2147483647 h 200"/>
              <a:gd name="T2" fmla="*/ 2147483647 w 2640"/>
              <a:gd name="T3" fmla="*/ 2147483647 h 200"/>
              <a:gd name="T4" fmla="*/ 2147483647 w 2640"/>
              <a:gd name="T5" fmla="*/ 2147483647 h 200"/>
              <a:gd name="T6" fmla="*/ 2147483647 w 2640"/>
              <a:gd name="T7" fmla="*/ 2147483647 h 200"/>
              <a:gd name="T8" fmla="*/ 2147483647 w 2640"/>
              <a:gd name="T9" fmla="*/ 0 h 200"/>
              <a:gd name="T10" fmla="*/ 2147483647 w 2640"/>
              <a:gd name="T11" fmla="*/ 2147483647 h 200"/>
              <a:gd name="T12" fmla="*/ 2147483647 w 2640"/>
              <a:gd name="T13" fmla="*/ 2147483647 h 200"/>
              <a:gd name="T14" fmla="*/ 2147483647 w 2640"/>
              <a:gd name="T15" fmla="*/ 2147483647 h 200"/>
              <a:gd name="T16" fmla="*/ 2147483647 w 2640"/>
              <a:gd name="T17" fmla="*/ 2147483647 h 200"/>
              <a:gd name="T18" fmla="*/ 2147483647 w 2640"/>
              <a:gd name="T19" fmla="*/ 2147483647 h 200"/>
              <a:gd name="T20" fmla="*/ 2147483647 w 2640"/>
              <a:gd name="T21" fmla="*/ 2147483647 h 200"/>
              <a:gd name="T22" fmla="*/ 2147483647 w 2640"/>
              <a:gd name="T23" fmla="*/ 2147483647 h 200"/>
              <a:gd name="T24" fmla="*/ 2147483647 w 2640"/>
              <a:gd name="T25" fmla="*/ 2147483647 h 200"/>
              <a:gd name="T26" fmla="*/ 2147483647 w 2640"/>
              <a:gd name="T27" fmla="*/ 2147483647 h 200"/>
              <a:gd name="T28" fmla="*/ 2147483647 w 2640"/>
              <a:gd name="T29" fmla="*/ 2147483647 h 200"/>
              <a:gd name="T30" fmla="*/ 2147483647 w 2640"/>
              <a:gd name="T31" fmla="*/ 2147483647 h 200"/>
              <a:gd name="T32" fmla="*/ 2147483647 w 2640"/>
              <a:gd name="T33" fmla="*/ 2147483647 h 200"/>
              <a:gd name="T34" fmla="*/ 2147483647 w 2640"/>
              <a:gd name="T35" fmla="*/ 2147483647 h 200"/>
              <a:gd name="T36" fmla="*/ 2147483647 w 2640"/>
              <a:gd name="T37" fmla="*/ 2147483647 h 200"/>
              <a:gd name="T38" fmla="*/ 2147483647 w 2640"/>
              <a:gd name="T39" fmla="*/ 2147483647 h 200"/>
              <a:gd name="T40" fmla="*/ 2147483647 w 2640"/>
              <a:gd name="T41" fmla="*/ 2147483647 h 200"/>
              <a:gd name="T42" fmla="*/ 2147483647 w 2640"/>
              <a:gd name="T43" fmla="*/ 2147483647 h 200"/>
              <a:gd name="T44" fmla="*/ 2147483647 w 2640"/>
              <a:gd name="T45" fmla="*/ 2147483647 h 200"/>
              <a:gd name="T46" fmla="*/ 2147483647 w 2640"/>
              <a:gd name="T47" fmla="*/ 2147483647 h 200"/>
              <a:gd name="T48" fmla="*/ 2147483647 w 2640"/>
              <a:gd name="T49" fmla="*/ 2147483647 h 200"/>
              <a:gd name="T50" fmla="*/ 2147483647 w 2640"/>
              <a:gd name="T51" fmla="*/ 2147483647 h 200"/>
              <a:gd name="T52" fmla="*/ 2147483647 w 2640"/>
              <a:gd name="T53" fmla="*/ 2147483647 h 2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40" h="200">
                <a:moveTo>
                  <a:pt x="0" y="48"/>
                </a:moveTo>
                <a:cubicBezTo>
                  <a:pt x="58" y="42"/>
                  <a:pt x="117" y="37"/>
                  <a:pt x="176" y="32"/>
                </a:cubicBezTo>
                <a:lnTo>
                  <a:pt x="384" y="13"/>
                </a:lnTo>
                <a:lnTo>
                  <a:pt x="528" y="11"/>
                </a:lnTo>
                <a:lnTo>
                  <a:pt x="624" y="0"/>
                </a:lnTo>
                <a:cubicBezTo>
                  <a:pt x="656" y="3"/>
                  <a:pt x="688" y="7"/>
                  <a:pt x="720" y="11"/>
                </a:cubicBezTo>
                <a:lnTo>
                  <a:pt x="864" y="48"/>
                </a:lnTo>
                <a:lnTo>
                  <a:pt x="1008" y="96"/>
                </a:lnTo>
                <a:lnTo>
                  <a:pt x="1152" y="144"/>
                </a:lnTo>
                <a:lnTo>
                  <a:pt x="1221" y="179"/>
                </a:lnTo>
                <a:lnTo>
                  <a:pt x="1296" y="192"/>
                </a:lnTo>
                <a:cubicBezTo>
                  <a:pt x="1317" y="194"/>
                  <a:pt x="1338" y="197"/>
                  <a:pt x="1360" y="200"/>
                </a:cubicBezTo>
                <a:cubicBezTo>
                  <a:pt x="1386" y="197"/>
                  <a:pt x="1474" y="197"/>
                  <a:pt x="1501" y="195"/>
                </a:cubicBezTo>
                <a:cubicBezTo>
                  <a:pt x="1507" y="194"/>
                  <a:pt x="1421" y="195"/>
                  <a:pt x="1421" y="195"/>
                </a:cubicBezTo>
                <a:cubicBezTo>
                  <a:pt x="1489" y="191"/>
                  <a:pt x="1519" y="187"/>
                  <a:pt x="1560" y="181"/>
                </a:cubicBezTo>
                <a:lnTo>
                  <a:pt x="1667" y="157"/>
                </a:lnTo>
                <a:lnTo>
                  <a:pt x="1755" y="131"/>
                </a:lnTo>
                <a:cubicBezTo>
                  <a:pt x="1829" y="116"/>
                  <a:pt x="1935" y="95"/>
                  <a:pt x="1861" y="109"/>
                </a:cubicBezTo>
                <a:cubicBezTo>
                  <a:pt x="1859" y="109"/>
                  <a:pt x="1904" y="100"/>
                  <a:pt x="1904" y="99"/>
                </a:cubicBezTo>
                <a:lnTo>
                  <a:pt x="1963" y="85"/>
                </a:lnTo>
                <a:cubicBezTo>
                  <a:pt x="1995" y="69"/>
                  <a:pt x="2037" y="82"/>
                  <a:pt x="2072" y="72"/>
                </a:cubicBezTo>
                <a:cubicBezTo>
                  <a:pt x="2078" y="70"/>
                  <a:pt x="2094" y="70"/>
                  <a:pt x="2123" y="67"/>
                </a:cubicBezTo>
                <a:lnTo>
                  <a:pt x="2197" y="56"/>
                </a:lnTo>
                <a:lnTo>
                  <a:pt x="2304" y="48"/>
                </a:lnTo>
                <a:cubicBezTo>
                  <a:pt x="2337" y="49"/>
                  <a:pt x="2413" y="48"/>
                  <a:pt x="2413" y="48"/>
                </a:cubicBezTo>
                <a:cubicBezTo>
                  <a:pt x="2511" y="42"/>
                  <a:pt x="2465" y="52"/>
                  <a:pt x="2517" y="45"/>
                </a:cubicBezTo>
                <a:lnTo>
                  <a:pt x="2640" y="48"/>
                </a:lnTo>
              </a:path>
            </a:pathLst>
          </a:custGeom>
          <a:noFill/>
          <a:ln w="38100" cmpd="sng">
            <a:solidFill>
              <a:srgbClr val="F32214"/>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69993" name="Line 16"/>
          <p:cNvSpPr>
            <a:spLocks noChangeShapeType="1"/>
          </p:cNvSpPr>
          <p:nvPr/>
        </p:nvSpPr>
        <p:spPr bwMode="auto">
          <a:xfrm>
            <a:off x="2590800" y="3124200"/>
            <a:ext cx="0" cy="762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4" name="Line 17"/>
          <p:cNvSpPr>
            <a:spLocks noChangeShapeType="1"/>
          </p:cNvSpPr>
          <p:nvPr/>
        </p:nvSpPr>
        <p:spPr bwMode="auto">
          <a:xfrm>
            <a:off x="3657600" y="3124200"/>
            <a:ext cx="0" cy="762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5" name="Line 18"/>
          <p:cNvSpPr>
            <a:spLocks noChangeShapeType="1"/>
          </p:cNvSpPr>
          <p:nvPr/>
        </p:nvSpPr>
        <p:spPr bwMode="auto">
          <a:xfrm>
            <a:off x="6781800" y="3124200"/>
            <a:ext cx="0" cy="762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6" name="Line 19"/>
          <p:cNvSpPr>
            <a:spLocks noChangeShapeType="1"/>
          </p:cNvSpPr>
          <p:nvPr/>
        </p:nvSpPr>
        <p:spPr bwMode="auto">
          <a:xfrm>
            <a:off x="5791200" y="3124200"/>
            <a:ext cx="0" cy="762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7" name="Line 20"/>
          <p:cNvSpPr>
            <a:spLocks noChangeShapeType="1"/>
          </p:cNvSpPr>
          <p:nvPr/>
        </p:nvSpPr>
        <p:spPr bwMode="auto">
          <a:xfrm>
            <a:off x="4724400" y="3124200"/>
            <a:ext cx="0" cy="762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8" name="Text Box 30"/>
          <p:cNvSpPr txBox="1">
            <a:spLocks noChangeArrowheads="1"/>
          </p:cNvSpPr>
          <p:nvPr/>
        </p:nvSpPr>
        <p:spPr bwMode="auto">
          <a:xfrm>
            <a:off x="2879725" y="1566863"/>
            <a:ext cx="311150"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CCC2D"/>
                </a:solidFill>
              </a:rPr>
              <a:t>L</a:t>
            </a:r>
            <a:endParaRPr lang="en-US">
              <a:solidFill>
                <a:srgbClr val="0CCC2D"/>
              </a:solidFill>
            </a:endParaRPr>
          </a:p>
        </p:txBody>
      </p:sp>
      <p:sp>
        <p:nvSpPr>
          <p:cNvPr id="169999" name="Line 31"/>
          <p:cNvSpPr>
            <a:spLocks noChangeShapeType="1"/>
          </p:cNvSpPr>
          <p:nvPr/>
        </p:nvSpPr>
        <p:spPr bwMode="auto">
          <a:xfrm flipV="1">
            <a:off x="3200400" y="1524000"/>
            <a:ext cx="0" cy="304800"/>
          </a:xfrm>
          <a:prstGeom prst="line">
            <a:avLst/>
          </a:prstGeom>
          <a:noFill/>
          <a:ln w="19050">
            <a:solidFill>
              <a:srgbClr val="0CCC2D"/>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0" name="Line 32"/>
          <p:cNvSpPr>
            <a:spLocks noChangeShapeType="1"/>
          </p:cNvSpPr>
          <p:nvPr/>
        </p:nvSpPr>
        <p:spPr bwMode="auto">
          <a:xfrm flipV="1">
            <a:off x="3200400" y="2057400"/>
            <a:ext cx="0" cy="304800"/>
          </a:xfrm>
          <a:prstGeom prst="line">
            <a:avLst/>
          </a:prstGeom>
          <a:noFill/>
          <a:ln w="19050">
            <a:solidFill>
              <a:schemeClr val="hlink"/>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01" name="Rectangle 34"/>
          <p:cNvSpPr>
            <a:spLocks noChangeArrowheads="1"/>
          </p:cNvSpPr>
          <p:nvPr/>
        </p:nvSpPr>
        <p:spPr bwMode="auto">
          <a:xfrm>
            <a:off x="2895600" y="2057400"/>
            <a:ext cx="311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800">
                <a:solidFill>
                  <a:schemeClr val="hlink"/>
                </a:solidFill>
              </a:rPr>
              <a:t>L</a:t>
            </a:r>
          </a:p>
        </p:txBody>
      </p:sp>
      <p:sp>
        <p:nvSpPr>
          <p:cNvPr id="170002" name="Line 37"/>
          <p:cNvSpPr>
            <a:spLocks noChangeShapeType="1"/>
          </p:cNvSpPr>
          <p:nvPr/>
        </p:nvSpPr>
        <p:spPr bwMode="auto">
          <a:xfrm flipV="1">
            <a:off x="6400800" y="2057400"/>
            <a:ext cx="0" cy="304800"/>
          </a:xfrm>
          <a:prstGeom prst="line">
            <a:avLst/>
          </a:prstGeom>
          <a:noFill/>
          <a:ln w="19050">
            <a:solidFill>
              <a:schemeClr val="hlink"/>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03" name="Rectangle 38"/>
          <p:cNvSpPr>
            <a:spLocks noChangeArrowheads="1"/>
          </p:cNvSpPr>
          <p:nvPr/>
        </p:nvSpPr>
        <p:spPr bwMode="auto">
          <a:xfrm>
            <a:off x="6096000" y="2057400"/>
            <a:ext cx="311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800">
                <a:solidFill>
                  <a:schemeClr val="hlink"/>
                </a:solidFill>
              </a:rPr>
              <a:t>L</a:t>
            </a:r>
          </a:p>
        </p:txBody>
      </p:sp>
      <p:sp>
        <p:nvSpPr>
          <p:cNvPr id="170004" name="Text Box 41"/>
          <p:cNvSpPr txBox="1">
            <a:spLocks noChangeArrowheads="1"/>
          </p:cNvSpPr>
          <p:nvPr/>
        </p:nvSpPr>
        <p:spPr bwMode="auto">
          <a:xfrm>
            <a:off x="6096000" y="1490663"/>
            <a:ext cx="311150"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CCC2D"/>
                </a:solidFill>
              </a:rPr>
              <a:t>L</a:t>
            </a:r>
            <a:endParaRPr lang="en-US">
              <a:solidFill>
                <a:srgbClr val="0CCC2D"/>
              </a:solidFill>
            </a:endParaRPr>
          </a:p>
        </p:txBody>
      </p:sp>
      <p:sp>
        <p:nvSpPr>
          <p:cNvPr id="170005" name="Line 42"/>
          <p:cNvSpPr>
            <a:spLocks noChangeShapeType="1"/>
          </p:cNvSpPr>
          <p:nvPr/>
        </p:nvSpPr>
        <p:spPr bwMode="auto">
          <a:xfrm flipV="1">
            <a:off x="6416675" y="1447800"/>
            <a:ext cx="0" cy="304800"/>
          </a:xfrm>
          <a:prstGeom prst="line">
            <a:avLst/>
          </a:prstGeom>
          <a:noFill/>
          <a:ln w="19050">
            <a:solidFill>
              <a:srgbClr val="0CCC2D"/>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6" name="Text Box 43"/>
          <p:cNvSpPr txBox="1">
            <a:spLocks noChangeArrowheads="1"/>
          </p:cNvSpPr>
          <p:nvPr/>
        </p:nvSpPr>
        <p:spPr bwMode="auto">
          <a:xfrm>
            <a:off x="2879725" y="2557463"/>
            <a:ext cx="487363"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32214"/>
                </a:solidFill>
              </a:rPr>
              <a:t>L</a:t>
            </a:r>
            <a:r>
              <a:rPr lang="en-US" sz="1000">
                <a:solidFill>
                  <a:srgbClr val="F32214"/>
                </a:solidFill>
              </a:rPr>
              <a:t>net</a:t>
            </a:r>
            <a:endParaRPr lang="en-US">
              <a:solidFill>
                <a:srgbClr val="F32214"/>
              </a:solidFill>
            </a:endParaRPr>
          </a:p>
        </p:txBody>
      </p:sp>
      <p:sp>
        <p:nvSpPr>
          <p:cNvPr id="170007" name="Rectangle 44"/>
          <p:cNvSpPr>
            <a:spLocks noChangeArrowheads="1"/>
          </p:cNvSpPr>
          <p:nvPr/>
        </p:nvSpPr>
        <p:spPr bwMode="auto">
          <a:xfrm>
            <a:off x="5867400" y="2667000"/>
            <a:ext cx="487363"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800">
                <a:solidFill>
                  <a:srgbClr val="F32214"/>
                </a:solidFill>
              </a:rPr>
              <a:t>L</a:t>
            </a:r>
            <a:r>
              <a:rPr lang="en-US" sz="1000">
                <a:solidFill>
                  <a:srgbClr val="F32214"/>
                </a:solidFill>
              </a:rPr>
              <a:t>net</a:t>
            </a:r>
          </a:p>
        </p:txBody>
      </p:sp>
      <p:sp>
        <p:nvSpPr>
          <p:cNvPr id="170008" name="Text Box 45"/>
          <p:cNvSpPr txBox="1">
            <a:spLocks noChangeArrowheads="1"/>
          </p:cNvSpPr>
          <p:nvPr/>
        </p:nvSpPr>
        <p:spPr bwMode="auto">
          <a:xfrm>
            <a:off x="3741738" y="914400"/>
            <a:ext cx="1928812" cy="338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FF4D"/>
                </a:solidFill>
              </a:rPr>
              <a:t>Absorbed Solar (K)</a:t>
            </a:r>
            <a:endParaRPr lang="en-US">
              <a:solidFill>
                <a:srgbClr val="FFFF4D"/>
              </a:solidFill>
            </a:endParaRPr>
          </a:p>
        </p:txBody>
      </p:sp>
      <p:sp>
        <p:nvSpPr>
          <p:cNvPr id="170009" name="Rectangle 48"/>
          <p:cNvSpPr>
            <a:spLocks noChangeArrowheads="1"/>
          </p:cNvSpPr>
          <p:nvPr/>
        </p:nvSpPr>
        <p:spPr bwMode="auto">
          <a:xfrm>
            <a:off x="4419600" y="3429000"/>
            <a:ext cx="569913"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Hour</a:t>
            </a:r>
          </a:p>
        </p:txBody>
      </p:sp>
      <p:sp>
        <p:nvSpPr>
          <p:cNvPr id="170010" name="Text Box 58"/>
          <p:cNvSpPr txBox="1">
            <a:spLocks noChangeArrowheads="1"/>
          </p:cNvSpPr>
          <p:nvPr/>
        </p:nvSpPr>
        <p:spPr bwMode="auto">
          <a:xfrm rot="-5400000">
            <a:off x="1716087" y="2247901"/>
            <a:ext cx="9747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Irradiance</a:t>
            </a:r>
            <a:endParaRPr lang="en-US">
              <a:solidFill>
                <a:schemeClr val="bg1"/>
              </a:solidFill>
            </a:endParaRPr>
          </a:p>
        </p:txBody>
      </p:sp>
      <p:sp>
        <p:nvSpPr>
          <p:cNvPr id="170011" name="Line 59"/>
          <p:cNvSpPr>
            <a:spLocks noChangeShapeType="1"/>
          </p:cNvSpPr>
          <p:nvPr/>
        </p:nvSpPr>
        <p:spPr bwMode="auto">
          <a:xfrm rot="-5400000">
            <a:off x="1828800" y="15240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12" name="Text Box 60"/>
          <p:cNvSpPr txBox="1">
            <a:spLocks noChangeArrowheads="1"/>
          </p:cNvSpPr>
          <p:nvPr/>
        </p:nvSpPr>
        <p:spPr bwMode="auto">
          <a:xfrm>
            <a:off x="2286000" y="2300288"/>
            <a:ext cx="2825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0</a:t>
            </a:r>
          </a:p>
        </p:txBody>
      </p:sp>
      <p:sp>
        <p:nvSpPr>
          <p:cNvPr id="170013" name="Rectangle 61"/>
          <p:cNvSpPr>
            <a:spLocks noChangeArrowheads="1"/>
          </p:cNvSpPr>
          <p:nvPr/>
        </p:nvSpPr>
        <p:spPr bwMode="auto">
          <a:xfrm>
            <a:off x="6880225" y="2286000"/>
            <a:ext cx="2825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0</a:t>
            </a:r>
          </a:p>
        </p:txBody>
      </p:sp>
      <p:sp>
        <p:nvSpPr>
          <p:cNvPr id="170014" name="Text Box 62"/>
          <p:cNvSpPr txBox="1">
            <a:spLocks noChangeArrowheads="1"/>
          </p:cNvSpPr>
          <p:nvPr/>
        </p:nvSpPr>
        <p:spPr bwMode="auto">
          <a:xfrm>
            <a:off x="2436813" y="3200400"/>
            <a:ext cx="382587"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00</a:t>
            </a:r>
          </a:p>
        </p:txBody>
      </p:sp>
      <p:sp>
        <p:nvSpPr>
          <p:cNvPr id="170015" name="Rectangle 63"/>
          <p:cNvSpPr>
            <a:spLocks noChangeArrowheads="1"/>
          </p:cNvSpPr>
          <p:nvPr/>
        </p:nvSpPr>
        <p:spPr bwMode="auto">
          <a:xfrm>
            <a:off x="3503613" y="3200400"/>
            <a:ext cx="382587"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06</a:t>
            </a:r>
          </a:p>
        </p:txBody>
      </p:sp>
      <p:sp>
        <p:nvSpPr>
          <p:cNvPr id="170016" name="Rectangle 64"/>
          <p:cNvSpPr>
            <a:spLocks noChangeArrowheads="1"/>
          </p:cNvSpPr>
          <p:nvPr/>
        </p:nvSpPr>
        <p:spPr bwMode="auto">
          <a:xfrm>
            <a:off x="4495800" y="3200400"/>
            <a:ext cx="3825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12</a:t>
            </a:r>
          </a:p>
        </p:txBody>
      </p:sp>
      <p:sp>
        <p:nvSpPr>
          <p:cNvPr id="170017" name="Rectangle 65"/>
          <p:cNvSpPr>
            <a:spLocks noChangeArrowheads="1"/>
          </p:cNvSpPr>
          <p:nvPr/>
        </p:nvSpPr>
        <p:spPr bwMode="auto">
          <a:xfrm>
            <a:off x="5562600" y="3200400"/>
            <a:ext cx="3825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18</a:t>
            </a:r>
          </a:p>
        </p:txBody>
      </p:sp>
      <p:sp>
        <p:nvSpPr>
          <p:cNvPr id="170018" name="Rectangle 66"/>
          <p:cNvSpPr>
            <a:spLocks noChangeArrowheads="1"/>
          </p:cNvSpPr>
          <p:nvPr/>
        </p:nvSpPr>
        <p:spPr bwMode="auto">
          <a:xfrm>
            <a:off x="6629400" y="3200400"/>
            <a:ext cx="3825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24</a:t>
            </a:r>
          </a:p>
        </p:txBody>
      </p:sp>
      <p:grpSp>
        <p:nvGrpSpPr>
          <p:cNvPr id="170019" name="Group 86"/>
          <p:cNvGrpSpPr>
            <a:grpSpLocks/>
          </p:cNvGrpSpPr>
          <p:nvPr/>
        </p:nvGrpSpPr>
        <p:grpSpPr bwMode="auto">
          <a:xfrm>
            <a:off x="1968500" y="3886200"/>
            <a:ext cx="5254625" cy="2667000"/>
            <a:chOff x="1240" y="2448"/>
            <a:chExt cx="3310" cy="1680"/>
          </a:xfrm>
        </p:grpSpPr>
        <p:sp>
          <p:nvSpPr>
            <p:cNvPr id="170029" name="Rectangle 21"/>
            <p:cNvSpPr>
              <a:spLocks noChangeArrowheads="1"/>
            </p:cNvSpPr>
            <p:nvPr/>
          </p:nvSpPr>
          <p:spPr bwMode="auto">
            <a:xfrm>
              <a:off x="1632" y="2448"/>
              <a:ext cx="2688" cy="1440"/>
            </a:xfrm>
            <a:prstGeom prst="rect">
              <a:avLst/>
            </a:prstGeom>
            <a:noFill/>
            <a:ln w="9525">
              <a:solidFill>
                <a:schemeClr val="bg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70030" name="Freeform 22"/>
            <p:cNvSpPr>
              <a:spLocks/>
            </p:cNvSpPr>
            <p:nvPr/>
          </p:nvSpPr>
          <p:spPr bwMode="auto">
            <a:xfrm>
              <a:off x="1637" y="3096"/>
              <a:ext cx="2685" cy="496"/>
            </a:xfrm>
            <a:custGeom>
              <a:avLst/>
              <a:gdLst>
                <a:gd name="T0" fmla="*/ 0 w 2685"/>
                <a:gd name="T1" fmla="*/ 427 h 496"/>
                <a:gd name="T2" fmla="*/ 147 w 2685"/>
                <a:gd name="T3" fmla="*/ 424 h 496"/>
                <a:gd name="T4" fmla="*/ 286 w 2685"/>
                <a:gd name="T5" fmla="*/ 424 h 496"/>
                <a:gd name="T6" fmla="*/ 427 w 2685"/>
                <a:gd name="T7" fmla="*/ 408 h 496"/>
                <a:gd name="T8" fmla="*/ 523 w 2685"/>
                <a:gd name="T9" fmla="*/ 408 h 496"/>
                <a:gd name="T10" fmla="*/ 667 w 2685"/>
                <a:gd name="T11" fmla="*/ 392 h 496"/>
                <a:gd name="T12" fmla="*/ 766 w 2685"/>
                <a:gd name="T13" fmla="*/ 365 h 496"/>
                <a:gd name="T14" fmla="*/ 875 w 2685"/>
                <a:gd name="T15" fmla="*/ 296 h 496"/>
                <a:gd name="T16" fmla="*/ 963 w 2685"/>
                <a:gd name="T17" fmla="*/ 224 h 496"/>
                <a:gd name="T18" fmla="*/ 1051 w 2685"/>
                <a:gd name="T19" fmla="*/ 168 h 496"/>
                <a:gd name="T20" fmla="*/ 1150 w 2685"/>
                <a:gd name="T21" fmla="*/ 101 h 496"/>
                <a:gd name="T22" fmla="*/ 1246 w 2685"/>
                <a:gd name="T23" fmla="*/ 48 h 496"/>
                <a:gd name="T24" fmla="*/ 1336 w 2685"/>
                <a:gd name="T25" fmla="*/ 19 h 496"/>
                <a:gd name="T26" fmla="*/ 1422 w 2685"/>
                <a:gd name="T27" fmla="*/ 0 h 496"/>
                <a:gd name="T28" fmla="*/ 1526 w 2685"/>
                <a:gd name="T29" fmla="*/ 11 h 496"/>
                <a:gd name="T30" fmla="*/ 1590 w 2685"/>
                <a:gd name="T31" fmla="*/ 61 h 496"/>
                <a:gd name="T32" fmla="*/ 1640 w 2685"/>
                <a:gd name="T33" fmla="*/ 112 h 496"/>
                <a:gd name="T34" fmla="*/ 1675 w 2685"/>
                <a:gd name="T35" fmla="*/ 168 h 496"/>
                <a:gd name="T36" fmla="*/ 1715 w 2685"/>
                <a:gd name="T37" fmla="*/ 227 h 496"/>
                <a:gd name="T38" fmla="*/ 1771 w 2685"/>
                <a:gd name="T39" fmla="*/ 312 h 496"/>
                <a:gd name="T40" fmla="*/ 1819 w 2685"/>
                <a:gd name="T41" fmla="*/ 408 h 496"/>
                <a:gd name="T42" fmla="*/ 1886 w 2685"/>
                <a:gd name="T43" fmla="*/ 464 h 496"/>
                <a:gd name="T44" fmla="*/ 1928 w 2685"/>
                <a:gd name="T45" fmla="*/ 491 h 496"/>
                <a:gd name="T46" fmla="*/ 1990 w 2685"/>
                <a:gd name="T47" fmla="*/ 493 h 496"/>
                <a:gd name="T48" fmla="*/ 2096 w 2685"/>
                <a:gd name="T49" fmla="*/ 472 h 496"/>
                <a:gd name="T50" fmla="*/ 2203 w 2685"/>
                <a:gd name="T51" fmla="*/ 456 h 496"/>
                <a:gd name="T52" fmla="*/ 2310 w 2685"/>
                <a:gd name="T53" fmla="*/ 435 h 496"/>
                <a:gd name="T54" fmla="*/ 2443 w 2685"/>
                <a:gd name="T55" fmla="*/ 408 h 496"/>
                <a:gd name="T56" fmla="*/ 2539 w 2685"/>
                <a:gd name="T57" fmla="*/ 408 h 496"/>
                <a:gd name="T58" fmla="*/ 2659 w 2685"/>
                <a:gd name="T59" fmla="*/ 403 h 496"/>
                <a:gd name="T60" fmla="*/ 2680 w 2685"/>
                <a:gd name="T61" fmla="*/ 400 h 4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85" h="496">
                  <a:moveTo>
                    <a:pt x="0" y="427"/>
                  </a:moveTo>
                  <a:lnTo>
                    <a:pt x="147" y="424"/>
                  </a:lnTo>
                  <a:lnTo>
                    <a:pt x="286" y="424"/>
                  </a:lnTo>
                  <a:lnTo>
                    <a:pt x="427" y="408"/>
                  </a:lnTo>
                  <a:lnTo>
                    <a:pt x="523" y="408"/>
                  </a:lnTo>
                  <a:cubicBezTo>
                    <a:pt x="571" y="399"/>
                    <a:pt x="627" y="400"/>
                    <a:pt x="667" y="392"/>
                  </a:cubicBezTo>
                  <a:lnTo>
                    <a:pt x="766" y="365"/>
                  </a:lnTo>
                  <a:lnTo>
                    <a:pt x="875" y="296"/>
                  </a:lnTo>
                  <a:lnTo>
                    <a:pt x="963" y="224"/>
                  </a:lnTo>
                  <a:lnTo>
                    <a:pt x="1051" y="168"/>
                  </a:lnTo>
                  <a:lnTo>
                    <a:pt x="1150" y="101"/>
                  </a:lnTo>
                  <a:lnTo>
                    <a:pt x="1246" y="48"/>
                  </a:lnTo>
                  <a:lnTo>
                    <a:pt x="1336" y="19"/>
                  </a:lnTo>
                  <a:cubicBezTo>
                    <a:pt x="1363" y="11"/>
                    <a:pt x="1394" y="8"/>
                    <a:pt x="1422" y="0"/>
                  </a:cubicBezTo>
                  <a:lnTo>
                    <a:pt x="1526" y="11"/>
                  </a:lnTo>
                  <a:lnTo>
                    <a:pt x="1590" y="61"/>
                  </a:lnTo>
                  <a:lnTo>
                    <a:pt x="1640" y="112"/>
                  </a:lnTo>
                  <a:lnTo>
                    <a:pt x="1675" y="168"/>
                  </a:lnTo>
                  <a:cubicBezTo>
                    <a:pt x="1685" y="188"/>
                    <a:pt x="1699" y="203"/>
                    <a:pt x="1715" y="227"/>
                  </a:cubicBezTo>
                  <a:lnTo>
                    <a:pt x="1771" y="312"/>
                  </a:lnTo>
                  <a:lnTo>
                    <a:pt x="1819" y="408"/>
                  </a:lnTo>
                  <a:lnTo>
                    <a:pt x="1886" y="464"/>
                  </a:lnTo>
                  <a:cubicBezTo>
                    <a:pt x="1908" y="480"/>
                    <a:pt x="1913" y="487"/>
                    <a:pt x="1928" y="491"/>
                  </a:cubicBezTo>
                  <a:cubicBezTo>
                    <a:pt x="1945" y="496"/>
                    <a:pt x="1962" y="496"/>
                    <a:pt x="1990" y="493"/>
                  </a:cubicBezTo>
                  <a:lnTo>
                    <a:pt x="2096" y="472"/>
                  </a:lnTo>
                  <a:lnTo>
                    <a:pt x="2203" y="456"/>
                  </a:lnTo>
                  <a:cubicBezTo>
                    <a:pt x="2238" y="449"/>
                    <a:pt x="2274" y="442"/>
                    <a:pt x="2310" y="435"/>
                  </a:cubicBezTo>
                  <a:lnTo>
                    <a:pt x="2443" y="408"/>
                  </a:lnTo>
                  <a:lnTo>
                    <a:pt x="2539" y="408"/>
                  </a:lnTo>
                  <a:cubicBezTo>
                    <a:pt x="2579" y="406"/>
                    <a:pt x="2619" y="404"/>
                    <a:pt x="2659" y="403"/>
                  </a:cubicBezTo>
                  <a:cubicBezTo>
                    <a:pt x="2685" y="408"/>
                    <a:pt x="2685" y="415"/>
                    <a:pt x="2680" y="400"/>
                  </a:cubicBezTo>
                </a:path>
              </a:pathLst>
            </a:custGeom>
            <a:noFill/>
            <a:ln w="38100" cmpd="sng">
              <a:solidFill>
                <a:schemeClr val="folHlink"/>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70031" name="Freeform 23"/>
            <p:cNvSpPr>
              <a:spLocks/>
            </p:cNvSpPr>
            <p:nvPr/>
          </p:nvSpPr>
          <p:spPr bwMode="auto">
            <a:xfrm>
              <a:off x="1629" y="2528"/>
              <a:ext cx="2691" cy="697"/>
            </a:xfrm>
            <a:custGeom>
              <a:avLst/>
              <a:gdLst>
                <a:gd name="T0" fmla="*/ 0 w 2691"/>
                <a:gd name="T1" fmla="*/ 461 h 697"/>
                <a:gd name="T2" fmla="*/ 174 w 2691"/>
                <a:gd name="T3" fmla="*/ 509 h 697"/>
                <a:gd name="T4" fmla="*/ 184 w 2691"/>
                <a:gd name="T5" fmla="*/ 512 h 697"/>
                <a:gd name="T6" fmla="*/ 291 w 2691"/>
                <a:gd name="T7" fmla="*/ 544 h 697"/>
                <a:gd name="T8" fmla="*/ 435 w 2691"/>
                <a:gd name="T9" fmla="*/ 592 h 697"/>
                <a:gd name="T10" fmla="*/ 579 w 2691"/>
                <a:gd name="T11" fmla="*/ 640 h 697"/>
                <a:gd name="T12" fmla="*/ 667 w 2691"/>
                <a:gd name="T13" fmla="*/ 669 h 697"/>
                <a:gd name="T14" fmla="*/ 763 w 2691"/>
                <a:gd name="T15" fmla="*/ 693 h 697"/>
                <a:gd name="T16" fmla="*/ 798 w 2691"/>
                <a:gd name="T17" fmla="*/ 696 h 697"/>
                <a:gd name="T18" fmla="*/ 859 w 2691"/>
                <a:gd name="T19" fmla="*/ 688 h 697"/>
                <a:gd name="T20" fmla="*/ 904 w 2691"/>
                <a:gd name="T21" fmla="*/ 648 h 697"/>
                <a:gd name="T22" fmla="*/ 928 w 2691"/>
                <a:gd name="T23" fmla="*/ 624 h 697"/>
                <a:gd name="T24" fmla="*/ 1024 w 2691"/>
                <a:gd name="T25" fmla="*/ 549 h 697"/>
                <a:gd name="T26" fmla="*/ 1163 w 2691"/>
                <a:gd name="T27" fmla="*/ 413 h 697"/>
                <a:gd name="T28" fmla="*/ 1243 w 2691"/>
                <a:gd name="T29" fmla="*/ 325 h 697"/>
                <a:gd name="T30" fmla="*/ 1395 w 2691"/>
                <a:gd name="T31" fmla="*/ 171 h 697"/>
                <a:gd name="T32" fmla="*/ 1478 w 2691"/>
                <a:gd name="T33" fmla="*/ 99 h 697"/>
                <a:gd name="T34" fmla="*/ 1539 w 2691"/>
                <a:gd name="T35" fmla="*/ 40 h 697"/>
                <a:gd name="T36" fmla="*/ 1608 w 2691"/>
                <a:gd name="T37" fmla="*/ 0 h 697"/>
                <a:gd name="T38" fmla="*/ 1664 w 2691"/>
                <a:gd name="T39" fmla="*/ 5 h 697"/>
                <a:gd name="T40" fmla="*/ 1779 w 2691"/>
                <a:gd name="T41" fmla="*/ 64 h 697"/>
                <a:gd name="T42" fmla="*/ 1878 w 2691"/>
                <a:gd name="T43" fmla="*/ 104 h 697"/>
                <a:gd name="T44" fmla="*/ 1950 w 2691"/>
                <a:gd name="T45" fmla="*/ 128 h 697"/>
                <a:gd name="T46" fmla="*/ 2019 w 2691"/>
                <a:gd name="T47" fmla="*/ 160 h 697"/>
                <a:gd name="T48" fmla="*/ 2115 w 2691"/>
                <a:gd name="T49" fmla="*/ 208 h 697"/>
                <a:gd name="T50" fmla="*/ 2211 w 2691"/>
                <a:gd name="T51" fmla="*/ 256 h 697"/>
                <a:gd name="T52" fmla="*/ 2307 w 2691"/>
                <a:gd name="T53" fmla="*/ 304 h 697"/>
                <a:gd name="T54" fmla="*/ 2451 w 2691"/>
                <a:gd name="T55" fmla="*/ 352 h 697"/>
                <a:gd name="T56" fmla="*/ 2539 w 2691"/>
                <a:gd name="T57" fmla="*/ 392 h 697"/>
                <a:gd name="T58" fmla="*/ 2643 w 2691"/>
                <a:gd name="T59" fmla="*/ 448 h 697"/>
                <a:gd name="T60" fmla="*/ 2656 w 2691"/>
                <a:gd name="T61" fmla="*/ 443 h 697"/>
                <a:gd name="T62" fmla="*/ 2691 w 2691"/>
                <a:gd name="T63" fmla="*/ 448 h 6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91" h="697">
                  <a:moveTo>
                    <a:pt x="0" y="461"/>
                  </a:moveTo>
                  <a:cubicBezTo>
                    <a:pt x="104" y="496"/>
                    <a:pt x="126" y="495"/>
                    <a:pt x="174" y="509"/>
                  </a:cubicBezTo>
                  <a:lnTo>
                    <a:pt x="184" y="512"/>
                  </a:lnTo>
                  <a:lnTo>
                    <a:pt x="291" y="544"/>
                  </a:lnTo>
                  <a:lnTo>
                    <a:pt x="435" y="592"/>
                  </a:lnTo>
                  <a:lnTo>
                    <a:pt x="579" y="640"/>
                  </a:lnTo>
                  <a:lnTo>
                    <a:pt x="667" y="669"/>
                  </a:lnTo>
                  <a:lnTo>
                    <a:pt x="763" y="693"/>
                  </a:lnTo>
                  <a:cubicBezTo>
                    <a:pt x="772" y="694"/>
                    <a:pt x="781" y="697"/>
                    <a:pt x="798" y="696"/>
                  </a:cubicBezTo>
                  <a:lnTo>
                    <a:pt x="859" y="688"/>
                  </a:lnTo>
                  <a:cubicBezTo>
                    <a:pt x="910" y="636"/>
                    <a:pt x="893" y="659"/>
                    <a:pt x="904" y="648"/>
                  </a:cubicBezTo>
                  <a:lnTo>
                    <a:pt x="928" y="624"/>
                  </a:lnTo>
                  <a:lnTo>
                    <a:pt x="1024" y="549"/>
                  </a:lnTo>
                  <a:lnTo>
                    <a:pt x="1163" y="413"/>
                  </a:lnTo>
                  <a:lnTo>
                    <a:pt x="1243" y="325"/>
                  </a:lnTo>
                  <a:cubicBezTo>
                    <a:pt x="1347" y="229"/>
                    <a:pt x="1454" y="120"/>
                    <a:pt x="1395" y="171"/>
                  </a:cubicBezTo>
                  <a:cubicBezTo>
                    <a:pt x="1477" y="110"/>
                    <a:pt x="1452" y="122"/>
                    <a:pt x="1478" y="99"/>
                  </a:cubicBezTo>
                  <a:lnTo>
                    <a:pt x="1539" y="40"/>
                  </a:lnTo>
                  <a:cubicBezTo>
                    <a:pt x="1545" y="34"/>
                    <a:pt x="1595" y="2"/>
                    <a:pt x="1608" y="0"/>
                  </a:cubicBezTo>
                  <a:lnTo>
                    <a:pt x="1664" y="5"/>
                  </a:lnTo>
                  <a:lnTo>
                    <a:pt x="1779" y="64"/>
                  </a:lnTo>
                  <a:cubicBezTo>
                    <a:pt x="1827" y="80"/>
                    <a:pt x="1831" y="84"/>
                    <a:pt x="1878" y="104"/>
                  </a:cubicBezTo>
                  <a:cubicBezTo>
                    <a:pt x="1883" y="106"/>
                    <a:pt x="1934" y="120"/>
                    <a:pt x="1950" y="128"/>
                  </a:cubicBezTo>
                  <a:lnTo>
                    <a:pt x="2019" y="160"/>
                  </a:lnTo>
                  <a:lnTo>
                    <a:pt x="2115" y="208"/>
                  </a:lnTo>
                  <a:lnTo>
                    <a:pt x="2211" y="256"/>
                  </a:lnTo>
                  <a:lnTo>
                    <a:pt x="2307" y="304"/>
                  </a:lnTo>
                  <a:lnTo>
                    <a:pt x="2451" y="352"/>
                  </a:lnTo>
                  <a:cubicBezTo>
                    <a:pt x="2550" y="401"/>
                    <a:pt x="2568" y="413"/>
                    <a:pt x="2539" y="392"/>
                  </a:cubicBezTo>
                  <a:cubicBezTo>
                    <a:pt x="2572" y="411"/>
                    <a:pt x="2608" y="431"/>
                    <a:pt x="2643" y="448"/>
                  </a:cubicBezTo>
                  <a:cubicBezTo>
                    <a:pt x="2647" y="450"/>
                    <a:pt x="2656" y="443"/>
                    <a:pt x="2656" y="443"/>
                  </a:cubicBezTo>
                  <a:lnTo>
                    <a:pt x="2691" y="448"/>
                  </a:lnTo>
                </a:path>
              </a:pathLst>
            </a:custGeom>
            <a:noFill/>
            <a:ln w="38100" cmpd="sng">
              <a:solidFill>
                <a:srgbClr val="0FFBF5"/>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70032" name="Line 24"/>
            <p:cNvSpPr>
              <a:spLocks noChangeShapeType="1"/>
            </p:cNvSpPr>
            <p:nvPr/>
          </p:nvSpPr>
          <p:spPr bwMode="auto">
            <a:xfrm>
              <a:off x="1584" y="3408"/>
              <a:ext cx="2736"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33" name="Line 25"/>
            <p:cNvSpPr>
              <a:spLocks noChangeShapeType="1"/>
            </p:cNvSpPr>
            <p:nvPr/>
          </p:nvSpPr>
          <p:spPr bwMode="auto">
            <a:xfrm>
              <a:off x="1632" y="3888"/>
              <a:ext cx="0" cy="48"/>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34" name="Line 26"/>
            <p:cNvSpPr>
              <a:spLocks noChangeShapeType="1"/>
            </p:cNvSpPr>
            <p:nvPr/>
          </p:nvSpPr>
          <p:spPr bwMode="auto">
            <a:xfrm>
              <a:off x="4320" y="3888"/>
              <a:ext cx="0" cy="48"/>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35" name="Line 27"/>
            <p:cNvSpPr>
              <a:spLocks noChangeShapeType="1"/>
            </p:cNvSpPr>
            <p:nvPr/>
          </p:nvSpPr>
          <p:spPr bwMode="auto">
            <a:xfrm>
              <a:off x="3648" y="3888"/>
              <a:ext cx="0" cy="48"/>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36" name="Line 28"/>
            <p:cNvSpPr>
              <a:spLocks noChangeShapeType="1"/>
            </p:cNvSpPr>
            <p:nvPr/>
          </p:nvSpPr>
          <p:spPr bwMode="auto">
            <a:xfrm>
              <a:off x="2976" y="3888"/>
              <a:ext cx="0" cy="48"/>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37" name="Line 29"/>
            <p:cNvSpPr>
              <a:spLocks noChangeShapeType="1"/>
            </p:cNvSpPr>
            <p:nvPr/>
          </p:nvSpPr>
          <p:spPr bwMode="auto">
            <a:xfrm>
              <a:off x="2304" y="3888"/>
              <a:ext cx="0" cy="48"/>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70038" name="Group 83"/>
            <p:cNvGrpSpPr>
              <a:grpSpLocks/>
            </p:cNvGrpSpPr>
            <p:nvPr/>
          </p:nvGrpSpPr>
          <p:grpSpPr bwMode="auto">
            <a:xfrm>
              <a:off x="1240" y="2597"/>
              <a:ext cx="192" cy="1149"/>
              <a:chOff x="1240" y="2597"/>
              <a:chExt cx="192" cy="1149"/>
            </a:xfrm>
          </p:grpSpPr>
          <p:sp>
            <p:nvSpPr>
              <p:cNvPr id="170051" name="Text Box 49"/>
              <p:cNvSpPr txBox="1">
                <a:spLocks noChangeArrowheads="1"/>
              </p:cNvSpPr>
              <p:nvPr/>
            </p:nvSpPr>
            <p:spPr bwMode="auto">
              <a:xfrm rot="-5400000">
                <a:off x="1029" y="3343"/>
                <a:ext cx="614"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Irradiance</a:t>
                </a:r>
                <a:endParaRPr lang="en-US">
                  <a:solidFill>
                    <a:schemeClr val="bg1"/>
                  </a:solidFill>
                </a:endParaRPr>
              </a:p>
            </p:txBody>
          </p:sp>
          <p:sp>
            <p:nvSpPr>
              <p:cNvPr id="170052" name="Line 50"/>
              <p:cNvSpPr>
                <a:spLocks noChangeShapeType="1"/>
              </p:cNvSpPr>
              <p:nvPr/>
            </p:nvSpPr>
            <p:spPr bwMode="auto">
              <a:xfrm rot="-5400000">
                <a:off x="1098" y="2837"/>
                <a:ext cx="480" cy="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0039" name="Group 68"/>
            <p:cNvGrpSpPr>
              <a:grpSpLocks/>
            </p:cNvGrpSpPr>
            <p:nvPr/>
          </p:nvGrpSpPr>
          <p:grpSpPr bwMode="auto">
            <a:xfrm>
              <a:off x="1536" y="3936"/>
              <a:ext cx="2882" cy="192"/>
              <a:chOff x="1535" y="1824"/>
              <a:chExt cx="2882" cy="192"/>
            </a:xfrm>
          </p:grpSpPr>
          <p:sp>
            <p:nvSpPr>
              <p:cNvPr id="170046" name="Text Box 69"/>
              <p:cNvSpPr txBox="1">
                <a:spLocks noChangeArrowheads="1"/>
              </p:cNvSpPr>
              <p:nvPr/>
            </p:nvSpPr>
            <p:spPr bwMode="auto">
              <a:xfrm>
                <a:off x="1535" y="1824"/>
                <a:ext cx="241"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00</a:t>
                </a:r>
              </a:p>
            </p:txBody>
          </p:sp>
          <p:sp>
            <p:nvSpPr>
              <p:cNvPr id="170047" name="Rectangle 70"/>
              <p:cNvSpPr>
                <a:spLocks noChangeArrowheads="1"/>
              </p:cNvSpPr>
              <p:nvPr/>
            </p:nvSpPr>
            <p:spPr bwMode="auto">
              <a:xfrm>
                <a:off x="2207" y="1824"/>
                <a:ext cx="241"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06</a:t>
                </a:r>
              </a:p>
            </p:txBody>
          </p:sp>
          <p:sp>
            <p:nvSpPr>
              <p:cNvPr id="170048" name="Rectangle 71"/>
              <p:cNvSpPr>
                <a:spLocks noChangeArrowheads="1"/>
              </p:cNvSpPr>
              <p:nvPr/>
            </p:nvSpPr>
            <p:spPr bwMode="auto">
              <a:xfrm>
                <a:off x="2832" y="1824"/>
                <a:ext cx="241"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12</a:t>
                </a:r>
              </a:p>
            </p:txBody>
          </p:sp>
          <p:sp>
            <p:nvSpPr>
              <p:cNvPr id="170049" name="Rectangle 72"/>
              <p:cNvSpPr>
                <a:spLocks noChangeArrowheads="1"/>
              </p:cNvSpPr>
              <p:nvPr/>
            </p:nvSpPr>
            <p:spPr bwMode="auto">
              <a:xfrm>
                <a:off x="3504" y="1824"/>
                <a:ext cx="241"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18</a:t>
                </a:r>
              </a:p>
            </p:txBody>
          </p:sp>
          <p:sp>
            <p:nvSpPr>
              <p:cNvPr id="170050" name="Rectangle 73"/>
              <p:cNvSpPr>
                <a:spLocks noChangeArrowheads="1"/>
              </p:cNvSpPr>
              <p:nvPr/>
            </p:nvSpPr>
            <p:spPr bwMode="auto">
              <a:xfrm>
                <a:off x="4176" y="1824"/>
                <a:ext cx="241"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24</a:t>
                </a:r>
              </a:p>
            </p:txBody>
          </p:sp>
        </p:grpSp>
        <p:sp>
          <p:nvSpPr>
            <p:cNvPr id="170040" name="Text Box 74"/>
            <p:cNvSpPr txBox="1">
              <a:spLocks noChangeArrowheads="1"/>
            </p:cNvSpPr>
            <p:nvPr/>
          </p:nvSpPr>
          <p:spPr bwMode="auto">
            <a:xfrm>
              <a:off x="1766" y="2841"/>
              <a:ext cx="757"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0FFBF5"/>
                  </a:solidFill>
                </a:rPr>
                <a:t>Temperature</a:t>
              </a:r>
            </a:p>
          </p:txBody>
        </p:sp>
        <p:sp>
          <p:nvSpPr>
            <p:cNvPr id="170041" name="Rectangle 75"/>
            <p:cNvSpPr>
              <a:spLocks noChangeArrowheads="1"/>
            </p:cNvSpPr>
            <p:nvPr/>
          </p:nvSpPr>
          <p:spPr bwMode="auto">
            <a:xfrm>
              <a:off x="3504" y="2496"/>
              <a:ext cx="757"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rgbClr val="0FFBF5"/>
                  </a:solidFill>
                </a:rPr>
                <a:t>Temperature</a:t>
              </a:r>
            </a:p>
          </p:txBody>
        </p:sp>
        <p:sp>
          <p:nvSpPr>
            <p:cNvPr id="170042" name="Text Box 76"/>
            <p:cNvSpPr txBox="1">
              <a:spLocks noChangeArrowheads="1"/>
            </p:cNvSpPr>
            <p:nvPr/>
          </p:nvSpPr>
          <p:spPr bwMode="auto">
            <a:xfrm>
              <a:off x="3264" y="2992"/>
              <a:ext cx="1040" cy="1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folHlink"/>
                  </a:solidFill>
                </a:rPr>
                <a:t>Net radiation  (R</a:t>
              </a:r>
              <a:r>
                <a:rPr lang="en-US" sz="1400" baseline="-25000">
                  <a:solidFill>
                    <a:schemeClr val="folHlink"/>
                  </a:solidFill>
                </a:rPr>
                <a:t>n</a:t>
              </a:r>
              <a:r>
                <a:rPr lang="en-US" sz="1400">
                  <a:solidFill>
                    <a:schemeClr val="folHlink"/>
                  </a:solidFill>
                </a:rPr>
                <a:t>)</a:t>
              </a:r>
              <a:endParaRPr lang="en-US"/>
            </a:p>
          </p:txBody>
        </p:sp>
        <p:grpSp>
          <p:nvGrpSpPr>
            <p:cNvPr id="170043" name="Group 82"/>
            <p:cNvGrpSpPr>
              <a:grpSpLocks/>
            </p:cNvGrpSpPr>
            <p:nvPr/>
          </p:nvGrpSpPr>
          <p:grpSpPr bwMode="auto">
            <a:xfrm>
              <a:off x="4358" y="2592"/>
              <a:ext cx="192" cy="1295"/>
              <a:chOff x="4358" y="2592"/>
              <a:chExt cx="192" cy="1295"/>
            </a:xfrm>
          </p:grpSpPr>
          <p:sp>
            <p:nvSpPr>
              <p:cNvPr id="170044" name="Text Box 78"/>
              <p:cNvSpPr txBox="1">
                <a:spLocks noChangeArrowheads="1"/>
              </p:cNvSpPr>
              <p:nvPr/>
            </p:nvSpPr>
            <p:spPr bwMode="auto">
              <a:xfrm rot="-5400000">
                <a:off x="4075" y="3413"/>
                <a:ext cx="757"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Temperature</a:t>
                </a:r>
                <a:endParaRPr lang="en-US">
                  <a:solidFill>
                    <a:schemeClr val="bg1"/>
                  </a:solidFill>
                </a:endParaRPr>
              </a:p>
            </p:txBody>
          </p:sp>
          <p:sp>
            <p:nvSpPr>
              <p:cNvPr id="170045" name="Line 79"/>
              <p:cNvSpPr>
                <a:spLocks noChangeShapeType="1"/>
              </p:cNvSpPr>
              <p:nvPr/>
            </p:nvSpPr>
            <p:spPr bwMode="auto">
              <a:xfrm rot="-5400000">
                <a:off x="4224" y="2832"/>
                <a:ext cx="480" cy="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170020" name="Freeform 87" descr="Dashed horizontal"/>
          <p:cNvSpPr>
            <a:spLocks/>
          </p:cNvSpPr>
          <p:nvPr/>
        </p:nvSpPr>
        <p:spPr bwMode="auto">
          <a:xfrm>
            <a:off x="4021138" y="4953000"/>
            <a:ext cx="1476375" cy="439738"/>
          </a:xfrm>
          <a:custGeom>
            <a:avLst/>
            <a:gdLst>
              <a:gd name="T0" fmla="*/ 0 w 930"/>
              <a:gd name="T1" fmla="*/ 2147483647 h 277"/>
              <a:gd name="T2" fmla="*/ 2147483647 w 930"/>
              <a:gd name="T3" fmla="*/ 2147483647 h 277"/>
              <a:gd name="T4" fmla="*/ 2147483647 w 930"/>
              <a:gd name="T5" fmla="*/ 2147483647 h 277"/>
              <a:gd name="T6" fmla="*/ 2147483647 w 930"/>
              <a:gd name="T7" fmla="*/ 0 h 277"/>
              <a:gd name="T8" fmla="*/ 2147483647 w 930"/>
              <a:gd name="T9" fmla="*/ 2147483647 h 277"/>
              <a:gd name="T10" fmla="*/ 2147483647 w 930"/>
              <a:gd name="T11" fmla="*/ 2147483647 h 277"/>
              <a:gd name="T12" fmla="*/ 2147483647 w 930"/>
              <a:gd name="T13" fmla="*/ 2147483647 h 277"/>
              <a:gd name="T14" fmla="*/ 0 w 930"/>
              <a:gd name="T15" fmla="*/ 2147483647 h 2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0" h="277">
                <a:moveTo>
                  <a:pt x="0" y="277"/>
                </a:moveTo>
                <a:lnTo>
                  <a:pt x="203" y="137"/>
                </a:lnTo>
                <a:lnTo>
                  <a:pt x="383" y="28"/>
                </a:lnTo>
                <a:lnTo>
                  <a:pt x="615" y="0"/>
                </a:lnTo>
                <a:lnTo>
                  <a:pt x="754" y="132"/>
                </a:lnTo>
                <a:cubicBezTo>
                  <a:pt x="795" y="174"/>
                  <a:pt x="811" y="232"/>
                  <a:pt x="818" y="254"/>
                </a:cubicBezTo>
                <a:cubicBezTo>
                  <a:pt x="825" y="276"/>
                  <a:pt x="930" y="261"/>
                  <a:pt x="794" y="265"/>
                </a:cubicBezTo>
                <a:lnTo>
                  <a:pt x="0" y="277"/>
                </a:lnTo>
                <a:close/>
              </a:path>
            </a:pathLst>
          </a:custGeom>
          <a:pattFill prst="dashHorz">
            <a:fgClr>
              <a:schemeClr val="accent1"/>
            </a:fgClr>
            <a:bgClr>
              <a:schemeClr val="accent2"/>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70021" name="Freeform 88" descr="Dashed vertical"/>
          <p:cNvSpPr>
            <a:spLocks/>
          </p:cNvSpPr>
          <p:nvPr/>
        </p:nvSpPr>
        <p:spPr bwMode="auto">
          <a:xfrm>
            <a:off x="2622550" y="5429250"/>
            <a:ext cx="1187450" cy="138113"/>
          </a:xfrm>
          <a:custGeom>
            <a:avLst/>
            <a:gdLst>
              <a:gd name="T0" fmla="*/ 2147483647 w 748"/>
              <a:gd name="T1" fmla="*/ 2147483647 h 87"/>
              <a:gd name="T2" fmla="*/ 0 w 748"/>
              <a:gd name="T3" fmla="*/ 2147483647 h 87"/>
              <a:gd name="T4" fmla="*/ 2147483647 w 748"/>
              <a:gd name="T5" fmla="*/ 2147483647 h 87"/>
              <a:gd name="T6" fmla="*/ 2147483647 w 748"/>
              <a:gd name="T7" fmla="*/ 2147483647 h 87"/>
              <a:gd name="T8" fmla="*/ 2147483647 w 748"/>
              <a:gd name="T9" fmla="*/ 2147483647 h 87"/>
              <a:gd name="T10" fmla="*/ 2147483647 w 748"/>
              <a:gd name="T11" fmla="*/ 2147483647 h 87"/>
              <a:gd name="T12" fmla="*/ 2147483647 w 748"/>
              <a:gd name="T13" fmla="*/ 0 h 87"/>
              <a:gd name="T14" fmla="*/ 2147483647 w 748"/>
              <a:gd name="T15" fmla="*/ 2147483647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8" h="87">
                <a:moveTo>
                  <a:pt x="12" y="6"/>
                </a:moveTo>
                <a:lnTo>
                  <a:pt x="0" y="87"/>
                </a:lnTo>
                <a:lnTo>
                  <a:pt x="168" y="84"/>
                </a:lnTo>
                <a:lnTo>
                  <a:pt x="342" y="75"/>
                </a:lnTo>
                <a:lnTo>
                  <a:pt x="557" y="64"/>
                </a:lnTo>
                <a:lnTo>
                  <a:pt x="684" y="36"/>
                </a:lnTo>
                <a:lnTo>
                  <a:pt x="748" y="0"/>
                </a:lnTo>
                <a:lnTo>
                  <a:pt x="12" y="6"/>
                </a:lnTo>
                <a:close/>
              </a:path>
            </a:pathLst>
          </a:custGeom>
          <a:pattFill prst="dashVert">
            <a:fgClr>
              <a:schemeClr val="accent1"/>
            </a:fgClr>
            <a:bgClr>
              <a:schemeClr val="accent2"/>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70022" name="Freeform 90" descr="Dashed vertical"/>
          <p:cNvSpPr>
            <a:spLocks/>
          </p:cNvSpPr>
          <p:nvPr/>
        </p:nvSpPr>
        <p:spPr bwMode="auto">
          <a:xfrm>
            <a:off x="5448300" y="5438775"/>
            <a:ext cx="1398588" cy="211138"/>
          </a:xfrm>
          <a:custGeom>
            <a:avLst/>
            <a:gdLst>
              <a:gd name="T0" fmla="*/ 2147483647 w 881"/>
              <a:gd name="T1" fmla="*/ 0 h 133"/>
              <a:gd name="T2" fmla="*/ 2147483647 w 881"/>
              <a:gd name="T3" fmla="*/ 0 h 133"/>
              <a:gd name="T4" fmla="*/ 2147483647 w 881"/>
              <a:gd name="T5" fmla="*/ 2147483647 h 133"/>
              <a:gd name="T6" fmla="*/ 2147483647 w 881"/>
              <a:gd name="T7" fmla="*/ 2147483647 h 133"/>
              <a:gd name="T8" fmla="*/ 2147483647 w 881"/>
              <a:gd name="T9" fmla="*/ 2147483647 h 133"/>
              <a:gd name="T10" fmla="*/ 2147483647 w 881"/>
              <a:gd name="T11" fmla="*/ 2147483647 h 133"/>
              <a:gd name="T12" fmla="*/ 2147483647 w 881"/>
              <a:gd name="T13" fmla="*/ 2147483647 h 133"/>
              <a:gd name="T14" fmla="*/ 0 w 881"/>
              <a:gd name="T15" fmla="*/ 0 h 1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1" h="133">
                <a:moveTo>
                  <a:pt x="46" y="0"/>
                </a:moveTo>
                <a:lnTo>
                  <a:pt x="881" y="0"/>
                </a:lnTo>
                <a:lnTo>
                  <a:pt x="875" y="69"/>
                </a:lnTo>
                <a:lnTo>
                  <a:pt x="637" y="64"/>
                </a:lnTo>
                <a:lnTo>
                  <a:pt x="353" y="110"/>
                </a:lnTo>
                <a:lnTo>
                  <a:pt x="156" y="133"/>
                </a:lnTo>
                <a:lnTo>
                  <a:pt x="40" y="75"/>
                </a:lnTo>
                <a:lnTo>
                  <a:pt x="0" y="0"/>
                </a:lnTo>
              </a:path>
            </a:pathLst>
          </a:custGeom>
          <a:pattFill prst="dashVert">
            <a:fgClr>
              <a:schemeClr val="accent1"/>
            </a:fgClr>
            <a:bgClr>
              <a:schemeClr val="accent2"/>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70023" name="Text Box 91"/>
          <p:cNvSpPr txBox="1">
            <a:spLocks noChangeArrowheads="1"/>
          </p:cNvSpPr>
          <p:nvPr/>
        </p:nvSpPr>
        <p:spPr bwMode="auto">
          <a:xfrm>
            <a:off x="4343400" y="5638800"/>
            <a:ext cx="873125"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32214"/>
                </a:solidFill>
              </a:rPr>
              <a:t>Surplus</a:t>
            </a:r>
            <a:endParaRPr lang="en-US"/>
          </a:p>
        </p:txBody>
      </p:sp>
      <p:sp>
        <p:nvSpPr>
          <p:cNvPr id="170024" name="Rectangle 92"/>
          <p:cNvSpPr>
            <a:spLocks noChangeArrowheads="1"/>
          </p:cNvSpPr>
          <p:nvPr/>
        </p:nvSpPr>
        <p:spPr bwMode="auto">
          <a:xfrm>
            <a:off x="5943600" y="5715000"/>
            <a:ext cx="749300"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600">
                <a:solidFill>
                  <a:srgbClr val="0FFBF5"/>
                </a:solidFill>
              </a:rPr>
              <a:t>Deficit</a:t>
            </a:r>
            <a:endParaRPr lang="en-US" sz="1600">
              <a:solidFill>
                <a:srgbClr val="F32214"/>
              </a:solidFill>
            </a:endParaRPr>
          </a:p>
        </p:txBody>
      </p:sp>
      <p:sp>
        <p:nvSpPr>
          <p:cNvPr id="170025" name="Line 93"/>
          <p:cNvSpPr>
            <a:spLocks noChangeShapeType="1"/>
          </p:cNvSpPr>
          <p:nvPr/>
        </p:nvSpPr>
        <p:spPr bwMode="auto">
          <a:xfrm flipV="1">
            <a:off x="4800600" y="5181600"/>
            <a:ext cx="0" cy="533400"/>
          </a:xfrm>
          <a:prstGeom prst="line">
            <a:avLst/>
          </a:prstGeom>
          <a:noFill/>
          <a:ln w="9525">
            <a:solidFill>
              <a:srgbClr val="F32214"/>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26" name="Line 94"/>
          <p:cNvSpPr>
            <a:spLocks noChangeShapeType="1"/>
          </p:cNvSpPr>
          <p:nvPr/>
        </p:nvSpPr>
        <p:spPr bwMode="auto">
          <a:xfrm flipH="1" flipV="1">
            <a:off x="5943600" y="5486400"/>
            <a:ext cx="381000" cy="228600"/>
          </a:xfrm>
          <a:prstGeom prst="line">
            <a:avLst/>
          </a:prstGeom>
          <a:noFill/>
          <a:ln w="9525">
            <a:solidFill>
              <a:srgbClr val="0FFBF5"/>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27" name="TextBox 1"/>
          <p:cNvSpPr txBox="1">
            <a:spLocks noChangeArrowheads="1"/>
          </p:cNvSpPr>
          <p:nvPr/>
        </p:nvSpPr>
        <p:spPr bwMode="auto">
          <a:xfrm>
            <a:off x="3675063" y="1866900"/>
            <a:ext cx="1857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pic>
        <p:nvPicPr>
          <p:cNvPr id="2" name="Picture 1">
            <a:extLst>
              <a:ext uri="{FF2B5EF4-FFF2-40B4-BE49-F238E27FC236}">
                <a16:creationId xmlns:a16="http://schemas.microsoft.com/office/drawing/2014/main" id="{F468EE70-D3DB-B1AB-93D8-E42D2B339028}"/>
              </a:ext>
            </a:extLst>
          </p:cNvPr>
          <p:cNvPicPr>
            <a:picLocks noChangeAspect="1"/>
          </p:cNvPicPr>
          <p:nvPr/>
        </p:nvPicPr>
        <p:blipFill rotWithShape="1">
          <a:blip r:embed="rId3"/>
          <a:srcRect r="38264"/>
          <a:stretch/>
        </p:blipFill>
        <p:spPr>
          <a:xfrm rot="5400000">
            <a:off x="170145" y="-142031"/>
            <a:ext cx="1322155" cy="1606217"/>
          </a:xfrm>
          <a:prstGeom prst="rect">
            <a:avLst/>
          </a:prstGeom>
        </p:spPr>
      </p:pic>
    </p:spTree>
    <p:extLst>
      <p:ext uri="{BB962C8B-B14F-4D97-AF65-F5344CB8AC3E}">
        <p14:creationId xmlns:p14="http://schemas.microsoft.com/office/powerpoint/2010/main" val="4247199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BC"/>
          <p:cNvPicPr>
            <a:picLocks noChangeAspect="1" noChangeArrowheads="1"/>
          </p:cNvPicPr>
          <p:nvPr/>
        </p:nvPicPr>
        <p:blipFill>
          <a:blip r:embed="rId3">
            <a:extLst>
              <a:ext uri="{28A0092B-C50C-407E-A947-70E740481C1C}">
                <a14:useLocalDpi xmlns:a14="http://schemas.microsoft.com/office/drawing/2010/main" val="0"/>
              </a:ext>
            </a:extLst>
          </a:blip>
          <a:srcRect b="51515"/>
          <a:stretch>
            <a:fillRect/>
          </a:stretch>
        </p:blipFill>
        <p:spPr bwMode="auto">
          <a:xfrm>
            <a:off x="190500" y="1295400"/>
            <a:ext cx="8763000"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2034" name="Text Box 3"/>
          <p:cNvSpPr txBox="1">
            <a:spLocks noChangeArrowheads="1"/>
          </p:cNvSpPr>
          <p:nvPr/>
        </p:nvSpPr>
        <p:spPr bwMode="auto">
          <a:xfrm>
            <a:off x="2208213" y="228600"/>
            <a:ext cx="4741862"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FFF4D"/>
                </a:solidFill>
              </a:rPr>
              <a:t>Top-of-Atmosphere Net Radiation</a:t>
            </a:r>
          </a:p>
          <a:p>
            <a:pPr algn="ctr"/>
            <a:r>
              <a:rPr lang="en-US">
                <a:solidFill>
                  <a:srgbClr val="FFFF4D"/>
                </a:solidFill>
              </a:rPr>
              <a:t>January</a:t>
            </a:r>
            <a:endParaRPr lang="en-US"/>
          </a:p>
        </p:txBody>
      </p:sp>
      <p:sp>
        <p:nvSpPr>
          <p:cNvPr id="172035" name="Text Box 4"/>
          <p:cNvSpPr txBox="1">
            <a:spLocks noChangeArrowheads="1"/>
          </p:cNvSpPr>
          <p:nvPr/>
        </p:nvSpPr>
        <p:spPr bwMode="auto">
          <a:xfrm>
            <a:off x="1127125" y="6338888"/>
            <a:ext cx="2595563"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0FFBF5"/>
                </a:solidFill>
              </a:rPr>
              <a:t>Units:  Watts per square meter</a:t>
            </a:r>
            <a:endParaRPr lang="en-US"/>
          </a:p>
        </p:txBody>
      </p:sp>
    </p:spTree>
    <p:extLst>
      <p:ext uri="{BB962C8B-B14F-4D97-AF65-F5344CB8AC3E}">
        <p14:creationId xmlns:p14="http://schemas.microsoft.com/office/powerpoint/2010/main" val="692781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 descr="BC"/>
          <p:cNvPicPr>
            <a:picLocks noChangeAspect="1" noChangeArrowheads="1"/>
          </p:cNvPicPr>
          <p:nvPr/>
        </p:nvPicPr>
        <p:blipFill>
          <a:blip r:embed="rId3">
            <a:extLst>
              <a:ext uri="{28A0092B-C50C-407E-A947-70E740481C1C}">
                <a14:useLocalDpi xmlns:a14="http://schemas.microsoft.com/office/drawing/2010/main" val="0"/>
              </a:ext>
            </a:extLst>
          </a:blip>
          <a:srcRect t="49535" b="2802"/>
          <a:stretch>
            <a:fillRect/>
          </a:stretch>
        </p:blipFill>
        <p:spPr bwMode="auto">
          <a:xfrm>
            <a:off x="533400" y="1447800"/>
            <a:ext cx="8001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082" name="Rectangle 3"/>
          <p:cNvSpPr>
            <a:spLocks noChangeArrowheads="1"/>
          </p:cNvSpPr>
          <p:nvPr/>
        </p:nvSpPr>
        <p:spPr bwMode="auto">
          <a:xfrm>
            <a:off x="2201863" y="304800"/>
            <a:ext cx="4741862"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a:solidFill>
                  <a:srgbClr val="FFFF4D"/>
                </a:solidFill>
              </a:rPr>
              <a:t>Top-of-Atmosphere Net Radiation</a:t>
            </a:r>
          </a:p>
          <a:p>
            <a:pPr algn="ctr"/>
            <a:r>
              <a:rPr lang="en-US">
                <a:solidFill>
                  <a:srgbClr val="FFFF4D"/>
                </a:solidFill>
              </a:rPr>
              <a:t>July</a:t>
            </a:r>
          </a:p>
        </p:txBody>
      </p:sp>
      <p:sp>
        <p:nvSpPr>
          <p:cNvPr id="174083" name="Rectangle 4"/>
          <p:cNvSpPr>
            <a:spLocks noChangeArrowheads="1"/>
          </p:cNvSpPr>
          <p:nvPr/>
        </p:nvSpPr>
        <p:spPr bwMode="auto">
          <a:xfrm>
            <a:off x="1066800" y="6172200"/>
            <a:ext cx="2595563"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rgbClr val="0FFBF5"/>
                </a:solidFill>
              </a:rPr>
              <a:t>Units:  Watts per square meter</a:t>
            </a:r>
          </a:p>
        </p:txBody>
      </p:sp>
    </p:spTree>
    <p:extLst>
      <p:ext uri="{BB962C8B-B14F-4D97-AF65-F5344CB8AC3E}">
        <p14:creationId xmlns:p14="http://schemas.microsoft.com/office/powerpoint/2010/main" val="275762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fig3"/>
          <p:cNvPicPr>
            <a:picLocks noChangeAspect="1" noChangeArrowheads="1"/>
          </p:cNvPicPr>
          <p:nvPr/>
        </p:nvPicPr>
        <p:blipFill rotWithShape="1">
          <a:blip r:embed="rId3">
            <a:extLst>
              <a:ext uri="{28A0092B-C50C-407E-A947-70E740481C1C}">
                <a14:useLocalDpi xmlns:a14="http://schemas.microsoft.com/office/drawing/2010/main" val="0"/>
              </a:ext>
            </a:extLst>
          </a:blip>
          <a:srcRect b="29672"/>
          <a:stretch/>
        </p:blipFill>
        <p:spPr bwMode="auto">
          <a:xfrm>
            <a:off x="1806575" y="609600"/>
            <a:ext cx="5465763" cy="435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Text Box 5"/>
          <p:cNvSpPr txBox="1">
            <a:spLocks noChangeArrowheads="1"/>
          </p:cNvSpPr>
          <p:nvPr/>
        </p:nvSpPr>
        <p:spPr bwMode="auto">
          <a:xfrm>
            <a:off x="1085850" y="47625"/>
            <a:ext cx="69278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507"/>
                </a:solidFill>
              </a:rPr>
              <a:t>Effect of Solar Angle on Intensity and Path Length</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708CE8A-2700-614F-91AC-ADF90A865AAE}"/>
                  </a:ext>
                </a:extLst>
              </p:cNvPr>
              <p:cNvSpPr txBox="1"/>
              <p:nvPr/>
            </p:nvSpPr>
            <p:spPr>
              <a:xfrm>
                <a:off x="2019040" y="5073015"/>
                <a:ext cx="5128520" cy="680186"/>
              </a:xfrm>
              <a:prstGeom prst="rect">
                <a:avLst/>
              </a:prstGeom>
              <a:noFill/>
            </p:spPr>
            <p:txBody>
              <a:bodyPr wrap="none" rtlCol="0">
                <a:spAutoFit/>
              </a:bodyPr>
              <a:lstStyle/>
              <a:p>
                <a:r>
                  <a:rPr lang="en-US" dirty="0">
                    <a:solidFill>
                      <a:srgbClr val="7DF9FD"/>
                    </a:solidFill>
                  </a:rPr>
                  <a:t>Transmissivity (</a:t>
                </a:r>
                <a:r>
                  <a:rPr lang="en-US" dirty="0">
                    <a:solidFill>
                      <a:srgbClr val="7DF9FD"/>
                    </a:solidFill>
                    <a:latin typeface="Symbol" pitchFamily="2" charset="2"/>
                  </a:rPr>
                  <a:t>t) = </a:t>
                </a:r>
                <a14:m>
                  <m:oMath xmlns:m="http://schemas.openxmlformats.org/officeDocument/2006/math">
                    <m:f>
                      <m:fPr>
                        <m:ctrlPr>
                          <a:rPr lang="en-US" b="0" i="1" smtClean="0">
                            <a:solidFill>
                              <a:srgbClr val="7DF9FD"/>
                            </a:solidFill>
                            <a:latin typeface="Cambria Math" panose="02040503050406030204" pitchFamily="18" charset="0"/>
                          </a:rPr>
                        </m:ctrlPr>
                      </m:fPr>
                      <m:num>
                        <m:sSub>
                          <m:sSubPr>
                            <m:ctrlPr>
                              <a:rPr lang="en-US" i="1">
                                <a:solidFill>
                                  <a:srgbClr val="7DF9FD"/>
                                </a:solidFill>
                                <a:latin typeface="Cambria Math" panose="02040503050406030204" pitchFamily="18" charset="0"/>
                              </a:rPr>
                            </m:ctrlPr>
                          </m:sSubPr>
                          <m:e>
                            <m:r>
                              <a:rPr lang="en-US" i="1">
                                <a:solidFill>
                                  <a:srgbClr val="7DF9FD"/>
                                </a:solidFill>
                                <a:latin typeface="Cambria Math" panose="02040503050406030204" pitchFamily="18" charset="0"/>
                              </a:rPr>
                              <m:t>𝐸</m:t>
                            </m:r>
                          </m:e>
                          <m:sub>
                            <m:r>
                              <a:rPr lang="en-US" i="1">
                                <a:solidFill>
                                  <a:srgbClr val="7DF9FD"/>
                                </a:solidFill>
                                <a:latin typeface="Cambria Math" panose="02040503050406030204" pitchFamily="18" charset="0"/>
                                <a:ea typeface="Cambria Math" panose="02040503050406030204" pitchFamily="18" charset="0"/>
                              </a:rPr>
                              <m:t>𝜆</m:t>
                            </m:r>
                          </m:sub>
                        </m:sSub>
                        <m:r>
                          <a:rPr lang="en-US" i="1">
                            <a:solidFill>
                              <a:srgbClr val="7DF9FD"/>
                            </a:solidFill>
                            <a:latin typeface="Cambria Math" panose="02040503050406030204" pitchFamily="18" charset="0"/>
                          </a:rPr>
                          <m:t> </m:t>
                        </m:r>
                        <m:r>
                          <a:rPr lang="en-US" i="1" smtClean="0">
                            <a:solidFill>
                              <a:srgbClr val="7DF9FD"/>
                            </a:solidFill>
                            <a:latin typeface="Cambria Math" panose="02040503050406030204" pitchFamily="18" charset="0"/>
                          </a:rPr>
                          <m:t>𝑡𝑟𝑎𝑛𝑠𝑚𝑖𝑡𝑡𝑒𝑑</m:t>
                        </m:r>
                      </m:num>
                      <m:den>
                        <m:sSub>
                          <m:sSubPr>
                            <m:ctrlPr>
                              <a:rPr lang="en-US" i="1">
                                <a:solidFill>
                                  <a:srgbClr val="7DF9FD"/>
                                </a:solidFill>
                                <a:latin typeface="Cambria Math" panose="02040503050406030204" pitchFamily="18" charset="0"/>
                              </a:rPr>
                            </m:ctrlPr>
                          </m:sSubPr>
                          <m:e>
                            <m:r>
                              <a:rPr lang="en-US" i="1">
                                <a:solidFill>
                                  <a:srgbClr val="7DF9FD"/>
                                </a:solidFill>
                                <a:latin typeface="Cambria Math" panose="02040503050406030204" pitchFamily="18" charset="0"/>
                              </a:rPr>
                              <m:t>𝐸</m:t>
                            </m:r>
                          </m:e>
                          <m:sub>
                            <m:r>
                              <a:rPr lang="en-US" i="1">
                                <a:solidFill>
                                  <a:srgbClr val="7DF9FD"/>
                                </a:solidFill>
                                <a:latin typeface="Cambria Math" panose="02040503050406030204" pitchFamily="18" charset="0"/>
                                <a:ea typeface="Cambria Math" panose="02040503050406030204" pitchFamily="18" charset="0"/>
                              </a:rPr>
                              <m:t>𝜆</m:t>
                            </m:r>
                          </m:sub>
                        </m:sSub>
                        <m:r>
                          <a:rPr lang="en-US" i="1">
                            <a:solidFill>
                              <a:srgbClr val="7DF9FD"/>
                            </a:solidFill>
                            <a:latin typeface="Cambria Math" panose="02040503050406030204" pitchFamily="18" charset="0"/>
                          </a:rPr>
                          <m:t> </m:t>
                        </m:r>
                        <m:r>
                          <a:rPr lang="en-US" b="0" i="1" smtClean="0">
                            <a:solidFill>
                              <a:srgbClr val="7DF9FD"/>
                            </a:solidFill>
                            <a:latin typeface="Cambria Math" panose="02040503050406030204" pitchFamily="18" charset="0"/>
                          </a:rPr>
                          <m:t>𝑖𝑛𝑐𝑖𝑑𝑒𝑛𝑡</m:t>
                        </m:r>
                      </m:den>
                    </m:f>
                    <m:r>
                      <a:rPr lang="en-US" b="0" i="0" smtClean="0">
                        <a:solidFill>
                          <a:srgbClr val="7DF9FD"/>
                        </a:solidFill>
                        <a:latin typeface="Cambria Math" panose="02040503050406030204" pitchFamily="18" charset="0"/>
                      </a:rPr>
                      <m:t> [</m:t>
                    </m:r>
                  </m:oMath>
                </a14:m>
                <a:r>
                  <a:rPr lang="en-US" dirty="0">
                    <a:solidFill>
                      <a:srgbClr val="7DF9FD"/>
                    </a:solidFill>
                  </a:rPr>
                  <a:t>%]</a:t>
                </a:r>
              </a:p>
            </p:txBody>
          </p:sp>
        </mc:Choice>
        <mc:Fallback xmlns="">
          <p:sp>
            <p:nvSpPr>
              <p:cNvPr id="2" name="TextBox 1">
                <a:extLst>
                  <a:ext uri="{FF2B5EF4-FFF2-40B4-BE49-F238E27FC236}">
                    <a16:creationId xmlns:a16="http://schemas.microsoft.com/office/drawing/2014/main" id="{E708CE8A-2700-614F-91AC-ADF90A865AAE}"/>
                  </a:ext>
                </a:extLst>
              </p:cNvPr>
              <p:cNvSpPr txBox="1">
                <a:spLocks noRot="1" noChangeAspect="1" noMove="1" noResize="1" noEditPoints="1" noAdjustHandles="1" noChangeArrowheads="1" noChangeShapeType="1" noTextEdit="1"/>
              </p:cNvSpPr>
              <p:nvPr/>
            </p:nvSpPr>
            <p:spPr>
              <a:xfrm>
                <a:off x="2019040" y="5073015"/>
                <a:ext cx="5128520" cy="680186"/>
              </a:xfrm>
              <a:prstGeom prst="rect">
                <a:avLst/>
              </a:prstGeom>
              <a:blipFill>
                <a:blip r:embed="rId4"/>
                <a:stretch>
                  <a:fillRect l="-1728" r="-988" b="-925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01ADE63-5A35-404F-A261-0DB2BAFD597C}"/>
              </a:ext>
            </a:extLst>
          </p:cNvPr>
          <p:cNvSpPr txBox="1"/>
          <p:nvPr/>
        </p:nvSpPr>
        <p:spPr>
          <a:xfrm>
            <a:off x="7852410" y="2032000"/>
            <a:ext cx="992579" cy="369332"/>
          </a:xfrm>
          <a:prstGeom prst="rect">
            <a:avLst/>
          </a:prstGeom>
          <a:noFill/>
        </p:spPr>
        <p:txBody>
          <a:bodyPr wrap="none" rtlCol="0">
            <a:spAutoFit/>
          </a:bodyPr>
          <a:lstStyle/>
          <a:p>
            <a:r>
              <a:rPr lang="en-US" sz="1800" dirty="0">
                <a:solidFill>
                  <a:schemeClr val="bg1"/>
                </a:solidFill>
              </a:rPr>
              <a:t>Incident</a:t>
            </a:r>
          </a:p>
        </p:txBody>
      </p:sp>
      <p:cxnSp>
        <p:nvCxnSpPr>
          <p:cNvPr id="5" name="Straight Arrow Connector 4">
            <a:extLst>
              <a:ext uri="{FF2B5EF4-FFF2-40B4-BE49-F238E27FC236}">
                <a16:creationId xmlns:a16="http://schemas.microsoft.com/office/drawing/2014/main" id="{4A799533-DDC0-B742-AA4A-B8B2B458BB7B}"/>
              </a:ext>
            </a:extLst>
          </p:cNvPr>
          <p:cNvCxnSpPr/>
          <p:nvPr/>
        </p:nvCxnSpPr>
        <p:spPr bwMode="auto">
          <a:xfrm flipH="1">
            <a:off x="6522720" y="2255520"/>
            <a:ext cx="1249680" cy="111760"/>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3"/>
          </a:lnRef>
          <a:fillRef idx="0">
            <a:schemeClr val="accent3"/>
          </a:fillRef>
          <a:effectRef idx="1">
            <a:schemeClr val="accent3"/>
          </a:effectRef>
          <a:fontRef idx="minor">
            <a:schemeClr val="tx1"/>
          </a:fontRef>
        </p:style>
      </p:cxnSp>
      <p:sp>
        <p:nvSpPr>
          <p:cNvPr id="8" name="TextBox 7">
            <a:extLst>
              <a:ext uri="{FF2B5EF4-FFF2-40B4-BE49-F238E27FC236}">
                <a16:creationId xmlns:a16="http://schemas.microsoft.com/office/drawing/2014/main" id="{D987A77B-490E-C84D-BA37-440160B312E1}"/>
              </a:ext>
            </a:extLst>
          </p:cNvPr>
          <p:cNvSpPr txBox="1"/>
          <p:nvPr/>
        </p:nvSpPr>
        <p:spPr>
          <a:xfrm>
            <a:off x="7760970" y="4104640"/>
            <a:ext cx="1394356" cy="369332"/>
          </a:xfrm>
          <a:prstGeom prst="rect">
            <a:avLst/>
          </a:prstGeom>
          <a:noFill/>
        </p:spPr>
        <p:txBody>
          <a:bodyPr wrap="none" rtlCol="0">
            <a:spAutoFit/>
          </a:bodyPr>
          <a:lstStyle/>
          <a:p>
            <a:r>
              <a:rPr lang="en-US" sz="1800" dirty="0">
                <a:solidFill>
                  <a:schemeClr val="bg1"/>
                </a:solidFill>
              </a:rPr>
              <a:t>Transmitted</a:t>
            </a:r>
          </a:p>
        </p:txBody>
      </p:sp>
      <p:cxnSp>
        <p:nvCxnSpPr>
          <p:cNvPr id="9" name="Straight Arrow Connector 8">
            <a:extLst>
              <a:ext uri="{FF2B5EF4-FFF2-40B4-BE49-F238E27FC236}">
                <a16:creationId xmlns:a16="http://schemas.microsoft.com/office/drawing/2014/main" id="{F2A1E1AD-A1E9-F343-BD06-E26881643125}"/>
              </a:ext>
            </a:extLst>
          </p:cNvPr>
          <p:cNvCxnSpPr/>
          <p:nvPr/>
        </p:nvCxnSpPr>
        <p:spPr bwMode="auto">
          <a:xfrm flipH="1">
            <a:off x="6451600" y="4328160"/>
            <a:ext cx="1249680" cy="111760"/>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64D0050-D84F-2543-8AFF-8C205AF36A60}"/>
                  </a:ext>
                </a:extLst>
              </p:cNvPr>
              <p:cNvSpPr txBox="1"/>
              <p:nvPr/>
            </p:nvSpPr>
            <p:spPr>
              <a:xfrm>
                <a:off x="3532082" y="5958840"/>
                <a:ext cx="21024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𝐸</m:t>
                      </m:r>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𝐸</m:t>
                          </m:r>
                        </m:e>
                        <m:sub>
                          <m:r>
                            <a:rPr lang="en-US" b="0" i="1" smtClean="0">
                              <a:solidFill>
                                <a:schemeClr val="bg1"/>
                              </a:solidFill>
                              <a:latin typeface="Cambria Math" panose="02040503050406030204" pitchFamily="18" charset="0"/>
                            </a:rPr>
                            <m:t>𝑜</m:t>
                          </m:r>
                        </m:sub>
                      </m:sSub>
                      <m:r>
                        <a:rPr lang="en-US" i="1">
                          <a:solidFill>
                            <a:schemeClr val="bg1"/>
                          </a:solidFill>
                          <a:latin typeface="Cambria Math" panose="02040503050406030204" pitchFamily="18" charset="0"/>
                          <a:ea typeface="Cambria Math" panose="02040503050406030204" pitchFamily="18" charset="0"/>
                        </a:rPr>
                        <m:t>𝜏</m:t>
                      </m:r>
                      <m:r>
                        <m:rPr>
                          <m:sty m:val="p"/>
                        </m:rPr>
                        <a:rPr lang="en-US" b="0" i="0" smtClean="0">
                          <a:solidFill>
                            <a:schemeClr val="bg1"/>
                          </a:solidFill>
                          <a:latin typeface="Cambria Math" panose="02040503050406030204" pitchFamily="18" charset="0"/>
                          <a:ea typeface="Cambria Math" panose="02040503050406030204" pitchFamily="18" charset="0"/>
                        </a:rPr>
                        <m:t>cos</m:t>
                      </m:r>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𝑍</m:t>
                      </m:r>
                      <m:r>
                        <a:rPr lang="en-US" b="0" i="1" smtClean="0">
                          <a:solidFill>
                            <a:schemeClr val="bg1"/>
                          </a:solidFill>
                          <a:latin typeface="Cambria Math" panose="02040503050406030204" pitchFamily="18" charset="0"/>
                          <a:ea typeface="Cambria Math" panose="02040503050406030204" pitchFamily="18" charset="0"/>
                        </a:rPr>
                        <m:t>)</m:t>
                      </m:r>
                    </m:oMath>
                  </m:oMathPara>
                </a14:m>
                <a:endParaRPr lang="en-US" dirty="0">
                  <a:solidFill>
                    <a:schemeClr val="bg1"/>
                  </a:solidFill>
                </a:endParaRPr>
              </a:p>
            </p:txBody>
          </p:sp>
        </mc:Choice>
        <mc:Fallback xmlns="">
          <p:sp>
            <p:nvSpPr>
              <p:cNvPr id="6" name="TextBox 5">
                <a:extLst>
                  <a:ext uri="{FF2B5EF4-FFF2-40B4-BE49-F238E27FC236}">
                    <a16:creationId xmlns:a16="http://schemas.microsoft.com/office/drawing/2014/main" id="{464D0050-D84F-2543-8AFF-8C205AF36A60}"/>
                  </a:ext>
                </a:extLst>
              </p:cNvPr>
              <p:cNvSpPr txBox="1">
                <a:spLocks noRot="1" noChangeAspect="1" noMove="1" noResize="1" noEditPoints="1" noAdjustHandles="1" noChangeArrowheads="1" noChangeShapeType="1" noTextEdit="1"/>
              </p:cNvSpPr>
              <p:nvPr/>
            </p:nvSpPr>
            <p:spPr>
              <a:xfrm>
                <a:off x="3532082" y="5958840"/>
                <a:ext cx="2102435" cy="369332"/>
              </a:xfrm>
              <a:prstGeom prst="rect">
                <a:avLst/>
              </a:prstGeom>
              <a:blipFill>
                <a:blip r:embed="rId5"/>
                <a:stretch>
                  <a:fillRect l="-1807" t="-6897" r="-4217" b="-37931"/>
                </a:stretch>
              </a:blipFill>
            </p:spPr>
            <p:txBody>
              <a:bodyPr/>
              <a:lstStyle/>
              <a:p>
                <a:r>
                  <a:rPr lang="en-US">
                    <a:noFill/>
                  </a:rPr>
                  <a:t> </a:t>
                </a:r>
              </a:p>
            </p:txBody>
          </p:sp>
        </mc:Fallback>
      </mc:AlternateContent>
    </p:spTree>
    <p:extLst>
      <p:ext uri="{BB962C8B-B14F-4D97-AF65-F5344CB8AC3E}">
        <p14:creationId xmlns:p14="http://schemas.microsoft.com/office/powerpoint/2010/main" val="1415745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6" descr="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6106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0" name="Text Box 7"/>
          <p:cNvSpPr txBox="1">
            <a:spLocks noChangeArrowheads="1"/>
          </p:cNvSpPr>
          <p:nvPr/>
        </p:nvSpPr>
        <p:spPr bwMode="auto">
          <a:xfrm>
            <a:off x="2201863" y="152400"/>
            <a:ext cx="4741862"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FFF4D"/>
                </a:solidFill>
              </a:rPr>
              <a:t>Top-of-Atmosphere Net Radiation</a:t>
            </a:r>
          </a:p>
          <a:p>
            <a:pPr algn="ctr"/>
            <a:r>
              <a:rPr lang="en-US">
                <a:solidFill>
                  <a:srgbClr val="FFFF4D"/>
                </a:solidFill>
              </a:rPr>
              <a:t>Mean Annual</a:t>
            </a:r>
          </a:p>
        </p:txBody>
      </p:sp>
      <p:sp>
        <p:nvSpPr>
          <p:cNvPr id="176131" name="Rectangle 8"/>
          <p:cNvSpPr>
            <a:spLocks noChangeArrowheads="1"/>
          </p:cNvSpPr>
          <p:nvPr/>
        </p:nvSpPr>
        <p:spPr bwMode="auto">
          <a:xfrm>
            <a:off x="1066800" y="6400800"/>
            <a:ext cx="2595563"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rgbClr val="0FFBF5"/>
                </a:solidFill>
              </a:rPr>
              <a:t>Units:  Watts per square meter</a:t>
            </a:r>
          </a:p>
        </p:txBody>
      </p:sp>
    </p:spTree>
    <p:extLst>
      <p:ext uri="{BB962C8B-B14F-4D97-AF65-F5344CB8AC3E}">
        <p14:creationId xmlns:p14="http://schemas.microsoft.com/office/powerpoint/2010/main" val="1352620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pic>
        <p:nvPicPr>
          <p:cNvPr id="161794" name="Picture 3" descr="0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0"/>
            <a:ext cx="868045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4D1F606C-0CC7-7D46-69A4-ACA5D8BF4725}"/>
              </a:ext>
            </a:extLst>
          </p:cNvPr>
          <p:cNvPicPr>
            <a:picLocks noChangeAspect="1"/>
          </p:cNvPicPr>
          <p:nvPr/>
        </p:nvPicPr>
        <p:blipFill rotWithShape="1">
          <a:blip r:embed="rId4"/>
          <a:srcRect r="38264"/>
          <a:stretch/>
        </p:blipFill>
        <p:spPr>
          <a:xfrm rot="5400000">
            <a:off x="142031" y="-142031"/>
            <a:ext cx="1322155" cy="1606217"/>
          </a:xfrm>
          <a:prstGeom prst="rect">
            <a:avLst/>
          </a:prstGeom>
        </p:spPr>
      </p:pic>
    </p:spTree>
    <p:extLst>
      <p:ext uri="{BB962C8B-B14F-4D97-AF65-F5344CB8AC3E}">
        <p14:creationId xmlns:p14="http://schemas.microsoft.com/office/powerpoint/2010/main" val="193531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4" descr="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0"/>
            <a:ext cx="43338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8178" name="Text Box 5"/>
          <p:cNvSpPr txBox="1">
            <a:spLocks noChangeArrowheads="1"/>
          </p:cNvSpPr>
          <p:nvPr/>
        </p:nvSpPr>
        <p:spPr bwMode="auto">
          <a:xfrm>
            <a:off x="-22225" y="838200"/>
            <a:ext cx="3284538" cy="1552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FFF4D"/>
                </a:solidFill>
              </a:rPr>
              <a:t>Seasonal Temperature</a:t>
            </a:r>
          </a:p>
          <a:p>
            <a:pPr algn="ctr"/>
            <a:r>
              <a:rPr lang="en-US">
                <a:solidFill>
                  <a:srgbClr val="FFFF4D"/>
                </a:solidFill>
              </a:rPr>
              <a:t>Variation</a:t>
            </a:r>
          </a:p>
          <a:p>
            <a:pPr algn="ctr"/>
            <a:r>
              <a:rPr lang="en-US">
                <a:solidFill>
                  <a:srgbClr val="FFFF4D"/>
                </a:solidFill>
              </a:rPr>
              <a:t>at Depth</a:t>
            </a:r>
          </a:p>
          <a:p>
            <a:pPr algn="ctr"/>
            <a:r>
              <a:rPr lang="en-US">
                <a:solidFill>
                  <a:srgbClr val="FFFF4D"/>
                </a:solidFill>
              </a:rPr>
              <a:t>Land vs. Water</a:t>
            </a:r>
            <a:endParaRPr lang="en-US"/>
          </a:p>
        </p:txBody>
      </p:sp>
      <p:sp>
        <p:nvSpPr>
          <p:cNvPr id="178179" name="Rectangle 3"/>
          <p:cNvSpPr>
            <a:spLocks noChangeArrowheads="1"/>
          </p:cNvSpPr>
          <p:nvPr/>
        </p:nvSpPr>
        <p:spPr bwMode="auto">
          <a:xfrm>
            <a:off x="441325" y="5407025"/>
            <a:ext cx="2286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chemeClr val="bg1"/>
                </a:solidFill>
              </a:rPr>
              <a:t>(N:  47–50, 223–225;</a:t>
            </a:r>
          </a:p>
          <a:p>
            <a:pPr algn="ctr"/>
            <a:r>
              <a:rPr lang="en-US">
                <a:solidFill>
                  <a:schemeClr val="bg1"/>
                </a:solidFill>
              </a:rPr>
              <a:t>A: 77–80)</a:t>
            </a:r>
            <a:endParaRPr lang="en-US"/>
          </a:p>
        </p:txBody>
      </p:sp>
    </p:spTree>
    <p:extLst>
      <p:ext uri="{BB962C8B-B14F-4D97-AF65-F5344CB8AC3E}">
        <p14:creationId xmlns:p14="http://schemas.microsoft.com/office/powerpoint/2010/main" val="208053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3" descr="W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79550" y="231776"/>
            <a:ext cx="6186487" cy="680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46" name="Text Box 4"/>
          <p:cNvSpPr txBox="1">
            <a:spLocks noChangeArrowheads="1"/>
          </p:cNvSpPr>
          <p:nvPr/>
        </p:nvSpPr>
        <p:spPr bwMode="auto">
          <a:xfrm>
            <a:off x="3200400" y="9525"/>
            <a:ext cx="2741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BD76A"/>
                </a:solidFill>
              </a:rPr>
              <a:t>Type of Scattering </a:t>
            </a:r>
          </a:p>
        </p:txBody>
      </p:sp>
    </p:spTree>
    <p:extLst>
      <p:ext uri="{BB962C8B-B14F-4D97-AF65-F5344CB8AC3E}">
        <p14:creationId xmlns:p14="http://schemas.microsoft.com/office/powerpoint/2010/main" val="189450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1" descr="1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703263"/>
            <a:ext cx="8964613" cy="6078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10594"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
        <p:nvSpPr>
          <p:cNvPr id="110595" name="Text Box 4"/>
          <p:cNvSpPr txBox="1">
            <a:spLocks noChangeArrowheads="1"/>
          </p:cNvSpPr>
          <p:nvPr/>
        </p:nvSpPr>
        <p:spPr bwMode="auto">
          <a:xfrm>
            <a:off x="3124200" y="152400"/>
            <a:ext cx="282733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A84"/>
                </a:solidFill>
              </a:rPr>
              <a:t>Rayleigh Scattering</a:t>
            </a:r>
            <a:endParaRPr lang="en-US"/>
          </a:p>
        </p:txBody>
      </p:sp>
    </p:spTree>
    <p:extLst>
      <p:ext uri="{BB962C8B-B14F-4D97-AF65-F5344CB8AC3E}">
        <p14:creationId xmlns:p14="http://schemas.microsoft.com/office/powerpoint/2010/main" val="125402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Rayleigh_sunlight_scatt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1303338"/>
            <a:ext cx="5380037" cy="440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2" name="Rectangle 3"/>
          <p:cNvSpPr>
            <a:spLocks noChangeArrowheads="1"/>
          </p:cNvSpPr>
          <p:nvPr/>
        </p:nvSpPr>
        <p:spPr bwMode="auto">
          <a:xfrm>
            <a:off x="1720850" y="347663"/>
            <a:ext cx="570706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solidFill>
                  <a:srgbClr val="FFFF4D"/>
                </a:solidFill>
              </a:rPr>
              <a:t>Clear Sky Rayleigh Scattering at Surface</a:t>
            </a:r>
          </a:p>
        </p:txBody>
      </p:sp>
      <p:sp>
        <p:nvSpPr>
          <p:cNvPr id="112643" name="Text Box 4"/>
          <p:cNvSpPr txBox="1">
            <a:spLocks noChangeArrowheads="1"/>
          </p:cNvSpPr>
          <p:nvPr/>
        </p:nvSpPr>
        <p:spPr bwMode="auto">
          <a:xfrm>
            <a:off x="1258888" y="6100763"/>
            <a:ext cx="6626225"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7DFFFF"/>
                </a:solidFill>
              </a:rPr>
              <a:t>Cyan</a:t>
            </a:r>
            <a:r>
              <a:rPr lang="en-US" sz="1800">
                <a:solidFill>
                  <a:srgbClr val="0CCC2D"/>
                </a:solidFill>
              </a:rPr>
              <a:t> sky is mix of visible intensities coupled with eye sensitivity</a:t>
            </a:r>
          </a:p>
        </p:txBody>
      </p:sp>
    </p:spTree>
    <p:extLst>
      <p:ext uri="{BB962C8B-B14F-4D97-AF65-F5344CB8AC3E}">
        <p14:creationId xmlns:p14="http://schemas.microsoft.com/office/powerpoint/2010/main" val="233615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1" descr="19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457200"/>
            <a:ext cx="8439150" cy="6354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14690" name="Rectangle 3"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US">
              <a:latin typeface="Arial" charset="0"/>
              <a:ea typeface="ＭＳ Ｐゴシック" charset="0"/>
            </a:endParaRPr>
          </a:p>
        </p:txBody>
      </p:sp>
      <p:sp>
        <p:nvSpPr>
          <p:cNvPr id="114691" name="Text Box 4"/>
          <p:cNvSpPr txBox="1">
            <a:spLocks noChangeArrowheads="1"/>
          </p:cNvSpPr>
          <p:nvPr/>
        </p:nvSpPr>
        <p:spPr bwMode="auto">
          <a:xfrm>
            <a:off x="3505200" y="0"/>
            <a:ext cx="2132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A84"/>
                </a:solidFill>
              </a:rPr>
              <a:t>Mie Scattering</a:t>
            </a:r>
            <a:endParaRPr lang="en-US"/>
          </a:p>
        </p:txBody>
      </p:sp>
    </p:spTree>
    <p:extLst>
      <p:ext uri="{BB962C8B-B14F-4D97-AF65-F5344CB8AC3E}">
        <p14:creationId xmlns:p14="http://schemas.microsoft.com/office/powerpoint/2010/main" val="307494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13589_20_10.jpg">
            <a:extLst>
              <a:ext uri="{FF2B5EF4-FFF2-40B4-BE49-F238E27FC236}">
                <a16:creationId xmlns:a16="http://schemas.microsoft.com/office/drawing/2014/main" id="{D3B86843-334D-EF40-A70E-33CCD75202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38213"/>
            <a:ext cx="88392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ext Box 3">
            <a:extLst>
              <a:ext uri="{FF2B5EF4-FFF2-40B4-BE49-F238E27FC236}">
                <a16:creationId xmlns:a16="http://schemas.microsoft.com/office/drawing/2014/main" id="{847B552C-DFF0-684F-B761-48E11999B0E8}"/>
              </a:ext>
            </a:extLst>
          </p:cNvPr>
          <p:cNvSpPr txBox="1">
            <a:spLocks noChangeArrowheads="1"/>
          </p:cNvSpPr>
          <p:nvPr/>
        </p:nvSpPr>
        <p:spPr bwMode="auto">
          <a:xfrm>
            <a:off x="315913" y="306388"/>
            <a:ext cx="8567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dirty="0">
                <a:solidFill>
                  <a:srgbClr val="FFFF00"/>
                </a:solidFill>
              </a:rPr>
              <a:t>Low sun = low transmissivity (longer path of radiation through atmosphere)</a:t>
            </a:r>
          </a:p>
        </p:txBody>
      </p:sp>
    </p:spTree>
  </p:cSld>
  <p:clrMapOvr>
    <a:masterClrMapping/>
  </p:clrMapOvr>
</p:sld>
</file>

<file path=ppt/theme/theme1.xml><?xml version="1.0" encoding="utf-8"?>
<a:theme xmlns:a="http://schemas.openxmlformats.org/drawingml/2006/main" name="Radiation">
  <a:themeElements>
    <a:clrScheme name="Radi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adiatio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Radi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di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adi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di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di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di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adi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141110</TotalTime>
  <Words>1479</Words>
  <Application>Microsoft Macintosh PowerPoint</Application>
  <PresentationFormat>On-screen Show (4:3)</PresentationFormat>
  <Paragraphs>266</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 Unicode MS</vt:lpstr>
      <vt:lpstr>Arial</vt:lpstr>
      <vt:lpstr>Calibri</vt:lpstr>
      <vt:lpstr>Cambria Math</vt:lpstr>
      <vt:lpstr>Symbol</vt:lpstr>
      <vt:lpstr>Times</vt:lpstr>
      <vt:lpstr>Radiation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Davis</dc:creator>
  <cp:lastModifiedBy>Microsoft Office User</cp:lastModifiedBy>
  <cp:revision>147</cp:revision>
  <dcterms:created xsi:type="dcterms:W3CDTF">2013-01-14T23:00:07Z</dcterms:created>
  <dcterms:modified xsi:type="dcterms:W3CDTF">2023-09-18T20:49:43Z</dcterms:modified>
</cp:coreProperties>
</file>