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466" r:id="rId2"/>
    <p:sldId id="467" r:id="rId3"/>
    <p:sldId id="468" r:id="rId4"/>
    <p:sldId id="469" r:id="rId5"/>
    <p:sldId id="331" r:id="rId6"/>
    <p:sldId id="313" r:id="rId7"/>
    <p:sldId id="325" r:id="rId8"/>
    <p:sldId id="460" r:id="rId9"/>
    <p:sldId id="462" r:id="rId10"/>
    <p:sldId id="322" r:id="rId11"/>
    <p:sldId id="396" r:id="rId12"/>
    <p:sldId id="326" r:id="rId13"/>
    <p:sldId id="465" r:id="rId14"/>
    <p:sldId id="398" r:id="rId15"/>
    <p:sldId id="394" r:id="rId16"/>
    <p:sldId id="264" r:id="rId17"/>
    <p:sldId id="391" r:id="rId18"/>
    <p:sldId id="399" r:id="rId19"/>
    <p:sldId id="314" r:id="rId20"/>
    <p:sldId id="310" r:id="rId21"/>
    <p:sldId id="328" r:id="rId22"/>
    <p:sldId id="397" r:id="rId23"/>
    <p:sldId id="388" r:id="rId24"/>
    <p:sldId id="461" r:id="rId25"/>
    <p:sldId id="390" r:id="rId26"/>
    <p:sldId id="372" r:id="rId27"/>
    <p:sldId id="311" r:id="rId28"/>
    <p:sldId id="472" r:id="rId29"/>
    <p:sldId id="312" r:id="rId30"/>
    <p:sldId id="400" r:id="rId31"/>
    <p:sldId id="401" r:id="rId32"/>
    <p:sldId id="473" r:id="rId33"/>
    <p:sldId id="470" r:id="rId34"/>
    <p:sldId id="471" r:id="rId35"/>
    <p:sldId id="30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47FF"/>
    <a:srgbClr val="2D3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9"/>
    <p:restoredTop sz="96327"/>
  </p:normalViewPr>
  <p:slideViewPr>
    <p:cSldViewPr snapToGrid="0">
      <p:cViewPr varScale="1">
        <p:scale>
          <a:sx n="129" d="100"/>
          <a:sy n="129" d="100"/>
        </p:scale>
        <p:origin x="21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B20E34-29D9-9040-B472-6D19063E00A7}" type="datetimeFigureOut">
              <a:rPr lang="en-US" smtClean="0"/>
              <a:t>9/1/23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DB56E-804A-7B4D-BD9E-0931A75CC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6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CC5F18-71CA-054A-BA47-84A8F3C4CE4D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64C1952F-91C6-404B-877A-EBE7200ADD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F2F832C2-E482-6C4B-B923-9B87DE294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Page: 203</a:t>
            </a:r>
          </a:p>
          <a:p>
            <a:pPr>
              <a:spcBef>
                <a:spcPct val="0"/>
              </a:spcBef>
            </a:pPr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FIGURE 8.6 The mercury barometer. The height of the mercury column is a measure of atmospheric pressure.</a:t>
            </a: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F7C383E7-5853-B54A-B768-A3DABE21A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C280564-4783-E24F-AC41-7246A84041CB}" type="slidenum">
              <a:rPr lang="en-US" altLang="en-US" sz="1200">
                <a:latin typeface="Calibri" panose="020F0502020204030204" pitchFamily="34" charset="0"/>
              </a:rPr>
              <a:pPr/>
              <a:t>19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13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E232AA-77C5-1B4D-9055-41DC11BDADCB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109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9A9A"/>
                </a:solidFill>
              </a:rPr>
              <a:t>FIGURE 1.9 </a:t>
            </a:r>
            <a:r>
              <a:rPr lang="en-US">
                <a:solidFill>
                  <a:srgbClr val="000000"/>
                </a:solidFill>
              </a:rPr>
              <a:t>Both air pressure and air density decrease with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increasing altitude. The weight of all the air molecules above the earth</a:t>
            </a:r>
            <a:r>
              <a:rPr lang="ja-JP" altLang="en-US">
                <a:solidFill>
                  <a:srgbClr val="000000"/>
                </a:solidFill>
              </a:rPr>
              <a:t>’</a:t>
            </a:r>
            <a:r>
              <a:rPr lang="en-US" altLang="ja-JP">
                <a:solidFill>
                  <a:srgbClr val="000000"/>
                </a:solidFill>
              </a:rPr>
              <a:t>s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surface produces an average pressure near 14.7 lbs/in.2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B24CC9EF-8268-7F48-8E87-73BF69710A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FA09ED4-E95A-7A4D-8F0D-25F4C7B49BEC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C44DB8B9-F192-0148-8A27-D7E1D1BD6F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08099BE1-AEA6-CF4F-AED3-3ED00B0C6C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009A9A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FIGURE 8.9 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top diagram (a) shows four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cities (A, B, C, and D) at varying elevations above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sea level, all with different station pressures. The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middle diagram (b) represents sea-level pressures of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four cities plotted on a sea-level chart. The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bottom diagram (c) shows sea-level pressure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readings of the four cities plus other sea-level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pressure readings, with isobars drawn on the chart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(gray lines) at intervals of 4 millibars.</a:t>
            </a:r>
          </a:p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0658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037025E-ED7F-3C41-85DB-20ED779778D7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109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9A9A"/>
                </a:solidFill>
              </a:rPr>
              <a:t>FIGURE 1.9 </a:t>
            </a:r>
            <a:r>
              <a:rPr lang="en-US">
                <a:solidFill>
                  <a:srgbClr val="000000"/>
                </a:solidFill>
              </a:rPr>
              <a:t>Both air pressure and air density decrease with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increasing altitude. The weight of all the air molecules above the earth</a:t>
            </a:r>
            <a:r>
              <a:rPr lang="ja-JP" altLang="en-US">
                <a:solidFill>
                  <a:srgbClr val="000000"/>
                </a:solidFill>
              </a:rPr>
              <a:t>’</a:t>
            </a:r>
            <a:r>
              <a:rPr lang="en-US" altLang="ja-JP">
                <a:solidFill>
                  <a:srgbClr val="000000"/>
                </a:solidFill>
              </a:rPr>
              <a:t>s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surface produces an average pressure near 14.7 lbs/in.2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2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0D3409-14F7-6447-8984-4BD3B252F509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1116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9A9A"/>
                </a:solidFill>
              </a:rPr>
              <a:t>FIGURE 1.10 </a:t>
            </a:r>
            <a:r>
              <a:rPr lang="en-US">
                <a:solidFill>
                  <a:srgbClr val="000000"/>
                </a:solidFill>
              </a:rPr>
              <a:t>Atmospheric pressure decreases rapidly with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height. Climbing to an altitude of only 5.5 km, where the pressure is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500 mb, would put you above one-half of the atmosphere</a:t>
            </a:r>
            <a:r>
              <a:rPr lang="ja-JP" altLang="en-US">
                <a:solidFill>
                  <a:srgbClr val="000000"/>
                </a:solidFill>
              </a:rPr>
              <a:t>’</a:t>
            </a:r>
            <a:r>
              <a:rPr lang="en-US" altLang="ja-JP">
                <a:solidFill>
                  <a:srgbClr val="000000"/>
                </a:solidFill>
              </a:rPr>
              <a:t>s molecules.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FBFC592-7328-8547-831E-D1C5B1D041AC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13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9A9A"/>
                </a:solidFill>
              </a:rPr>
              <a:t>FIGURE 1.11 </a:t>
            </a:r>
            <a:r>
              <a:rPr lang="en-US">
                <a:solidFill>
                  <a:srgbClr val="000000"/>
                </a:solidFill>
              </a:rPr>
              <a:t>Layers of the atmosphere as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related to the average profile of air temperature above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the earth</a:t>
            </a:r>
            <a:r>
              <a:rPr lang="ja-JP" altLang="en-US">
                <a:solidFill>
                  <a:srgbClr val="000000"/>
                </a:solidFill>
              </a:rPr>
              <a:t>’</a:t>
            </a:r>
            <a:r>
              <a:rPr lang="en-US" altLang="ja-JP">
                <a:solidFill>
                  <a:srgbClr val="000000"/>
                </a:solidFill>
              </a:rPr>
              <a:t>s surface. The heavy line illustrates how the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average temperature varies in each layer.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93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FBFC592-7328-8547-831E-D1C5B1D041AC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13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9A9A"/>
                </a:solidFill>
              </a:rPr>
              <a:t>FIGURE 1.11 </a:t>
            </a:r>
            <a:r>
              <a:rPr lang="en-US">
                <a:solidFill>
                  <a:srgbClr val="000000"/>
                </a:solidFill>
              </a:rPr>
              <a:t>Layers of the atmosphere as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related to the average profile of air temperature above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the earth</a:t>
            </a:r>
            <a:r>
              <a:rPr lang="ja-JP" altLang="en-US">
                <a:solidFill>
                  <a:srgbClr val="000000"/>
                </a:solidFill>
              </a:rPr>
              <a:t>’</a:t>
            </a:r>
            <a:r>
              <a:rPr lang="en-US" altLang="ja-JP">
                <a:solidFill>
                  <a:srgbClr val="000000"/>
                </a:solidFill>
              </a:rPr>
              <a:t>s surface. The heavy line illustrates how the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average temperature varies in each layer.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38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2C27DE-C163-D748-B18C-CCDEAEF0DD71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107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9A9A"/>
                </a:solidFill>
              </a:rPr>
              <a:t>FIGURE 9.2 </a:t>
            </a:r>
            <a:r>
              <a:rPr lang="en-US">
                <a:solidFill>
                  <a:srgbClr val="000000"/>
                </a:solidFill>
              </a:rPr>
              <a:t>The scales of atmospheric motion with the phenomenon</a:t>
            </a:r>
            <a:r>
              <a:rPr lang="ja-JP" altLang="en-US">
                <a:solidFill>
                  <a:srgbClr val="000000"/>
                </a:solidFill>
              </a:rPr>
              <a:t>’</a:t>
            </a:r>
            <a:r>
              <a:rPr lang="en-US" altLang="ja-JP">
                <a:solidFill>
                  <a:srgbClr val="000000"/>
                </a:solidFill>
              </a:rPr>
              <a:t>s average size and life span. (Because the actual size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of certain features may vary, some of the features fall into more than one category.)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3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60D4FE-EF44-4849-BDB8-DFC4232E1B2B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228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9A9A"/>
                </a:solidFill>
              </a:rPr>
              <a:t>TABLE 1.1 </a:t>
            </a:r>
            <a:r>
              <a:rPr lang="en-US">
                <a:solidFill>
                  <a:srgbClr val="000000"/>
                </a:solidFill>
              </a:rPr>
              <a:t>Composition of the Atmosphere near the Earth</a:t>
            </a:r>
            <a:r>
              <a:rPr lang="ja-JP" altLang="en-US">
                <a:solidFill>
                  <a:srgbClr val="000000"/>
                </a:solidFill>
              </a:rPr>
              <a:t>’</a:t>
            </a:r>
            <a:r>
              <a:rPr lang="en-US" altLang="ja-JP">
                <a:solidFill>
                  <a:srgbClr val="000000"/>
                </a:solidFill>
              </a:rPr>
              <a:t>s Surface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D735B2-7540-A04C-B460-D4BA37F5E79D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D735B2-7540-A04C-B460-D4BA37F5E79D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90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FB8D7CA-2DD4-8E43-9071-EA13DFAFF340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41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9A9A"/>
                </a:solidFill>
              </a:rPr>
              <a:t>FIGURE 1.5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Measurements of CO2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in parts per million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(ppm) at Mauna Loa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Observatory, Hawaii.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Higher readings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occur in winter when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plants die and release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CO2 to the atmosphere.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Lower readings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occur in summer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when more abundant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vegetation absorbs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CO2 from the atmosphere.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The solid line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is the average yearly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value. Notice that the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concentration of CO2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has increased by more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than 20 percent since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1958.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2071D5-31D2-4447-826B-8A9CD3376CC0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60D4FE-EF44-4849-BDB8-DFC4232E1B2B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1228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9A9A"/>
                </a:solidFill>
              </a:rPr>
              <a:t>TABLE 1.1 </a:t>
            </a:r>
            <a:r>
              <a:rPr lang="en-US">
                <a:solidFill>
                  <a:srgbClr val="000000"/>
                </a:solidFill>
              </a:rPr>
              <a:t>Composition of the Atmosphere near the Earth</a:t>
            </a:r>
            <a:r>
              <a:rPr lang="ja-JP" altLang="en-US">
                <a:solidFill>
                  <a:srgbClr val="000000"/>
                </a:solidFill>
              </a:rPr>
              <a:t>’</a:t>
            </a:r>
            <a:r>
              <a:rPr lang="en-US" altLang="ja-JP">
                <a:solidFill>
                  <a:srgbClr val="000000"/>
                </a:solidFill>
              </a:rPr>
              <a:t>s Surface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81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FDC63-F3BC-5E4E-9892-267F849AB11D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271FADC-9DD4-3A4D-97DF-6156F36AC422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DCB1E-AFF2-60D4-5EA9-F771F5F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C6FA48-C27F-A913-52FB-7E816753D5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B118B-1BF8-4A33-2872-83771E6F8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36915-E9B7-7F45-A1D4-817812CF5E31}" type="datetimeFigureOut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F37FD-CE8F-A10C-05BA-D17F56EDC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ED941-79B9-A8E9-F0AE-E184374E7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F5C2-CAC6-1C49-9F57-429C48A0C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26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61B60-4B61-CC46-ED1B-567D629E2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55B22-325A-CD59-0EF9-25307B34A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5EDE9-01B5-4DE8-D7C9-7E4DD1078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36915-E9B7-7F45-A1D4-817812CF5E31}" type="datetimeFigureOut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84DB-0BC5-8FF4-3EC1-0109C082C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C36A6-FEE8-CC33-48C8-B4141BD69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F5C2-CAC6-1C49-9F57-429C48A0C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5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86FC7C-C15E-2AA4-A0B3-6ADD854BC1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18FE89-900F-0CFB-AB4B-54B62FF28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2A947-D2D6-E96B-3F1C-EBFF24656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36915-E9B7-7F45-A1D4-817812CF5E31}" type="datetimeFigureOut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A91D1-7E72-4A66-6D27-71F67288A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67920-98C0-F593-59F0-07FC09C4C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F5C2-CAC6-1C49-9F57-429C48A0C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2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AF4B7-CEE7-8692-7CA5-E74BAF2FC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7DEC8-13DA-8E62-D841-F86D739D8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3005D-DD11-2A2C-D340-8B49EAEE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36915-E9B7-7F45-A1D4-817812CF5E31}" type="datetimeFigureOut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FD836-AF8E-F028-6B01-8AAD20D3F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404CC-9995-222A-A755-826674245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F5C2-CAC6-1C49-9F57-429C48A0C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69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837C3-7BEF-99BE-6EDB-95BE5270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DC638-C6DE-28CE-2141-1D6B5B739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797BF-63D6-33FD-F99F-0180008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36915-E9B7-7F45-A1D4-817812CF5E31}" type="datetimeFigureOut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085B3-039C-664A-9223-5F896FDA9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8C444-9A73-BF15-BC8C-678DA0787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F5C2-CAC6-1C49-9F57-429C48A0C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13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37591-D6D5-FFEE-82E8-54A83335B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01783-24F0-6296-52C5-973FFC0FA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43B3A-FAA3-B9D7-1BF3-96E959923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2304F-BE52-C5EE-1DEB-B0E38D932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36915-E9B7-7F45-A1D4-817812CF5E31}" type="datetimeFigureOut">
              <a:rPr lang="en-US" smtClean="0"/>
              <a:t>9/1/23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87E35-71CC-D63C-F671-F43A8FEEB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67ECA-1851-C181-357D-F36B5485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F5C2-CAC6-1C49-9F57-429C48A0C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7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86403-90B2-EF14-A528-F9462CFDA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B45F7-E2AC-4B39-9666-ABF96C959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41D56E-2977-E82F-4F65-F37135F36F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DACFEC-57ED-6CAD-2343-6546E2338D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3AE2CE-729D-45A1-58C4-7F2C7C89C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EC86A6-D574-0D4E-6EDB-FA0E1A549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36915-E9B7-7F45-A1D4-817812CF5E31}" type="datetimeFigureOut">
              <a:rPr lang="en-US" smtClean="0"/>
              <a:t>9/1/23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4EA1E-07A1-1960-D891-476939B1F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F63E44-624D-D316-BDDA-D8F6DB45C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F5C2-CAC6-1C49-9F57-429C48A0C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46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E6B79-676F-146D-C906-4CD3E0675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391F1D-7DF6-B4A5-F703-964EB98FF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36915-E9B7-7F45-A1D4-817812CF5E31}" type="datetimeFigureOut">
              <a:rPr lang="en-US" smtClean="0"/>
              <a:t>9/1/23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14BA3-9B79-455B-BF12-5A238D207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BF289C-E7E9-8477-4B3C-91049F59B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F5C2-CAC6-1C49-9F57-429C48A0C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7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03A1E5-6A83-78D8-B3BC-6635C1B19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36915-E9B7-7F45-A1D4-817812CF5E31}" type="datetimeFigureOut">
              <a:rPr lang="en-US" smtClean="0"/>
              <a:t>9/1/23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ECBF18-F3D7-0B02-D6BF-2B36B5466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40DAA2-E8EA-1C7B-E7D1-3B7262A39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F5C2-CAC6-1C49-9F57-429C48A0C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65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15B7F-A8F5-FC6F-17D3-C7B19DDA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AF3A7-1502-6E17-5FAC-B7867FF0F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B79025-088E-BA51-B8D7-0EB7BC738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09D23-954A-0B25-C6F2-8D8DA7C38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36915-E9B7-7F45-A1D4-817812CF5E31}" type="datetimeFigureOut">
              <a:rPr lang="en-US" smtClean="0"/>
              <a:t>9/1/23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6C31CD-B14E-F05D-4AB9-A725F7674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5A29ED-9FAD-D065-AACB-75562AA6D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F5C2-CAC6-1C49-9F57-429C48A0C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6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3BC3D-06E4-520E-2A4E-782B39D4D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808506-4CA1-4F61-EB8F-0C93DD8B9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08A7C-DA3D-0C5F-334F-8865EAD97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E0431-7CD4-A3C2-B4C0-86ED87379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36915-E9B7-7F45-A1D4-817812CF5E31}" type="datetimeFigureOut">
              <a:rPr lang="en-US" smtClean="0"/>
              <a:t>9/1/23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5C178-B5B3-43AC-E7C6-C66A7AAF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0D1079-2418-45C3-24C9-F62F67A87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F5C2-CAC6-1C49-9F57-429C48A0C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5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D337CF-EFE1-6890-08DB-F71E0E6F1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CC61E-7664-8057-AB9A-E1C660103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A76F8-BE20-8505-5481-BAAB109B44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36915-E9B7-7F45-A1D4-817812CF5E31}" type="datetimeFigureOut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717E9-5BA0-5031-0D46-86A280061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8BC96-3CE1-DA8F-4505-C939610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AF5C2-CAC6-1C49-9F57-429C48A0C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0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817357-586A-482C-4C01-8E1FB995E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60785"/>
            <a:ext cx="9147824" cy="538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46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787AD-0032-0E04-C3BF-C51028EF5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711172"/>
            <a:ext cx="7772400" cy="5768502"/>
          </a:xfrm>
          <a:prstGeom prst="rect">
            <a:avLst/>
          </a:prstGeom>
        </p:spPr>
      </p:pic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3563938" y="49214"/>
            <a:ext cx="3238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Mauna Loa Carbon Dioxide Record</a:t>
            </a:r>
            <a:endParaRPr lang="en-US" sz="3200"/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9782176" y="-33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3253140" y="2268538"/>
            <a:ext cx="317747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chemeClr val="accent2"/>
                </a:solidFill>
              </a:rPr>
              <a:t>Pre-industrial background </a:t>
            </a:r>
          </a:p>
          <a:p>
            <a:pPr algn="ctr"/>
            <a:r>
              <a:rPr lang="en-US" sz="2000" dirty="0">
                <a:solidFill>
                  <a:schemeClr val="accent2"/>
                </a:solidFill>
              </a:rPr>
              <a:t> 280 ppm</a:t>
            </a:r>
          </a:p>
          <a:p>
            <a:pPr algn="ctr"/>
            <a:endParaRPr lang="en-US" sz="2000" dirty="0">
              <a:solidFill>
                <a:schemeClr val="accent2"/>
              </a:solidFill>
            </a:endParaRPr>
          </a:p>
          <a:p>
            <a:pPr algn="ctr"/>
            <a:r>
              <a:rPr lang="en-US" sz="2000" dirty="0">
                <a:solidFill>
                  <a:schemeClr val="accent2"/>
                </a:solidFill>
              </a:rPr>
              <a:t>Current level </a:t>
            </a:r>
          </a:p>
          <a:p>
            <a:pPr algn="ctr"/>
            <a:r>
              <a:rPr lang="en-US" sz="2000" dirty="0">
                <a:solidFill>
                  <a:schemeClr val="accent2"/>
                </a:solidFill>
              </a:rPr>
              <a:t>417 ppm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9FD4DE-96DB-3EB1-3DA5-DA6E98F9D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25294"/>
            <a:ext cx="7772400" cy="58074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61DF77-D7FB-9A24-7BBE-84BBE6FF1B12}"/>
              </a:ext>
            </a:extLst>
          </p:cNvPr>
          <p:cNvSpPr txBox="1"/>
          <p:nvPr/>
        </p:nvSpPr>
        <p:spPr>
          <a:xfrm>
            <a:off x="4049364" y="2296392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monthly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mean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6D97DA-F353-1EF5-CF58-67D55EA123D7}"/>
              </a:ext>
            </a:extLst>
          </p:cNvPr>
          <p:cNvCxnSpPr/>
          <p:nvPr/>
        </p:nvCxnSpPr>
        <p:spPr bwMode="auto">
          <a:xfrm flipH="1">
            <a:off x="3976256" y="2919846"/>
            <a:ext cx="467591" cy="9871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F6A6DA5-43AA-54DB-2CB4-E85FC75D4B67}"/>
              </a:ext>
            </a:extLst>
          </p:cNvPr>
          <p:cNvSpPr txBox="1"/>
          <p:nvPr/>
        </p:nvSpPr>
        <p:spPr>
          <a:xfrm>
            <a:off x="6449291" y="4779818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de-seasoned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0574BD6-F8A6-EFA6-891F-B788E7E9BB4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20691" y="3709556"/>
            <a:ext cx="987782" cy="10702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1719DCB-0291-913B-C6F4-29AAC44654F6}"/>
              </a:ext>
            </a:extLst>
          </p:cNvPr>
          <p:cNvSpPr txBox="1"/>
          <p:nvPr/>
        </p:nvSpPr>
        <p:spPr>
          <a:xfrm>
            <a:off x="6761022" y="6492303"/>
            <a:ext cx="32107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</a:t>
            </a:r>
            <a:r>
              <a:rPr lang="en-US" sz="1200" dirty="0" err="1">
                <a:solidFill>
                  <a:schemeClr val="bg1"/>
                </a:solidFill>
              </a:rPr>
              <a:t>gml.noaa.gov</a:t>
            </a:r>
            <a:r>
              <a:rPr lang="en-US" sz="1200" dirty="0">
                <a:solidFill>
                  <a:schemeClr val="bg1"/>
                </a:solidFill>
              </a:rPr>
              <a:t>/</a:t>
            </a:r>
            <a:r>
              <a:rPr lang="en-US" sz="1200" dirty="0" err="1">
                <a:solidFill>
                  <a:schemeClr val="bg1"/>
                </a:solidFill>
              </a:rPr>
              <a:t>ccgg</a:t>
            </a:r>
            <a:r>
              <a:rPr lang="en-US" sz="1200" dirty="0">
                <a:solidFill>
                  <a:schemeClr val="bg1"/>
                </a:solidFill>
              </a:rPr>
              <a:t>/trends/</a:t>
            </a:r>
            <a:r>
              <a:rPr lang="en-US" sz="1200" dirty="0" err="1">
                <a:solidFill>
                  <a:schemeClr val="bg1"/>
                </a:solidFill>
              </a:rPr>
              <a:t>mlo.html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412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2"/>
          <p:cNvSpPr txBox="1">
            <a:spLocks noChangeArrowheads="1"/>
          </p:cNvSpPr>
          <p:nvPr/>
        </p:nvSpPr>
        <p:spPr bwMode="auto">
          <a:xfrm>
            <a:off x="2731638" y="228601"/>
            <a:ext cx="23583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FF4D"/>
                </a:solidFill>
              </a:rPr>
              <a:t>SOURCE</a:t>
            </a:r>
          </a:p>
          <a:p>
            <a:pPr algn="ctr"/>
            <a:r>
              <a:rPr lang="en-US">
                <a:solidFill>
                  <a:srgbClr val="FFFF4D"/>
                </a:solidFill>
              </a:rPr>
              <a:t>(to atmosphere)</a:t>
            </a:r>
          </a:p>
        </p:txBody>
      </p:sp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6463545" y="228601"/>
            <a:ext cx="3898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FF4D"/>
                </a:solidFill>
              </a:rPr>
              <a:t>SINK</a:t>
            </a:r>
          </a:p>
          <a:p>
            <a:pPr algn="ctr"/>
            <a:r>
              <a:rPr lang="en-US">
                <a:solidFill>
                  <a:srgbClr val="FFFF4D"/>
                </a:solidFill>
              </a:rPr>
              <a:t>(removal from atmosphere)</a:t>
            </a:r>
          </a:p>
        </p:txBody>
      </p:sp>
      <p:sp>
        <p:nvSpPr>
          <p:cNvPr id="12291" name="Line 4"/>
          <p:cNvSpPr>
            <a:spLocks noChangeShapeType="1"/>
          </p:cNvSpPr>
          <p:nvPr/>
        </p:nvSpPr>
        <p:spPr bwMode="auto">
          <a:xfrm>
            <a:off x="1524000" y="1295400"/>
            <a:ext cx="9144000" cy="0"/>
          </a:xfrm>
          <a:prstGeom prst="line">
            <a:avLst/>
          </a:prstGeom>
          <a:noFill/>
          <a:ln w="28575">
            <a:solidFill>
              <a:srgbClr val="0FFB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2" name="Line 5"/>
          <p:cNvSpPr>
            <a:spLocks noChangeShapeType="1"/>
          </p:cNvSpPr>
          <p:nvPr/>
        </p:nvSpPr>
        <p:spPr bwMode="auto">
          <a:xfrm>
            <a:off x="2667000" y="1295400"/>
            <a:ext cx="0" cy="5562600"/>
          </a:xfrm>
          <a:prstGeom prst="line">
            <a:avLst/>
          </a:prstGeom>
          <a:noFill/>
          <a:ln w="28575">
            <a:solidFill>
              <a:srgbClr val="0FFB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Line 6"/>
          <p:cNvSpPr>
            <a:spLocks noChangeShapeType="1"/>
          </p:cNvSpPr>
          <p:nvPr/>
        </p:nvSpPr>
        <p:spPr bwMode="auto">
          <a:xfrm>
            <a:off x="6096000" y="1295400"/>
            <a:ext cx="0" cy="5562600"/>
          </a:xfrm>
          <a:prstGeom prst="line">
            <a:avLst/>
          </a:prstGeom>
          <a:noFill/>
          <a:ln w="28575">
            <a:solidFill>
              <a:srgbClr val="0FFB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1700214" y="1905000"/>
            <a:ext cx="738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4D"/>
                </a:solidFill>
              </a:rPr>
              <a:t>CH</a:t>
            </a:r>
            <a:r>
              <a:rPr lang="en-US" baseline="-25000">
                <a:solidFill>
                  <a:srgbClr val="FFFF4D"/>
                </a:solidFill>
              </a:rPr>
              <a:t>4</a:t>
            </a:r>
            <a:endParaRPr lang="en-US">
              <a:solidFill>
                <a:srgbClr val="FFFF4D"/>
              </a:solidFill>
            </a:endParaRPr>
          </a:p>
        </p:txBody>
      </p:sp>
      <p:sp>
        <p:nvSpPr>
          <p:cNvPr id="12295" name="Text Box 8"/>
          <p:cNvSpPr txBox="1">
            <a:spLocks noChangeArrowheads="1"/>
          </p:cNvSpPr>
          <p:nvPr/>
        </p:nvSpPr>
        <p:spPr bwMode="auto">
          <a:xfrm>
            <a:off x="6096000" y="1490663"/>
            <a:ext cx="457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Interaction with hydroxyl in atmosphere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Soils</a:t>
            </a:r>
          </a:p>
        </p:txBody>
      </p:sp>
      <p:sp>
        <p:nvSpPr>
          <p:cNvPr id="12296" name="Text Box 9"/>
          <p:cNvSpPr txBox="1">
            <a:spLocks noChangeArrowheads="1"/>
          </p:cNvSpPr>
          <p:nvPr/>
        </p:nvSpPr>
        <p:spPr bwMode="auto">
          <a:xfrm>
            <a:off x="2803525" y="1447801"/>
            <a:ext cx="2662238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Anaerobic processes</a:t>
            </a:r>
          </a:p>
          <a:p>
            <a:r>
              <a:rPr lang="en-US" sz="1800">
                <a:solidFill>
                  <a:srgbClr val="FFFF4D"/>
                </a:solidFill>
              </a:rPr>
              <a:t>(wetlands, rice paddies) 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Bovine flatulence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Termites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Biomass burning </a:t>
            </a:r>
          </a:p>
        </p:txBody>
      </p:sp>
      <p:sp>
        <p:nvSpPr>
          <p:cNvPr id="12297" name="Text Box 10"/>
          <p:cNvSpPr txBox="1">
            <a:spLocks noChangeArrowheads="1"/>
          </p:cNvSpPr>
          <p:nvPr/>
        </p:nvSpPr>
        <p:spPr bwMode="auto">
          <a:xfrm>
            <a:off x="1684338" y="3429000"/>
            <a:ext cx="754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4D"/>
                </a:solidFill>
              </a:rPr>
              <a:t>N</a:t>
            </a:r>
            <a:r>
              <a:rPr lang="en-US" baseline="-25000">
                <a:solidFill>
                  <a:srgbClr val="FFFF4D"/>
                </a:solidFill>
              </a:rPr>
              <a:t>2</a:t>
            </a:r>
            <a:r>
              <a:rPr lang="en-US">
                <a:solidFill>
                  <a:srgbClr val="FFFF4D"/>
                </a:solidFill>
              </a:rPr>
              <a:t>O</a:t>
            </a:r>
          </a:p>
        </p:txBody>
      </p:sp>
      <p:sp>
        <p:nvSpPr>
          <p:cNvPr id="12298" name="Text Box 11"/>
          <p:cNvSpPr txBox="1">
            <a:spLocks noChangeArrowheads="1"/>
          </p:cNvSpPr>
          <p:nvPr/>
        </p:nvSpPr>
        <p:spPr bwMode="auto">
          <a:xfrm>
            <a:off x="6096000" y="3200400"/>
            <a:ext cx="4572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Stratospheric photochemistry</a:t>
            </a:r>
          </a:p>
          <a:p>
            <a:r>
              <a:rPr lang="en-US" sz="1800">
                <a:solidFill>
                  <a:srgbClr val="FFFF4D"/>
                </a:solidFill>
              </a:rPr>
              <a:t>  (converted to NOx)</a:t>
            </a:r>
          </a:p>
          <a:p>
            <a:pPr>
              <a:buFontTx/>
              <a:buChar char="•"/>
            </a:pPr>
            <a:endParaRPr lang="en-US" sz="1800">
              <a:solidFill>
                <a:srgbClr val="FFFF4D"/>
              </a:solidFill>
            </a:endParaRPr>
          </a:p>
        </p:txBody>
      </p:sp>
      <p:sp>
        <p:nvSpPr>
          <p:cNvPr id="12299" name="Text Box 12"/>
          <p:cNvSpPr txBox="1">
            <a:spLocks noChangeArrowheads="1"/>
          </p:cNvSpPr>
          <p:nvPr/>
        </p:nvSpPr>
        <p:spPr bwMode="auto">
          <a:xfrm>
            <a:off x="2895601" y="3016251"/>
            <a:ext cx="31099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Bacteria in soils/oceans</a:t>
            </a:r>
          </a:p>
          <a:p>
            <a:r>
              <a:rPr lang="en-US" sz="1800">
                <a:solidFill>
                  <a:srgbClr val="FFFF4D"/>
                </a:solidFill>
              </a:rPr>
              <a:t>(nitrification)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Combustion (cars, biomass)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Fertilizers</a:t>
            </a:r>
          </a:p>
        </p:txBody>
      </p:sp>
      <p:sp>
        <p:nvSpPr>
          <p:cNvPr id="12300" name="Text Box 18"/>
          <p:cNvSpPr txBox="1">
            <a:spLocks noChangeArrowheads="1"/>
          </p:cNvSpPr>
          <p:nvPr/>
        </p:nvSpPr>
        <p:spPr bwMode="auto">
          <a:xfrm>
            <a:off x="1827214" y="4648200"/>
            <a:ext cx="534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4D"/>
                </a:solidFill>
              </a:rPr>
              <a:t>O</a:t>
            </a:r>
            <a:r>
              <a:rPr lang="en-US" baseline="-25000">
                <a:solidFill>
                  <a:srgbClr val="FFFF4D"/>
                </a:solidFill>
              </a:rPr>
              <a:t>3</a:t>
            </a:r>
            <a:endParaRPr lang="en-US">
              <a:solidFill>
                <a:srgbClr val="FFFF4D"/>
              </a:solidFill>
            </a:endParaRPr>
          </a:p>
        </p:txBody>
      </p:sp>
      <p:sp>
        <p:nvSpPr>
          <p:cNvPr id="12301" name="Text Box 19"/>
          <p:cNvSpPr txBox="1">
            <a:spLocks noChangeArrowheads="1"/>
          </p:cNvSpPr>
          <p:nvPr/>
        </p:nvSpPr>
        <p:spPr bwMode="auto">
          <a:xfrm>
            <a:off x="6705600" y="5103813"/>
            <a:ext cx="3276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FF4D"/>
                </a:solidFill>
              </a:rPr>
              <a:t>Also chlorine, bromine, NOx</a:t>
            </a:r>
          </a:p>
          <a:p>
            <a:endParaRPr lang="en-US" sz="1800">
              <a:solidFill>
                <a:srgbClr val="FFFF4D"/>
              </a:solidFill>
            </a:endParaRPr>
          </a:p>
        </p:txBody>
      </p:sp>
      <p:sp>
        <p:nvSpPr>
          <p:cNvPr id="12302" name="Line 22"/>
          <p:cNvSpPr>
            <a:spLocks noChangeShapeType="1"/>
          </p:cNvSpPr>
          <p:nvPr/>
        </p:nvSpPr>
        <p:spPr bwMode="auto">
          <a:xfrm>
            <a:off x="1524000" y="2971800"/>
            <a:ext cx="9144000" cy="0"/>
          </a:xfrm>
          <a:prstGeom prst="line">
            <a:avLst/>
          </a:prstGeom>
          <a:noFill/>
          <a:ln w="9525">
            <a:solidFill>
              <a:srgbClr val="0FFB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Line 23"/>
          <p:cNvSpPr>
            <a:spLocks noChangeShapeType="1"/>
          </p:cNvSpPr>
          <p:nvPr/>
        </p:nvSpPr>
        <p:spPr bwMode="auto">
          <a:xfrm>
            <a:off x="1524000" y="4343400"/>
            <a:ext cx="9144000" cy="0"/>
          </a:xfrm>
          <a:prstGeom prst="line">
            <a:avLst/>
          </a:prstGeom>
          <a:noFill/>
          <a:ln w="9525">
            <a:solidFill>
              <a:srgbClr val="0FFB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Text Box 24"/>
          <p:cNvSpPr txBox="1">
            <a:spLocks noChangeArrowheads="1"/>
          </p:cNvSpPr>
          <p:nvPr/>
        </p:nvSpPr>
        <p:spPr bwMode="auto">
          <a:xfrm>
            <a:off x="6248400" y="2286000"/>
            <a:ext cx="1627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hlink"/>
                </a:solidFill>
              </a:rPr>
              <a:t>CH</a:t>
            </a:r>
            <a:r>
              <a:rPr lang="en-US" baseline="-25000">
                <a:solidFill>
                  <a:schemeClr val="hlink"/>
                </a:solidFill>
              </a:rPr>
              <a:t>4</a:t>
            </a:r>
            <a:r>
              <a:rPr lang="en-US">
                <a:solidFill>
                  <a:schemeClr val="hlink"/>
                </a:solidFill>
              </a:rPr>
              <a:t> + OH </a:t>
            </a:r>
          </a:p>
        </p:txBody>
      </p:sp>
      <p:sp>
        <p:nvSpPr>
          <p:cNvPr id="12305" name="Line 26"/>
          <p:cNvSpPr>
            <a:spLocks noChangeShapeType="1"/>
          </p:cNvSpPr>
          <p:nvPr/>
        </p:nvSpPr>
        <p:spPr bwMode="auto">
          <a:xfrm>
            <a:off x="7924800" y="2514600"/>
            <a:ext cx="8382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6" name="Text Box 27"/>
          <p:cNvSpPr txBox="1">
            <a:spLocks noChangeArrowheads="1"/>
          </p:cNvSpPr>
          <p:nvPr/>
        </p:nvSpPr>
        <p:spPr bwMode="auto">
          <a:xfrm>
            <a:off x="8839200" y="2286000"/>
            <a:ext cx="1739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hlink"/>
                </a:solidFill>
              </a:rPr>
              <a:t>CH</a:t>
            </a:r>
            <a:r>
              <a:rPr lang="en-US" baseline="-25000">
                <a:solidFill>
                  <a:schemeClr val="hlink"/>
                </a:solidFill>
              </a:rPr>
              <a:t>3</a:t>
            </a:r>
            <a:r>
              <a:rPr lang="en-US">
                <a:solidFill>
                  <a:schemeClr val="hlink"/>
                </a:solidFill>
              </a:rPr>
              <a:t> + H</a:t>
            </a:r>
            <a:r>
              <a:rPr lang="en-US" baseline="-25000">
                <a:solidFill>
                  <a:schemeClr val="hlink"/>
                </a:solidFill>
              </a:rPr>
              <a:t>2</a:t>
            </a:r>
            <a:r>
              <a:rPr lang="en-US">
                <a:solidFill>
                  <a:schemeClr val="hlink"/>
                </a:solidFill>
              </a:rPr>
              <a:t>O </a:t>
            </a:r>
          </a:p>
        </p:txBody>
      </p:sp>
      <p:sp>
        <p:nvSpPr>
          <p:cNvPr id="12307" name="Text Box 28"/>
          <p:cNvSpPr txBox="1">
            <a:spLocks noChangeArrowheads="1"/>
          </p:cNvSpPr>
          <p:nvPr/>
        </p:nvSpPr>
        <p:spPr bwMode="auto">
          <a:xfrm>
            <a:off x="2895600" y="4572000"/>
            <a:ext cx="1119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O</a:t>
            </a:r>
            <a:r>
              <a:rPr lang="en-US" baseline="-25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+ O</a:t>
            </a:r>
          </a:p>
        </p:txBody>
      </p:sp>
      <p:sp>
        <p:nvSpPr>
          <p:cNvPr id="12308" name="Line 29"/>
          <p:cNvSpPr>
            <a:spLocks noChangeShapeType="1"/>
          </p:cNvSpPr>
          <p:nvPr/>
        </p:nvSpPr>
        <p:spPr bwMode="auto">
          <a:xfrm>
            <a:off x="4114800" y="4800600"/>
            <a:ext cx="8382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9" name="Text Box 30"/>
          <p:cNvSpPr txBox="1">
            <a:spLocks noChangeArrowheads="1"/>
          </p:cNvSpPr>
          <p:nvPr/>
        </p:nvSpPr>
        <p:spPr bwMode="auto">
          <a:xfrm>
            <a:off x="5105400" y="4572000"/>
            <a:ext cx="534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00"/>
                </a:solidFill>
              </a:rPr>
              <a:t>O</a:t>
            </a:r>
            <a:r>
              <a:rPr lang="en-US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2310" name="Text Box 31"/>
          <p:cNvSpPr txBox="1">
            <a:spLocks noChangeArrowheads="1"/>
          </p:cNvSpPr>
          <p:nvPr/>
        </p:nvSpPr>
        <p:spPr bwMode="auto">
          <a:xfrm>
            <a:off x="6705601" y="4572000"/>
            <a:ext cx="1203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00"/>
                </a:solidFill>
              </a:rPr>
              <a:t>O</a:t>
            </a:r>
            <a:r>
              <a:rPr lang="en-US" baseline="-25000">
                <a:solidFill>
                  <a:srgbClr val="FFFF00"/>
                </a:solidFill>
              </a:rPr>
              <a:t>3</a:t>
            </a:r>
            <a:r>
              <a:rPr lang="en-US">
                <a:solidFill>
                  <a:srgbClr val="FFFF00"/>
                </a:solidFill>
              </a:rPr>
              <a:t> + uv</a:t>
            </a:r>
          </a:p>
        </p:txBody>
      </p:sp>
      <p:sp>
        <p:nvSpPr>
          <p:cNvPr id="12311" name="Line 32"/>
          <p:cNvSpPr>
            <a:spLocks noChangeShapeType="1"/>
          </p:cNvSpPr>
          <p:nvPr/>
        </p:nvSpPr>
        <p:spPr bwMode="auto">
          <a:xfrm>
            <a:off x="7924800" y="4800600"/>
            <a:ext cx="8382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2" name="Text Box 33"/>
          <p:cNvSpPr txBox="1">
            <a:spLocks noChangeArrowheads="1"/>
          </p:cNvSpPr>
          <p:nvPr/>
        </p:nvSpPr>
        <p:spPr bwMode="auto">
          <a:xfrm>
            <a:off x="8915400" y="4572000"/>
            <a:ext cx="1119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00"/>
                </a:solidFill>
              </a:rPr>
              <a:t>O</a:t>
            </a:r>
            <a:r>
              <a:rPr lang="en-US" baseline="-25000">
                <a:solidFill>
                  <a:srgbClr val="FFFF00"/>
                </a:solidFill>
              </a:rPr>
              <a:t>2</a:t>
            </a:r>
            <a:r>
              <a:rPr lang="en-US">
                <a:solidFill>
                  <a:srgbClr val="FFFF00"/>
                </a:solidFill>
              </a:rPr>
              <a:t> + O</a:t>
            </a:r>
          </a:p>
        </p:txBody>
      </p:sp>
      <p:sp>
        <p:nvSpPr>
          <p:cNvPr id="12313" name="Line 34"/>
          <p:cNvSpPr>
            <a:spLocks noChangeShapeType="1"/>
          </p:cNvSpPr>
          <p:nvPr/>
        </p:nvSpPr>
        <p:spPr bwMode="auto">
          <a:xfrm>
            <a:off x="1524000" y="5562600"/>
            <a:ext cx="9144000" cy="0"/>
          </a:xfrm>
          <a:prstGeom prst="line">
            <a:avLst/>
          </a:prstGeom>
          <a:noFill/>
          <a:ln w="9525">
            <a:solidFill>
              <a:srgbClr val="0FFB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4" name="Text Box 35"/>
          <p:cNvSpPr txBox="1">
            <a:spLocks noChangeArrowheads="1"/>
          </p:cNvSpPr>
          <p:nvPr/>
        </p:nvSpPr>
        <p:spPr bwMode="auto">
          <a:xfrm>
            <a:off x="1752601" y="5867400"/>
            <a:ext cx="754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4D"/>
                </a:solidFill>
              </a:rPr>
              <a:t>H</a:t>
            </a:r>
            <a:r>
              <a:rPr lang="en-US" baseline="-25000">
                <a:solidFill>
                  <a:srgbClr val="FFFF4D"/>
                </a:solidFill>
              </a:rPr>
              <a:t>2</a:t>
            </a:r>
            <a:r>
              <a:rPr lang="en-US">
                <a:solidFill>
                  <a:srgbClr val="FFFF4D"/>
                </a:solidFill>
              </a:rPr>
              <a:t>O</a:t>
            </a:r>
          </a:p>
        </p:txBody>
      </p:sp>
      <p:sp>
        <p:nvSpPr>
          <p:cNvPr id="12315" name="Text Box 36"/>
          <p:cNvSpPr txBox="1">
            <a:spLocks noChangeArrowheads="1"/>
          </p:cNvSpPr>
          <p:nvPr/>
        </p:nvSpPr>
        <p:spPr bwMode="auto">
          <a:xfrm>
            <a:off x="6400800" y="5638801"/>
            <a:ext cx="3657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Condensation onto surfaces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Precipitation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Deposition</a:t>
            </a:r>
          </a:p>
          <a:p>
            <a:pPr>
              <a:buFontTx/>
              <a:buChar char="•"/>
            </a:pPr>
            <a:endParaRPr lang="en-US" sz="1800">
              <a:solidFill>
                <a:srgbClr val="FFFF4D"/>
              </a:solidFill>
            </a:endParaRPr>
          </a:p>
        </p:txBody>
      </p:sp>
      <p:sp>
        <p:nvSpPr>
          <p:cNvPr id="12316" name="Text Box 37"/>
          <p:cNvSpPr txBox="1">
            <a:spLocks noChangeArrowheads="1"/>
          </p:cNvSpPr>
          <p:nvPr/>
        </p:nvSpPr>
        <p:spPr bwMode="auto">
          <a:xfrm>
            <a:off x="2743201" y="5591175"/>
            <a:ext cx="326231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Evaporation from open water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Sublimation (from ice)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Transpiration (through plants)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3A027-1261-3291-5183-DCE326C5D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26647"/>
            <a:ext cx="7772400" cy="51977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D11058-6693-4B59-E10C-FAA5F474E2CA}"/>
              </a:ext>
            </a:extLst>
          </p:cNvPr>
          <p:cNvSpPr txBox="1"/>
          <p:nvPr/>
        </p:nvSpPr>
        <p:spPr>
          <a:xfrm>
            <a:off x="3735899" y="271896"/>
            <a:ext cx="331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Sources of Atmospheric Methane</a:t>
            </a:r>
          </a:p>
        </p:txBody>
      </p:sp>
    </p:spTree>
    <p:extLst>
      <p:ext uri="{BB962C8B-B14F-4D97-AF65-F5344CB8AC3E}">
        <p14:creationId xmlns:p14="http://schemas.microsoft.com/office/powerpoint/2010/main" val="2601581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2" descr="Table_1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1852614"/>
            <a:ext cx="9061450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2846388" y="473075"/>
            <a:ext cx="6584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4D"/>
                </a:solidFill>
              </a:rPr>
              <a:t>Average Atmospheric Composition</a:t>
            </a:r>
          </a:p>
        </p:txBody>
      </p:sp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2794000" y="1295400"/>
            <a:ext cx="1314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bg1"/>
                </a:solidFill>
              </a:rPr>
              <a:t>Permanent</a:t>
            </a:r>
          </a:p>
        </p:txBody>
      </p:sp>
      <p:sp>
        <p:nvSpPr>
          <p:cNvPr id="6148" name="TextBox 6"/>
          <p:cNvSpPr txBox="1">
            <a:spLocks noChangeArrowheads="1"/>
          </p:cNvSpPr>
          <p:nvPr/>
        </p:nvSpPr>
        <p:spPr bwMode="auto">
          <a:xfrm>
            <a:off x="5589588" y="1292225"/>
            <a:ext cx="1027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bg1"/>
                </a:solidFill>
              </a:rPr>
              <a:t>Variable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9F70A0-2F69-9240-AF1A-989D2CF46B75}"/>
              </a:ext>
            </a:extLst>
          </p:cNvPr>
          <p:cNvSpPr txBox="1"/>
          <p:nvPr/>
        </p:nvSpPr>
        <p:spPr>
          <a:xfrm>
            <a:off x="7304690" y="4805500"/>
            <a:ext cx="1469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CF</a:t>
            </a:r>
            <a:r>
              <a:rPr lang="en-US" sz="2000" baseline="-25000" dirty="0"/>
              <a:t>2</a:t>
            </a:r>
            <a:r>
              <a:rPr lang="en-US" sz="2000" dirty="0"/>
              <a:t>Cl</a:t>
            </a:r>
            <a:r>
              <a:rPr lang="en-US" sz="2000" baseline="-25000" dirty="0"/>
              <a:t>2</a:t>
            </a:r>
            <a:r>
              <a:rPr lang="en-US" sz="2000" dirty="0"/>
              <a:t>; CFCl</a:t>
            </a:r>
            <a:r>
              <a:rPr lang="en-US" sz="2000" baseline="-25000" dirty="0"/>
              <a:t>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07722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4317789" y="229789"/>
            <a:ext cx="35564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Greenhouse Gas Trends</a:t>
            </a: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1742584" y="6315869"/>
            <a:ext cx="3767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rgbClr val="A5A5A5"/>
                </a:solidFill>
              </a:rPr>
              <a:t>(NOAA:  Earth System Research Laboratory)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DC5FC-CA23-CE48-89E4-0BC312B8D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600" y="876300"/>
            <a:ext cx="7670800" cy="5105400"/>
          </a:xfrm>
          <a:prstGeom prst="rect">
            <a:avLst/>
          </a:prstGeom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016751" y="3308351"/>
            <a:ext cx="1590675" cy="2407253"/>
            <a:chOff x="5492528" y="3308550"/>
            <a:chExt cx="1591677" cy="2406850"/>
          </a:xfrm>
        </p:grpSpPr>
        <p:cxnSp>
          <p:nvCxnSpPr>
            <p:cNvPr id="6" name="Straight Connector 5"/>
            <p:cNvCxnSpPr/>
            <p:nvPr/>
          </p:nvCxnSpPr>
          <p:spPr bwMode="auto">
            <a:xfrm flipV="1">
              <a:off x="5947061" y="3564697"/>
              <a:ext cx="22239" cy="215070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33CC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4343" name="TextBox 6"/>
            <p:cNvSpPr txBox="1">
              <a:spLocks noChangeArrowheads="1"/>
            </p:cNvSpPr>
            <p:nvPr/>
          </p:nvSpPr>
          <p:spPr bwMode="auto">
            <a:xfrm>
              <a:off x="5492528" y="3308550"/>
              <a:ext cx="159167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rgbClr val="33CCFF"/>
                  </a:solidFill>
                </a:rPr>
                <a:t>Montreal Protocol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14D3E80-8DA0-0061-280C-02139A154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305" y="3371686"/>
            <a:ext cx="3767138" cy="2536770"/>
          </a:xfrm>
          <a:prstGeom prst="rect">
            <a:avLst/>
          </a:prstGeom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880858" y="4410224"/>
            <a:ext cx="1001712" cy="457200"/>
          </a:xfrm>
          <a:prstGeom prst="ellipse">
            <a:avLst/>
          </a:prstGeom>
          <a:noFill/>
          <a:ln w="28575">
            <a:solidFill>
              <a:srgbClr val="33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4B8CAD-F94B-3703-C348-D8A5F0723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221" y="922048"/>
            <a:ext cx="3580770" cy="241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0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aeroso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9" y="590551"/>
            <a:ext cx="6105525" cy="61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5406767" y="31750"/>
            <a:ext cx="14324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AFD00"/>
                </a:solidFill>
              </a:rPr>
              <a:t>Aerosols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1"/>
          <p:cNvSpPr txBox="1">
            <a:spLocks noChangeArrowheads="1"/>
          </p:cNvSpPr>
          <p:nvPr/>
        </p:nvSpPr>
        <p:spPr bwMode="auto">
          <a:xfrm>
            <a:off x="2676526" y="1739900"/>
            <a:ext cx="725390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00"/>
                </a:solidFill>
              </a:rPr>
              <a:t>If you are reading along in the textbooks, I will </a:t>
            </a:r>
          </a:p>
          <a:p>
            <a:r>
              <a:rPr lang="en-US">
                <a:solidFill>
                  <a:srgbClr val="FFFF00"/>
                </a:solidFill>
              </a:rPr>
              <a:t>periodically provide updates in the slideshows</a:t>
            </a:r>
          </a:p>
          <a:p>
            <a:r>
              <a:rPr lang="en-US">
                <a:solidFill>
                  <a:srgbClr val="FFFF00"/>
                </a:solidFill>
              </a:rPr>
              <a:t>regarding the sections that have just been covered: </a:t>
            </a:r>
          </a:p>
          <a:p>
            <a:r>
              <a:rPr lang="en-US">
                <a:solidFill>
                  <a:srgbClr val="FFFF00"/>
                </a:solidFill>
              </a:rPr>
              <a:t>	N = Neiburger</a:t>
            </a:r>
          </a:p>
          <a:p>
            <a:r>
              <a:rPr lang="en-US">
                <a:solidFill>
                  <a:srgbClr val="FFFF00"/>
                </a:solidFill>
              </a:rPr>
              <a:t>	A = Ahrens</a:t>
            </a:r>
          </a:p>
          <a:p>
            <a:endParaRPr lang="en-US">
              <a:solidFill>
                <a:srgbClr val="FFFF00"/>
              </a:solidFill>
            </a:endParaRPr>
          </a:p>
          <a:p>
            <a:endParaRPr lang="en-US">
              <a:solidFill>
                <a:srgbClr val="FFFF00"/>
              </a:solidFill>
            </a:endParaRPr>
          </a:p>
          <a:p>
            <a:r>
              <a:rPr lang="en-US">
                <a:solidFill>
                  <a:srgbClr val="FFFF00"/>
                </a:solidFill>
              </a:rPr>
              <a:t>The previous material on atmospheric composition</a:t>
            </a:r>
          </a:p>
          <a:p>
            <a:r>
              <a:rPr lang="en-US">
                <a:solidFill>
                  <a:srgbClr val="FFFF00"/>
                </a:solidFill>
              </a:rPr>
              <a:t>is N (pp. 32–36), A (pp. 4–10)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F271E7-9398-EF40-B190-3A3451F62461}"/>
              </a:ext>
            </a:extLst>
          </p:cNvPr>
          <p:cNvSpPr txBox="1"/>
          <p:nvPr/>
        </p:nvSpPr>
        <p:spPr>
          <a:xfrm>
            <a:off x="4905648" y="239484"/>
            <a:ext cx="297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Atmospheric Pressure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FB43EBF-4C49-4148-B92A-75C5B3F52EBC}"/>
                  </a:ext>
                </a:extLst>
              </p:cNvPr>
              <p:cNvSpPr txBox="1"/>
              <p:nvPr/>
            </p:nvSpPr>
            <p:spPr>
              <a:xfrm>
                <a:off x="2207173" y="1082568"/>
                <a:ext cx="5545172" cy="506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Newton’s Second Law of Motion: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FB43EBF-4C49-4148-B92A-75C5B3F52E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173" y="1082568"/>
                <a:ext cx="5545172" cy="506421"/>
              </a:xfrm>
              <a:prstGeom prst="rect">
                <a:avLst/>
              </a:prstGeom>
              <a:blipFill>
                <a:blip r:embed="rId2"/>
                <a:stretch>
                  <a:fillRect l="-1598" t="-24390"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1C56661A-27E1-5646-9CF4-CD1F267750BA}"/>
              </a:ext>
            </a:extLst>
          </p:cNvPr>
          <p:cNvGrpSpPr/>
          <p:nvPr/>
        </p:nvGrpSpPr>
        <p:grpSpPr>
          <a:xfrm>
            <a:off x="3161378" y="1820589"/>
            <a:ext cx="5634395" cy="506421"/>
            <a:chOff x="1394487" y="2325084"/>
            <a:chExt cx="5634395" cy="5064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903B9C3C-A2C0-2140-8015-B08B912D98F2}"/>
                    </a:ext>
                  </a:extLst>
                </p:cNvPr>
                <p:cNvSpPr/>
                <p:nvPr/>
              </p:nvSpPr>
              <p:spPr>
                <a:xfrm>
                  <a:off x="1394487" y="2325084"/>
                  <a:ext cx="453201" cy="5064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903B9C3C-A2C0-2140-8015-B08B912D98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4487" y="2325084"/>
                  <a:ext cx="453201" cy="506421"/>
                </a:xfrm>
                <a:prstGeom prst="rect">
                  <a:avLst/>
                </a:prstGeom>
                <a:blipFill>
                  <a:blip r:embed="rId3"/>
                  <a:stretch>
                    <a:fillRect t="-243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84AD0B8-7054-9C43-9239-CD5293DBD05A}"/>
                </a:ext>
              </a:extLst>
            </p:cNvPr>
            <p:cNvSpPr txBox="1"/>
            <p:nvPr/>
          </p:nvSpPr>
          <p:spPr>
            <a:xfrm>
              <a:off x="1853426" y="2369840"/>
              <a:ext cx="51754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= resultant force [Newtons, N = kg m/s</a:t>
              </a:r>
              <a:r>
                <a:rPr lang="en-US" sz="2400" baseline="30000" dirty="0">
                  <a:solidFill>
                    <a:schemeClr val="bg1"/>
                  </a:solidFill>
                </a:rPr>
                <a:t>2</a:t>
              </a:r>
              <a:r>
                <a:rPr lang="en-US" sz="2400" dirty="0">
                  <a:solidFill>
                    <a:schemeClr val="bg1"/>
                  </a:solidFill>
                </a:rPr>
                <a:t>]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3FE25D-1B62-1D43-928A-16B5B2E37316}"/>
              </a:ext>
            </a:extLst>
          </p:cNvPr>
          <p:cNvGrpSpPr/>
          <p:nvPr/>
        </p:nvGrpSpPr>
        <p:grpSpPr>
          <a:xfrm>
            <a:off x="3129511" y="2462841"/>
            <a:ext cx="2118466" cy="501016"/>
            <a:chOff x="1362619" y="2967335"/>
            <a:chExt cx="2118466" cy="5010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9C036084-B811-BF44-A9CF-403D8159F42F}"/>
                    </a:ext>
                  </a:extLst>
                </p:cNvPr>
                <p:cNvSpPr/>
                <p:nvPr/>
              </p:nvSpPr>
              <p:spPr>
                <a:xfrm>
                  <a:off x="1362619" y="2967335"/>
                  <a:ext cx="51693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9C036084-B811-BF44-A9CF-403D8159F4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2619" y="2967335"/>
                  <a:ext cx="516936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2B2884A-3B54-9B46-B674-B9FC2FE424E4}"/>
                </a:ext>
              </a:extLst>
            </p:cNvPr>
            <p:cNvSpPr txBox="1"/>
            <p:nvPr/>
          </p:nvSpPr>
          <p:spPr>
            <a:xfrm>
              <a:off x="1898601" y="3006686"/>
              <a:ext cx="1582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= mass [kg]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77A49B-9DDA-4843-8806-0958F50BFD44}"/>
              </a:ext>
            </a:extLst>
          </p:cNvPr>
          <p:cNvGrpSpPr/>
          <p:nvPr/>
        </p:nvGrpSpPr>
        <p:grpSpPr>
          <a:xfrm>
            <a:off x="3181960" y="3139038"/>
            <a:ext cx="3256661" cy="461666"/>
            <a:chOff x="1415069" y="3643532"/>
            <a:chExt cx="3256661" cy="4616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19734CBA-66FD-D14B-AB02-BC7B9FB37160}"/>
                    </a:ext>
                  </a:extLst>
                </p:cNvPr>
                <p:cNvSpPr/>
                <p:nvPr/>
              </p:nvSpPr>
              <p:spPr>
                <a:xfrm>
                  <a:off x="1415069" y="3643532"/>
                  <a:ext cx="43261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 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19734CBA-66FD-D14B-AB02-BC7B9FB371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069" y="3643532"/>
                  <a:ext cx="432619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2857" t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488586-4E9F-3642-A8F1-4C07AAB60544}"/>
                </a:ext>
              </a:extLst>
            </p:cNvPr>
            <p:cNvSpPr txBox="1"/>
            <p:nvPr/>
          </p:nvSpPr>
          <p:spPr>
            <a:xfrm>
              <a:off x="1895585" y="3643533"/>
              <a:ext cx="27761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= acceleration [m/s</a:t>
              </a:r>
              <a:r>
                <a:rPr lang="en-US" sz="2400" baseline="30000" dirty="0">
                  <a:solidFill>
                    <a:schemeClr val="bg1"/>
                  </a:solidFill>
                </a:rPr>
                <a:t>2</a:t>
              </a:r>
              <a:r>
                <a:rPr lang="en-US" sz="2400" dirty="0">
                  <a:solidFill>
                    <a:schemeClr val="bg1"/>
                  </a:solidFill>
                </a:rPr>
                <a:t>]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4ACAF83-80F8-DD41-A78B-722CBA11E896}"/>
              </a:ext>
            </a:extLst>
          </p:cNvPr>
          <p:cNvSpPr txBox="1"/>
          <p:nvPr/>
        </p:nvSpPr>
        <p:spPr>
          <a:xfrm>
            <a:off x="2210125" y="4355961"/>
            <a:ext cx="740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Pressure (p) is weight of air (force) acting per unit area (A)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63E07D-2680-E04B-BFA0-B6E645A1DC4E}"/>
                  </a:ext>
                </a:extLst>
              </p:cNvPr>
              <p:cNvSpPr txBox="1"/>
              <p:nvPr/>
            </p:nvSpPr>
            <p:spPr>
              <a:xfrm>
                <a:off x="2522483" y="5223642"/>
                <a:ext cx="1096006" cy="781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63E07D-2680-E04B-BFA0-B6E645A1D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483" y="5223642"/>
                <a:ext cx="1096006" cy="781368"/>
              </a:xfrm>
              <a:prstGeom prst="rect">
                <a:avLst/>
              </a:prstGeom>
              <a:blipFill>
                <a:blip r:embed="rId6"/>
                <a:stretch>
                  <a:fillRect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66A8189-EE5E-B740-A0DF-A3F4DE23F42F}"/>
                  </a:ext>
                </a:extLst>
              </p:cNvPr>
              <p:cNvSpPr txBox="1"/>
              <p:nvPr/>
            </p:nvSpPr>
            <p:spPr>
              <a:xfrm>
                <a:off x="3713014" y="5223642"/>
                <a:ext cx="1192634" cy="803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  <m: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66A8189-EE5E-B740-A0DF-A3F4DE23F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014" y="5223642"/>
                <a:ext cx="1192634" cy="803490"/>
              </a:xfrm>
              <a:prstGeom prst="rect">
                <a:avLst/>
              </a:prstGeom>
              <a:blipFill>
                <a:blip r:embed="rId7"/>
                <a:stretch>
                  <a:fillRect t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B14BC33-38A3-CE40-8D24-F98F3E27C0D7}"/>
                  </a:ext>
                </a:extLst>
              </p:cNvPr>
              <p:cNvSpPr txBox="1"/>
              <p:nvPr/>
            </p:nvSpPr>
            <p:spPr>
              <a:xfrm>
                <a:off x="4750677" y="5233452"/>
                <a:ext cx="1207510" cy="793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B14BC33-38A3-CE40-8D24-F98F3E27C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677" y="5233452"/>
                <a:ext cx="1207510" cy="793679"/>
              </a:xfrm>
              <a:prstGeom prst="rect">
                <a:avLst/>
              </a:prstGeom>
              <a:blipFill>
                <a:blip r:embed="rId8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61EA26CF-FF1B-A049-8568-BD741721A969}"/>
              </a:ext>
            </a:extLst>
          </p:cNvPr>
          <p:cNvSpPr txBox="1"/>
          <p:nvPr/>
        </p:nvSpPr>
        <p:spPr>
          <a:xfrm>
            <a:off x="5956504" y="5448754"/>
            <a:ext cx="1881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=</a:t>
            </a:r>
            <a:r>
              <a:rPr lang="en-US" sz="2400" i="1" dirty="0">
                <a:solidFill>
                  <a:srgbClr val="FFC000"/>
                </a:solidFill>
              </a:rPr>
              <a:t> Pa (Pascals)</a:t>
            </a:r>
          </a:p>
        </p:txBody>
      </p:sp>
    </p:spTree>
    <p:extLst>
      <p:ext uri="{BB962C8B-B14F-4D97-AF65-F5344CB8AC3E}">
        <p14:creationId xmlns:p14="http://schemas.microsoft.com/office/powerpoint/2010/main" val="970305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13589_08_06.jpg">
            <a:extLst>
              <a:ext uri="{FF2B5EF4-FFF2-40B4-BE49-F238E27FC236}">
                <a16:creationId xmlns:a16="http://schemas.microsoft.com/office/drawing/2014/main" id="{C0A99C29-93F7-2849-ADD3-2F2EA2207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1" y="203200"/>
            <a:ext cx="28162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 Box 3">
            <a:extLst>
              <a:ext uri="{FF2B5EF4-FFF2-40B4-BE49-F238E27FC236}">
                <a16:creationId xmlns:a16="http://schemas.microsoft.com/office/drawing/2014/main" id="{D2218B4E-5B06-D54D-AB19-9B75B7DA9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1940" y="554751"/>
            <a:ext cx="28200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Mercury Barometer</a:t>
            </a:r>
          </a:p>
        </p:txBody>
      </p:sp>
    </p:spTree>
    <p:extLst>
      <p:ext uri="{BB962C8B-B14F-4D97-AF65-F5344CB8AC3E}">
        <p14:creationId xmlns:p14="http://schemas.microsoft.com/office/powerpoint/2010/main" val="114168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1FD6A3-768C-1BBE-A9D2-38EFB43F4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4709"/>
            <a:ext cx="9144000" cy="654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53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01-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39" y="592139"/>
            <a:ext cx="6992937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15921" y="57150"/>
            <a:ext cx="53506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AFD00"/>
                </a:solidFill>
              </a:rPr>
              <a:t>Variation of Pressure/Density with Height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08-09">
            <a:extLst>
              <a:ext uri="{FF2B5EF4-FFF2-40B4-BE49-F238E27FC236}">
                <a16:creationId xmlns:a16="http://schemas.microsoft.com/office/drawing/2014/main" id="{1F4B46DD-F75B-6D46-82EE-8448DF07E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440" y="0"/>
            <a:ext cx="64643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 Box 3">
            <a:extLst>
              <a:ext uri="{FF2B5EF4-FFF2-40B4-BE49-F238E27FC236}">
                <a16:creationId xmlns:a16="http://schemas.microsoft.com/office/drawing/2014/main" id="{1FB00495-A259-2F4C-B766-13DE905F5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650" y="395289"/>
            <a:ext cx="14684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Station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vs.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Sea-level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</a:rPr>
              <a:t>Pressure</a:t>
            </a:r>
          </a:p>
        </p:txBody>
      </p:sp>
      <p:sp>
        <p:nvSpPr>
          <p:cNvPr id="38915" name="TextBox 1">
            <a:extLst>
              <a:ext uri="{FF2B5EF4-FFF2-40B4-BE49-F238E27FC236}">
                <a16:creationId xmlns:a16="http://schemas.microsoft.com/office/drawing/2014/main" id="{01B7A004-CF60-A342-A51E-D0CBC54F1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288" y="606425"/>
            <a:ext cx="4095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station pressure—barometer measurement</a:t>
            </a:r>
          </a:p>
        </p:txBody>
      </p:sp>
      <p:sp>
        <p:nvSpPr>
          <p:cNvPr id="38916" name="TextBox 4">
            <a:extLst>
              <a:ext uri="{FF2B5EF4-FFF2-40B4-BE49-F238E27FC236}">
                <a16:creationId xmlns:a16="http://schemas.microsoft.com/office/drawing/2014/main" id="{DC30A38B-7C18-8D46-91D0-DA3A4A367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4845" y="3771613"/>
            <a:ext cx="16658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FF00"/>
                </a:solidFill>
              </a:rPr>
              <a:t>correction for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FF00"/>
                </a:solidFill>
              </a:rPr>
              <a:t>station elevation</a:t>
            </a:r>
          </a:p>
        </p:txBody>
      </p:sp>
      <p:sp>
        <p:nvSpPr>
          <p:cNvPr id="38917" name="TextBox 5">
            <a:extLst>
              <a:ext uri="{FF2B5EF4-FFF2-40B4-BE49-F238E27FC236}">
                <a16:creationId xmlns:a16="http://schemas.microsoft.com/office/drawing/2014/main" id="{59833F06-1DA4-AD4A-BF0D-6409667FB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199" y="5088704"/>
            <a:ext cx="25225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FF00"/>
                </a:solidFill>
              </a:rPr>
              <a:t>resulting map of sea-level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FF00"/>
                </a:solidFill>
              </a:rPr>
              <a:t>pressure variations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FF00"/>
                </a:solidFill>
              </a:rPr>
              <a:t>(surface map)</a:t>
            </a:r>
          </a:p>
        </p:txBody>
      </p:sp>
    </p:spTree>
    <p:extLst>
      <p:ext uri="{BB962C8B-B14F-4D97-AF65-F5344CB8AC3E}">
        <p14:creationId xmlns:p14="http://schemas.microsoft.com/office/powerpoint/2010/main" val="72145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4B7B7CC5-13CD-6747-AF42-CDE1EBA55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898" y="540625"/>
            <a:ext cx="84708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AFD00"/>
                </a:solidFill>
              </a:rPr>
              <a:t>How thick is Earth’s atmosphere? (Or how high is the top?)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854072-8CD7-0642-B88E-B9611B1D5C49}"/>
              </a:ext>
            </a:extLst>
          </p:cNvPr>
          <p:cNvGrpSpPr/>
          <p:nvPr/>
        </p:nvGrpSpPr>
        <p:grpSpPr>
          <a:xfrm>
            <a:off x="2417379" y="1274379"/>
            <a:ext cx="7879692" cy="2489200"/>
            <a:chOff x="893379" y="1274379"/>
            <a:chExt cx="7879692" cy="24892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9C4B2C-055F-A74A-8EBA-FC8630D78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40772" y="1274379"/>
              <a:ext cx="4432299" cy="24892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0E00EA-E136-3C4D-A073-AADF7A71A68D}"/>
                </a:ext>
              </a:extLst>
            </p:cNvPr>
            <p:cNvSpPr txBox="1"/>
            <p:nvPr/>
          </p:nvSpPr>
          <p:spPr>
            <a:xfrm>
              <a:off x="893379" y="2195813"/>
              <a:ext cx="27521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Light is not scattered (sky is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dark) at 80 km (50 miles)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91512A6-2133-5D4F-9A32-944993D12ABC}"/>
              </a:ext>
            </a:extLst>
          </p:cNvPr>
          <p:cNvSpPr txBox="1"/>
          <p:nvPr/>
        </p:nvSpPr>
        <p:spPr>
          <a:xfrm>
            <a:off x="2548759" y="4734062"/>
            <a:ext cx="6543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99% of the total mass of the atmosphere can be found below 31 km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200271-A330-4443-B670-00802D076EFF}"/>
              </a:ext>
            </a:extLst>
          </p:cNvPr>
          <p:cNvSpPr txBox="1"/>
          <p:nvPr/>
        </p:nvSpPr>
        <p:spPr>
          <a:xfrm>
            <a:off x="2044263" y="5651996"/>
            <a:ext cx="7222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Atmospheric gasses are well-mixed below 100 km (60 miles) = </a:t>
            </a:r>
            <a:r>
              <a:rPr lang="en-US" dirty="0" err="1">
                <a:solidFill>
                  <a:schemeClr val="bg1"/>
                </a:solidFill>
              </a:rPr>
              <a:t>homosphere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(above </a:t>
            </a:r>
            <a:r>
              <a:rPr lang="en-US" dirty="0" err="1">
                <a:solidFill>
                  <a:schemeClr val="bg1"/>
                </a:solidFill>
              </a:rPr>
              <a:t>homosphere</a:t>
            </a:r>
            <a:r>
              <a:rPr lang="en-US" dirty="0">
                <a:solidFill>
                  <a:schemeClr val="bg1"/>
                </a:solidFill>
              </a:rPr>
              <a:t>, separated by molecular weight = </a:t>
            </a:r>
            <a:r>
              <a:rPr lang="en-US" dirty="0" err="1">
                <a:solidFill>
                  <a:schemeClr val="bg1"/>
                </a:solidFill>
              </a:rPr>
              <a:t>heterosphere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9522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12884" y="352316"/>
            <a:ext cx="8376745" cy="13542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“Tawny” Kitten</a:t>
            </a:r>
          </a:p>
          <a:p>
            <a:pPr algn="ctr">
              <a:defRPr/>
            </a:pPr>
            <a:endParaRPr lang="en-US" sz="3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>
              <a:defRPr/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(a.k.a. “Tawny Mocha Chip Marshmallow Paws”)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913E80-4D55-114E-AA8E-DD93C5048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1" t="15479" r="4226" b="10605"/>
          <a:stretch/>
        </p:blipFill>
        <p:spPr>
          <a:xfrm>
            <a:off x="3734678" y="2859170"/>
            <a:ext cx="5002924" cy="342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16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3EDFC3C-B81C-C14F-71F5-1B0B6A0F8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77253" y="1871662"/>
            <a:ext cx="5164282" cy="38732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61C9DB-244B-C1FF-FF3F-08633A57EC80}"/>
              </a:ext>
            </a:extLst>
          </p:cNvPr>
          <p:cNvSpPr txBox="1"/>
          <p:nvPr/>
        </p:nvSpPr>
        <p:spPr>
          <a:xfrm>
            <a:off x="1802868" y="134106"/>
            <a:ext cx="4692271" cy="861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“Minty”</a:t>
            </a:r>
          </a:p>
          <a:p>
            <a:pPr algn="ctr">
              <a:defRPr/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(a.k.a. “Peppermint”)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3641C05-C45F-3841-7727-3E2B4B5FC3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0" r="19394" b="14647"/>
          <a:stretch/>
        </p:blipFill>
        <p:spPr>
          <a:xfrm rot="5400000">
            <a:off x="6123906" y="1597359"/>
            <a:ext cx="4499263" cy="37567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5BA3B9-6F7E-DD8B-84EF-C15C5453CA56}"/>
              </a:ext>
            </a:extLst>
          </p:cNvPr>
          <p:cNvSpPr txBox="1"/>
          <p:nvPr/>
        </p:nvSpPr>
        <p:spPr>
          <a:xfrm>
            <a:off x="6742387" y="5928744"/>
            <a:ext cx="2467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5A5E9"/>
                </a:solidFill>
              </a:rPr>
              <a:t>Minty is Tawny’s mother</a:t>
            </a:r>
          </a:p>
        </p:txBody>
      </p:sp>
    </p:spTree>
    <p:extLst>
      <p:ext uri="{BB962C8B-B14F-4D97-AF65-F5344CB8AC3E}">
        <p14:creationId xmlns:p14="http://schemas.microsoft.com/office/powerpoint/2010/main" val="3172043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01-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39" y="592139"/>
            <a:ext cx="6992937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718953" y="57150"/>
            <a:ext cx="47445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AFD00"/>
                </a:solidFill>
              </a:rPr>
              <a:t>VARIATION OF PRESSURE/DENSITY WITH HEIGHT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6D5AE-5BF6-014B-9680-704065AF52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21" t="15479" r="4226" b="10605"/>
          <a:stretch/>
        </p:blipFill>
        <p:spPr>
          <a:xfrm>
            <a:off x="4869081" y="1250731"/>
            <a:ext cx="2302479" cy="157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98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3314700" y="219075"/>
            <a:ext cx="561564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u="sng" dirty="0">
                <a:solidFill>
                  <a:srgbClr val="FEA907"/>
                </a:solidFill>
              </a:rPr>
              <a:t>Mean Sea-level Pressure</a:t>
            </a:r>
            <a:r>
              <a:rPr lang="en-US" sz="2000" dirty="0">
                <a:solidFill>
                  <a:srgbClr val="FEA907"/>
                </a:solidFill>
              </a:rPr>
              <a:t> in Various Units</a:t>
            </a:r>
            <a:endParaRPr lang="en-US" sz="1600" dirty="0">
              <a:solidFill>
                <a:srgbClr val="FFFA84"/>
              </a:solidFill>
            </a:endParaRPr>
          </a:p>
          <a:p>
            <a:endParaRPr lang="en-US" sz="1600" dirty="0">
              <a:solidFill>
                <a:srgbClr val="FFFA84"/>
              </a:solidFill>
            </a:endParaRPr>
          </a:p>
          <a:p>
            <a:r>
              <a:rPr lang="en-US" sz="1600" dirty="0">
                <a:solidFill>
                  <a:srgbClr val="FFFA84"/>
                </a:solidFill>
              </a:rPr>
              <a:t>VALUE		UNITS</a:t>
            </a:r>
          </a:p>
          <a:p>
            <a:r>
              <a:rPr lang="en-US" sz="1600" dirty="0">
                <a:solidFill>
                  <a:srgbClr val="FFFA84"/>
                </a:solidFill>
              </a:rPr>
              <a:t>101.325 kPa	</a:t>
            </a:r>
            <a:r>
              <a:rPr lang="en-US" sz="1600" dirty="0" err="1">
                <a:solidFill>
                  <a:srgbClr val="FFFA84"/>
                </a:solidFill>
              </a:rPr>
              <a:t>kiloPascals</a:t>
            </a:r>
            <a:endParaRPr lang="en-US" sz="1600" dirty="0">
              <a:solidFill>
                <a:srgbClr val="FFFA84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1013.25 </a:t>
            </a:r>
            <a:r>
              <a:rPr lang="en-US" sz="1600" b="1" dirty="0" err="1">
                <a:solidFill>
                  <a:schemeClr val="bg1"/>
                </a:solidFill>
              </a:rPr>
              <a:t>hPa</a:t>
            </a:r>
            <a:r>
              <a:rPr lang="en-US" sz="1600" b="1" dirty="0">
                <a:solidFill>
                  <a:schemeClr val="bg1"/>
                </a:solidFill>
              </a:rPr>
              <a:t>**	</a:t>
            </a:r>
            <a:r>
              <a:rPr lang="en-US" sz="1600" b="1" dirty="0" err="1">
                <a:solidFill>
                  <a:schemeClr val="bg1"/>
                </a:solidFill>
              </a:rPr>
              <a:t>hectoPascals</a:t>
            </a:r>
            <a:endParaRPr lang="en-US" sz="1600" dirty="0">
              <a:solidFill>
                <a:srgbClr val="FFFA84"/>
              </a:solidFill>
            </a:endParaRPr>
          </a:p>
          <a:p>
            <a:r>
              <a:rPr lang="en-US" sz="1600" dirty="0">
                <a:solidFill>
                  <a:srgbClr val="FFFA84"/>
                </a:solidFill>
              </a:rPr>
              <a:t>101,325 Pa	Pascals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101,325 Nm</a:t>
            </a:r>
            <a:r>
              <a:rPr lang="en-US" sz="1600" b="1" baseline="30000" dirty="0">
                <a:solidFill>
                  <a:schemeClr val="bg1"/>
                </a:solidFill>
              </a:rPr>
              <a:t>–2	</a:t>
            </a:r>
            <a:r>
              <a:rPr lang="en-US" sz="1600" b="1" dirty="0">
                <a:solidFill>
                  <a:schemeClr val="bg1"/>
                </a:solidFill>
              </a:rPr>
              <a:t>Newtons per square meter</a:t>
            </a:r>
            <a:endParaRPr lang="en-US" sz="1600" dirty="0">
              <a:solidFill>
                <a:srgbClr val="FFFA84"/>
              </a:solidFill>
            </a:endParaRPr>
          </a:p>
          <a:p>
            <a:r>
              <a:rPr lang="en-US" sz="1600" dirty="0">
                <a:solidFill>
                  <a:srgbClr val="FFFA84"/>
                </a:solidFill>
              </a:rPr>
              <a:t>101,325 </a:t>
            </a:r>
            <a:r>
              <a:rPr lang="en-US" sz="1600" dirty="0" err="1">
                <a:solidFill>
                  <a:srgbClr val="FFFA84"/>
                </a:solidFill>
              </a:rPr>
              <a:t>kgm</a:t>
            </a:r>
            <a:r>
              <a:rPr lang="en-US" sz="1600" baseline="30000" dirty="0">
                <a:solidFill>
                  <a:srgbClr val="FFFA84"/>
                </a:solidFill>
              </a:rPr>
              <a:t>–1</a:t>
            </a:r>
            <a:r>
              <a:rPr lang="en-US" sz="1600" dirty="0">
                <a:solidFill>
                  <a:srgbClr val="FFFA84"/>
                </a:solidFill>
              </a:rPr>
              <a:t>s</a:t>
            </a:r>
            <a:r>
              <a:rPr lang="en-US" sz="1600" baseline="30000" dirty="0">
                <a:solidFill>
                  <a:srgbClr val="FFFA84"/>
                </a:solidFill>
              </a:rPr>
              <a:t>–2	</a:t>
            </a:r>
            <a:r>
              <a:rPr lang="en-US" sz="1600" dirty="0">
                <a:solidFill>
                  <a:srgbClr val="FFFA84"/>
                </a:solidFill>
              </a:rPr>
              <a:t>kg-mass per meter per second squared</a:t>
            </a:r>
          </a:p>
          <a:p>
            <a:endParaRPr lang="en-US" sz="1600" dirty="0">
              <a:solidFill>
                <a:srgbClr val="FFFA84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1013.25 mb**	millibars</a:t>
            </a:r>
            <a:endParaRPr lang="en-US" sz="1600" dirty="0">
              <a:solidFill>
                <a:srgbClr val="FFFA84"/>
              </a:solidFill>
            </a:endParaRPr>
          </a:p>
          <a:p>
            <a:r>
              <a:rPr lang="en-US" sz="1600" dirty="0">
                <a:solidFill>
                  <a:srgbClr val="FFFA84"/>
                </a:solidFill>
              </a:rPr>
              <a:t>1.01325 bar	bars</a:t>
            </a:r>
          </a:p>
          <a:p>
            <a:r>
              <a:rPr lang="en-US" sz="1600" dirty="0">
                <a:solidFill>
                  <a:srgbClr val="FFFA84"/>
                </a:solidFill>
              </a:rPr>
              <a:t>1.033227 atm	atmosphere</a:t>
            </a:r>
          </a:p>
          <a:p>
            <a:r>
              <a:rPr lang="en-US" sz="1600" dirty="0">
                <a:solidFill>
                  <a:srgbClr val="FFFA84"/>
                </a:solidFill>
              </a:rPr>
              <a:t>14.69595 psi	pounds-force per square inch</a:t>
            </a:r>
          </a:p>
          <a:p>
            <a:r>
              <a:rPr lang="en-US" sz="1600" dirty="0">
                <a:solidFill>
                  <a:srgbClr val="FFFA84"/>
                </a:solidFill>
              </a:rPr>
              <a:t>2116.22 </a:t>
            </a:r>
            <a:r>
              <a:rPr lang="en-US" sz="1600" dirty="0" err="1">
                <a:solidFill>
                  <a:srgbClr val="FFFA84"/>
                </a:solidFill>
              </a:rPr>
              <a:t>psf</a:t>
            </a:r>
            <a:r>
              <a:rPr lang="en-US" sz="1600" dirty="0">
                <a:solidFill>
                  <a:srgbClr val="FFFA84"/>
                </a:solidFill>
              </a:rPr>
              <a:t>	pounds-force per square foot</a:t>
            </a:r>
          </a:p>
          <a:p>
            <a:r>
              <a:rPr lang="en-US" sz="1600" dirty="0">
                <a:solidFill>
                  <a:srgbClr val="FFFA84"/>
                </a:solidFill>
              </a:rPr>
              <a:t>760 Torr		Torr</a:t>
            </a:r>
          </a:p>
          <a:p>
            <a:endParaRPr lang="en-US" sz="1600" dirty="0">
              <a:solidFill>
                <a:srgbClr val="FFFA84"/>
              </a:solidFill>
            </a:endParaRPr>
          </a:p>
          <a:p>
            <a:r>
              <a:rPr lang="en-US" sz="1600" u="sng" dirty="0">
                <a:solidFill>
                  <a:srgbClr val="FFFFFF"/>
                </a:solidFill>
              </a:rPr>
              <a:t>Measured in a liquid in glass barometer:</a:t>
            </a:r>
          </a:p>
          <a:p>
            <a:r>
              <a:rPr lang="en-US" sz="1600" dirty="0">
                <a:solidFill>
                  <a:srgbClr val="FFFA84"/>
                </a:solidFill>
              </a:rPr>
              <a:t>29.92126 in Hg	inches of mercury</a:t>
            </a:r>
          </a:p>
          <a:p>
            <a:r>
              <a:rPr lang="en-US" sz="1600" dirty="0">
                <a:solidFill>
                  <a:srgbClr val="FFFA84"/>
                </a:solidFill>
              </a:rPr>
              <a:t>760 mm Hg	millimeter of mercury</a:t>
            </a:r>
          </a:p>
          <a:p>
            <a:r>
              <a:rPr lang="en-US" sz="1600" dirty="0">
                <a:solidFill>
                  <a:srgbClr val="FFFA84"/>
                </a:solidFill>
              </a:rPr>
              <a:t>33.89854 ft H</a:t>
            </a:r>
            <a:r>
              <a:rPr lang="en-US" sz="1600" baseline="-25000" dirty="0">
                <a:solidFill>
                  <a:srgbClr val="FFFA84"/>
                </a:solidFill>
              </a:rPr>
              <a:t>2</a:t>
            </a:r>
            <a:r>
              <a:rPr lang="en-US" sz="1600" dirty="0">
                <a:solidFill>
                  <a:srgbClr val="FFFA84"/>
                </a:solidFill>
              </a:rPr>
              <a:t>O	feet of water</a:t>
            </a:r>
          </a:p>
          <a:p>
            <a:r>
              <a:rPr lang="en-US" sz="1600" dirty="0">
                <a:solidFill>
                  <a:srgbClr val="FFFA84"/>
                </a:solidFill>
              </a:rPr>
              <a:t>10.33227 m H</a:t>
            </a:r>
            <a:r>
              <a:rPr lang="en-US" sz="1600" baseline="-25000" dirty="0">
                <a:solidFill>
                  <a:srgbClr val="FFFA84"/>
                </a:solidFill>
              </a:rPr>
              <a:t>2</a:t>
            </a:r>
            <a:r>
              <a:rPr lang="en-US" sz="1600" dirty="0">
                <a:solidFill>
                  <a:srgbClr val="FFFA84"/>
                </a:solidFill>
              </a:rPr>
              <a:t>O	meters of water</a:t>
            </a:r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7342189" y="6157913"/>
            <a:ext cx="3101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Note:  100 Pa = 1 mb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794768-7F70-BC4B-BBD1-C5CA6169D453}"/>
              </a:ext>
            </a:extLst>
          </p:cNvPr>
          <p:cNvSpPr txBox="1"/>
          <p:nvPr/>
        </p:nvSpPr>
        <p:spPr>
          <a:xfrm>
            <a:off x="2291256" y="6011917"/>
            <a:ext cx="180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**know this one!</a:t>
            </a:r>
          </a:p>
        </p:txBody>
      </p:sp>
    </p:spTree>
    <p:extLst>
      <p:ext uri="{BB962C8B-B14F-4D97-AF65-F5344CB8AC3E}">
        <p14:creationId xmlns:p14="http://schemas.microsoft.com/office/powerpoint/2010/main" val="3039774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01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9" y="614363"/>
            <a:ext cx="6484937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2522538" y="6488114"/>
            <a:ext cx="5586412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solidFill>
                  <a:srgbClr val="000000"/>
                </a:solidFill>
              </a:rPr>
              <a:t>Pressure can be used as a meaningful vertical scale.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756233" y="57150"/>
            <a:ext cx="32730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AFD00"/>
                </a:solidFill>
              </a:rPr>
              <a:t>Variation of Pressure with Height</a:t>
            </a:r>
          </a:p>
        </p:txBody>
      </p:sp>
      <p:sp>
        <p:nvSpPr>
          <p:cNvPr id="25605" name="TextBox 1"/>
          <p:cNvSpPr txBox="1">
            <a:spLocks noChangeArrowheads="1"/>
          </p:cNvSpPr>
          <p:nvPr/>
        </p:nvSpPr>
        <p:spPr bwMode="auto">
          <a:xfrm>
            <a:off x="8856669" y="5708651"/>
            <a:ext cx="15811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rgbClr val="FFFFFF"/>
                </a:solidFill>
              </a:rPr>
              <a:t>N (94–96,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</a:rPr>
              <a:t> 99–101)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</a:rPr>
              <a:t>A (198–203)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67E5B4-34E0-7C4D-AAE0-037AFF7F9E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21" t="15479" r="4226" b="10605"/>
          <a:stretch/>
        </p:blipFill>
        <p:spPr>
          <a:xfrm>
            <a:off x="8657136" y="614363"/>
            <a:ext cx="1980204" cy="135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06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99E82D-6461-2112-BD91-C11390EE1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63" y="14288"/>
            <a:ext cx="9220630" cy="68589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D438C-5A32-D9B5-429E-A95BE806E1F7}"/>
              </a:ext>
            </a:extLst>
          </p:cNvPr>
          <p:cNvSpPr txBox="1"/>
          <p:nvPr/>
        </p:nvSpPr>
        <p:spPr>
          <a:xfrm>
            <a:off x="329609" y="489098"/>
            <a:ext cx="1309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LC Question</a:t>
            </a:r>
          </a:p>
          <a:p>
            <a:pPr algn="ctr"/>
            <a:r>
              <a:rPr lang="en-US" dirty="0"/>
              <a:t>8/30/23</a:t>
            </a:r>
          </a:p>
        </p:txBody>
      </p:sp>
    </p:spTree>
    <p:extLst>
      <p:ext uri="{BB962C8B-B14F-4D97-AF65-F5344CB8AC3E}">
        <p14:creationId xmlns:p14="http://schemas.microsoft.com/office/powerpoint/2010/main" val="1864342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01-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4" y="0"/>
            <a:ext cx="538003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2057401" y="504825"/>
            <a:ext cx="217011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FF4D"/>
                </a:solidFill>
              </a:rPr>
              <a:t>Average</a:t>
            </a:r>
          </a:p>
          <a:p>
            <a:pPr algn="ctr"/>
            <a:r>
              <a:rPr lang="en-US">
                <a:solidFill>
                  <a:srgbClr val="FFFF4D"/>
                </a:solidFill>
              </a:rPr>
              <a:t>Vertical</a:t>
            </a:r>
          </a:p>
          <a:p>
            <a:pPr algn="ctr"/>
            <a:r>
              <a:rPr lang="en-US">
                <a:solidFill>
                  <a:srgbClr val="FFFF4D"/>
                </a:solidFill>
              </a:rPr>
              <a:t>Temperature</a:t>
            </a:r>
          </a:p>
          <a:p>
            <a:pPr algn="ctr"/>
            <a:r>
              <a:rPr lang="en-US">
                <a:solidFill>
                  <a:srgbClr val="FFFF4D"/>
                </a:solidFill>
              </a:rPr>
              <a:t>Structure</a:t>
            </a:r>
          </a:p>
          <a:p>
            <a:pPr algn="ctr"/>
            <a:r>
              <a:rPr lang="en-US">
                <a:solidFill>
                  <a:srgbClr val="FFFF4D"/>
                </a:solidFill>
              </a:rPr>
              <a:t>of Atmosphere</a:t>
            </a:r>
          </a:p>
        </p:txBody>
      </p:sp>
      <p:sp>
        <p:nvSpPr>
          <p:cNvPr id="27651" name="Line 4"/>
          <p:cNvSpPr>
            <a:spLocks noChangeShapeType="1"/>
          </p:cNvSpPr>
          <p:nvPr/>
        </p:nvSpPr>
        <p:spPr bwMode="auto">
          <a:xfrm>
            <a:off x="10210800" y="1295400"/>
            <a:ext cx="0" cy="4572000"/>
          </a:xfrm>
          <a:prstGeom prst="line">
            <a:avLst/>
          </a:prstGeom>
          <a:noFill/>
          <a:ln w="28575">
            <a:solidFill>
              <a:srgbClr val="0FFBF5"/>
            </a:solidFill>
            <a:round/>
            <a:headEnd type="diamond" w="med" len="med"/>
            <a:tailEnd type="diamond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Line 5"/>
          <p:cNvSpPr>
            <a:spLocks noChangeShapeType="1"/>
          </p:cNvSpPr>
          <p:nvPr/>
        </p:nvSpPr>
        <p:spPr bwMode="auto">
          <a:xfrm flipV="1">
            <a:off x="10210800" y="228600"/>
            <a:ext cx="0" cy="990600"/>
          </a:xfrm>
          <a:prstGeom prst="line">
            <a:avLst/>
          </a:prstGeom>
          <a:noFill/>
          <a:ln w="28575">
            <a:solidFill>
              <a:srgbClr val="FF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10210800" y="286702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FFBF5"/>
                </a:solidFill>
              </a:rPr>
              <a:t>A</a:t>
            </a:r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10210800" y="5334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BD76A"/>
                </a:solidFill>
              </a:rPr>
              <a:t>B</a:t>
            </a:r>
          </a:p>
        </p:txBody>
      </p:sp>
      <p:sp>
        <p:nvSpPr>
          <p:cNvPr id="27655" name="Text Box 8"/>
          <p:cNvSpPr txBox="1">
            <a:spLocks noChangeArrowheads="1"/>
          </p:cNvSpPr>
          <p:nvPr/>
        </p:nvSpPr>
        <p:spPr bwMode="auto">
          <a:xfrm>
            <a:off x="2009776" y="5546726"/>
            <a:ext cx="21050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FFBF5"/>
                </a:solidFill>
              </a:rPr>
              <a:t>A:  Homosphere</a:t>
            </a:r>
          </a:p>
          <a:p>
            <a:r>
              <a:rPr lang="en-US" sz="2000">
                <a:solidFill>
                  <a:srgbClr val="FBD76A"/>
                </a:solidFill>
              </a:rPr>
              <a:t>B:  Heterosphere</a:t>
            </a:r>
            <a:endParaRPr lang="en-US" sz="2000">
              <a:solidFill>
                <a:srgbClr val="0FFB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50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1FD6A3-768C-1BBE-A9D2-38EFB43F4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4709"/>
            <a:ext cx="9144000" cy="6548581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64225CDC-BBDE-62EC-9F83-2134BF5CE12E}"/>
              </a:ext>
            </a:extLst>
          </p:cNvPr>
          <p:cNvSpPr/>
          <p:nvPr/>
        </p:nvSpPr>
        <p:spPr bwMode="auto">
          <a:xfrm rot="16960070">
            <a:off x="7958762" y="2642536"/>
            <a:ext cx="716038" cy="20913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F5C2F379-A87C-9DF1-A49E-AEC0ADD87089}"/>
              </a:ext>
            </a:extLst>
          </p:cNvPr>
          <p:cNvSpPr/>
          <p:nvPr/>
        </p:nvSpPr>
        <p:spPr bwMode="auto">
          <a:xfrm rot="7357177">
            <a:off x="7497160" y="2077963"/>
            <a:ext cx="716038" cy="20913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29E4812F-466F-BB6D-5391-F1B0879B36A3}"/>
              </a:ext>
            </a:extLst>
          </p:cNvPr>
          <p:cNvSpPr/>
          <p:nvPr/>
        </p:nvSpPr>
        <p:spPr bwMode="auto">
          <a:xfrm rot="4204827">
            <a:off x="4674832" y="2846762"/>
            <a:ext cx="716038" cy="20913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E709078E-683E-E0EB-C63C-677206030FB0}"/>
              </a:ext>
            </a:extLst>
          </p:cNvPr>
          <p:cNvSpPr/>
          <p:nvPr/>
        </p:nvSpPr>
        <p:spPr bwMode="auto">
          <a:xfrm rot="12457588">
            <a:off x="3261132" y="1098745"/>
            <a:ext cx="716038" cy="20913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7B59128-B4D5-0885-C541-2BC35C340910}"/>
              </a:ext>
            </a:extLst>
          </p:cNvPr>
          <p:cNvSpPr/>
          <p:nvPr/>
        </p:nvSpPr>
        <p:spPr bwMode="auto">
          <a:xfrm rot="13835008">
            <a:off x="7068260" y="4841946"/>
            <a:ext cx="716038" cy="20913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0785E4F-8646-9924-80F1-F6EC81C850DD}"/>
              </a:ext>
            </a:extLst>
          </p:cNvPr>
          <p:cNvSpPr/>
          <p:nvPr/>
        </p:nvSpPr>
        <p:spPr bwMode="auto">
          <a:xfrm rot="4047556">
            <a:off x="4705287" y="1098745"/>
            <a:ext cx="716038" cy="20913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F94E9D6C-F8AA-5EA7-315F-84511CB9CE02}"/>
              </a:ext>
            </a:extLst>
          </p:cNvPr>
          <p:cNvSpPr/>
          <p:nvPr/>
        </p:nvSpPr>
        <p:spPr bwMode="auto">
          <a:xfrm rot="5400000">
            <a:off x="5043677" y="1856140"/>
            <a:ext cx="716038" cy="20913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4301289-B13C-67DB-1962-C2705C0EE386}"/>
              </a:ext>
            </a:extLst>
          </p:cNvPr>
          <p:cNvSpPr/>
          <p:nvPr/>
        </p:nvSpPr>
        <p:spPr bwMode="auto">
          <a:xfrm rot="12457588">
            <a:off x="3459658" y="2214159"/>
            <a:ext cx="716038" cy="20913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7EC5CC0-DE8B-896F-1454-9770B206C0BA}"/>
              </a:ext>
            </a:extLst>
          </p:cNvPr>
          <p:cNvSpPr/>
          <p:nvPr/>
        </p:nvSpPr>
        <p:spPr bwMode="auto">
          <a:xfrm rot="12457588">
            <a:off x="3101224" y="3526486"/>
            <a:ext cx="716038" cy="20913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75FFF74A-E2D9-5836-D58B-2946824F0DC6}"/>
              </a:ext>
            </a:extLst>
          </p:cNvPr>
          <p:cNvSpPr/>
          <p:nvPr/>
        </p:nvSpPr>
        <p:spPr bwMode="auto">
          <a:xfrm rot="13564161">
            <a:off x="9222430" y="2182987"/>
            <a:ext cx="716038" cy="20913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C586AB-9CAE-F4B3-CF5A-92F7C00C6211}"/>
              </a:ext>
            </a:extLst>
          </p:cNvPr>
          <p:cNvSpPr txBox="1"/>
          <p:nvPr/>
        </p:nvSpPr>
        <p:spPr>
          <a:xfrm>
            <a:off x="6760970" y="5683827"/>
            <a:ext cx="159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6CC99"/>
                </a:solidFill>
              </a:rPr>
              <a:t>Wind Direction</a:t>
            </a:r>
          </a:p>
        </p:txBody>
      </p:sp>
    </p:spTree>
    <p:extLst>
      <p:ext uri="{BB962C8B-B14F-4D97-AF65-F5344CB8AC3E}">
        <p14:creationId xmlns:p14="http://schemas.microsoft.com/office/powerpoint/2010/main" val="1561354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027E14-B72F-C24E-8EB9-FB72DE3F24C6}"/>
              </a:ext>
            </a:extLst>
          </p:cNvPr>
          <p:cNvSpPr txBox="1"/>
          <p:nvPr/>
        </p:nvSpPr>
        <p:spPr>
          <a:xfrm>
            <a:off x="2291253" y="735725"/>
            <a:ext cx="5176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Lapse rate: rate of temperature </a:t>
            </a:r>
            <a:r>
              <a:rPr lang="en-US" u="sng" dirty="0">
                <a:solidFill>
                  <a:srgbClr val="FFFF00"/>
                </a:solidFill>
              </a:rPr>
              <a:t>decline</a:t>
            </a:r>
            <a:r>
              <a:rPr lang="en-US" dirty="0">
                <a:solidFill>
                  <a:srgbClr val="FFFF00"/>
                </a:solidFill>
              </a:rPr>
              <a:t> with height</a:t>
            </a:r>
          </a:p>
          <a:p>
            <a:r>
              <a:rPr lang="en-US" dirty="0">
                <a:solidFill>
                  <a:srgbClr val="FFFF00"/>
                </a:solidFill>
              </a:rPr>
              <a:t>	troposphere: </a:t>
            </a:r>
            <a:r>
              <a:rPr lang="en-US" dirty="0">
                <a:solidFill>
                  <a:srgbClr val="FFFF00"/>
                </a:solidFill>
                <a:latin typeface="Symbol" pitchFamily="2" charset="2"/>
              </a:rPr>
              <a:t>g =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6.5</a:t>
            </a:r>
            <a:r>
              <a:rPr lang="en-US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C/km (5.5</a:t>
            </a:r>
            <a:r>
              <a:rPr lang="en-US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F/1000 feet)</a:t>
            </a:r>
            <a:endParaRPr lang="en-US" dirty="0">
              <a:solidFill>
                <a:srgbClr val="FFFF00"/>
              </a:solidFill>
              <a:latin typeface="Symbol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73DFD7-02B6-2643-A632-B0CDF912F82B}"/>
              </a:ext>
            </a:extLst>
          </p:cNvPr>
          <p:cNvSpPr txBox="1"/>
          <p:nvPr/>
        </p:nvSpPr>
        <p:spPr>
          <a:xfrm>
            <a:off x="2298343" y="1902376"/>
            <a:ext cx="5454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Inverted lapse rate (“inversion”):  temperature increases</a:t>
            </a:r>
          </a:p>
          <a:p>
            <a:r>
              <a:rPr lang="en-US" dirty="0">
                <a:solidFill>
                  <a:srgbClr val="FFFF00"/>
                </a:solidFill>
              </a:rPr>
              <a:t>with height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9A73139-426A-1E42-8F8F-B89EBD0EFBA9}"/>
              </a:ext>
            </a:extLst>
          </p:cNvPr>
          <p:cNvGrpSpPr/>
          <p:nvPr/>
        </p:nvGrpSpPr>
        <p:grpSpPr>
          <a:xfrm>
            <a:off x="2333297" y="3300545"/>
            <a:ext cx="6540456" cy="534377"/>
            <a:chOff x="809297" y="3300544"/>
            <a:chExt cx="6540456" cy="534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926ECC88-3403-0B4F-9813-1FB587B05DB6}"/>
                    </a:ext>
                  </a:extLst>
                </p:cNvPr>
                <p:cNvSpPr txBox="1"/>
                <p:nvPr/>
              </p:nvSpPr>
              <p:spPr>
                <a:xfrm>
                  <a:off x="809297" y="3410607"/>
                  <a:ext cx="37627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Ideal Gas Law: 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i="1" dirty="0">
                      <a:solidFill>
                        <a:schemeClr val="bg1"/>
                      </a:solidFill>
                      <a:latin typeface="Symbol" pitchFamily="2" charset="2"/>
                    </a:rPr>
                    <a:t>r</a:t>
                  </a:r>
                  <a:r>
                    <a:rPr lang="en-US" i="1" dirty="0">
                      <a:solidFill>
                        <a:schemeClr val="bg1"/>
                      </a:solidFill>
                    </a:rPr>
                    <a:t>RT</a:t>
                  </a:r>
                  <a:endParaRPr lang="en-US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926ECC88-3403-0B4F-9813-1FB587B05D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297" y="3410607"/>
                  <a:ext cx="3762703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1342"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35C340E-F9A4-654B-9194-D4F9F7F30B55}"/>
                    </a:ext>
                  </a:extLst>
                </p:cNvPr>
                <p:cNvSpPr txBox="1"/>
                <p:nvPr/>
              </p:nvSpPr>
              <p:spPr>
                <a:xfrm>
                  <a:off x="4939863" y="3300544"/>
                  <a:ext cx="2409890" cy="5343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  <a:latin typeface="Symbol" pitchFamily="2" charset="2"/>
                    </a:rPr>
                    <a:t>r </a:t>
                  </a:r>
                  <a:r>
                    <a:rPr lang="en-US" dirty="0">
                      <a:solidFill>
                        <a:schemeClr val="bg1"/>
                      </a:solidFill>
                      <a:latin typeface="+mj-lt"/>
                    </a:rPr>
                    <a:t>(density)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𝑀𝑎𝑠𝑠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𝑘𝑔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𝑉𝑜𝑙𝑢𝑚𝑒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 baseline="30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a14:m>
                  <a:endParaRPr lang="en-US" dirty="0">
                    <a:solidFill>
                      <a:schemeClr val="bg1"/>
                    </a:solidFill>
                    <a:latin typeface="Symbol" pitchFamily="2" charset="2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35C340E-F9A4-654B-9194-D4F9F7F30B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9863" y="3300544"/>
                  <a:ext cx="2409890" cy="534377"/>
                </a:xfrm>
                <a:prstGeom prst="rect">
                  <a:avLst/>
                </a:prstGeom>
                <a:blipFill>
                  <a:blip r:embed="rId3"/>
                  <a:stretch>
                    <a:fillRect l="-2094" b="-6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2C6926F-79C7-714B-9457-B8AAAB5F2692}"/>
              </a:ext>
            </a:extLst>
          </p:cNvPr>
          <p:cNvGrpSpPr/>
          <p:nvPr/>
        </p:nvGrpSpPr>
        <p:grpSpPr>
          <a:xfrm>
            <a:off x="1552570" y="3915136"/>
            <a:ext cx="5176341" cy="1163656"/>
            <a:chOff x="914402" y="3872272"/>
            <a:chExt cx="5031186" cy="116365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6D43BF-A756-4347-9572-9F4AFD522EE4}"/>
                </a:ext>
              </a:extLst>
            </p:cNvPr>
            <p:cNvSpPr txBox="1"/>
            <p:nvPr/>
          </p:nvSpPr>
          <p:spPr>
            <a:xfrm>
              <a:off x="914402" y="4666596"/>
              <a:ext cx="5031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1AA15"/>
                  </a:solidFill>
                </a:rPr>
                <a:t>At a given pressure, cold air is denser than warm air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910FCB-2F20-E347-8673-55E5EE190087}"/>
                </a:ext>
              </a:extLst>
            </p:cNvPr>
            <p:cNvGrpSpPr/>
            <p:nvPr/>
          </p:nvGrpSpPr>
          <p:grpSpPr>
            <a:xfrm>
              <a:off x="2974428" y="3872272"/>
              <a:ext cx="1035264" cy="421208"/>
              <a:chOff x="2974428" y="3872272"/>
              <a:chExt cx="1035264" cy="421208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FA76C73-C5A8-CB44-ACA6-3A2B0BF79F04}"/>
                  </a:ext>
                </a:extLst>
              </p:cNvPr>
              <p:cNvSpPr txBox="1"/>
              <p:nvPr/>
            </p:nvSpPr>
            <p:spPr>
              <a:xfrm>
                <a:off x="2974428" y="3872272"/>
                <a:ext cx="30008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C000"/>
                    </a:solidFill>
                  </a:rPr>
                  <a:t>=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1266DE9-32B6-244E-9EF6-2A6F77398329}"/>
                  </a:ext>
                </a:extLst>
              </p:cNvPr>
              <p:cNvGrpSpPr/>
              <p:nvPr/>
            </p:nvGrpSpPr>
            <p:grpSpPr>
              <a:xfrm>
                <a:off x="3636579" y="3924822"/>
                <a:ext cx="373113" cy="368658"/>
                <a:chOff x="3636579" y="3924822"/>
                <a:chExt cx="373113" cy="368658"/>
              </a:xfrm>
            </p:grpSpPr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B671F60F-D0F9-D44F-9431-E5CCED59156B}"/>
                    </a:ext>
                  </a:extLst>
                </p:cNvPr>
                <p:cNvCxnSpPr/>
                <p:nvPr/>
              </p:nvCxnSpPr>
              <p:spPr bwMode="auto">
                <a:xfrm flipV="1">
                  <a:off x="3636579" y="3924822"/>
                  <a:ext cx="0" cy="352887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1AA15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FD295941-92C8-1B46-BA92-F34055ECF22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009692" y="3940593"/>
                  <a:ext cx="0" cy="352887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1AA15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9C4F868-150E-FA47-A1B1-FC8BE9A08380}"/>
                </a:ext>
              </a:extLst>
            </p:cNvPr>
            <p:cNvGrpSpPr/>
            <p:nvPr/>
          </p:nvGrpSpPr>
          <p:grpSpPr>
            <a:xfrm>
              <a:off x="2969176" y="4318960"/>
              <a:ext cx="1035264" cy="421208"/>
              <a:chOff x="2969176" y="4318960"/>
              <a:chExt cx="1035264" cy="421208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B781A5-7CED-BC43-9C9C-8BC5DBB84DDB}"/>
                  </a:ext>
                </a:extLst>
              </p:cNvPr>
              <p:cNvSpPr txBox="1"/>
              <p:nvPr/>
            </p:nvSpPr>
            <p:spPr>
              <a:xfrm>
                <a:off x="2969176" y="4318960"/>
                <a:ext cx="30008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C000"/>
                    </a:solidFill>
                  </a:rPr>
                  <a:t>=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4A0D1DB-8C74-B945-8814-5937DBAF2464}"/>
                  </a:ext>
                </a:extLst>
              </p:cNvPr>
              <p:cNvGrpSpPr/>
              <p:nvPr/>
            </p:nvGrpSpPr>
            <p:grpSpPr>
              <a:xfrm flipH="1">
                <a:off x="3631327" y="4371510"/>
                <a:ext cx="373113" cy="368658"/>
                <a:chOff x="3636579" y="3924822"/>
                <a:chExt cx="373113" cy="368658"/>
              </a:xfrm>
            </p:grpSpPr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3AC793F4-AF76-E34D-AA7B-72EDF6C048AA}"/>
                    </a:ext>
                  </a:extLst>
                </p:cNvPr>
                <p:cNvCxnSpPr/>
                <p:nvPr/>
              </p:nvCxnSpPr>
              <p:spPr bwMode="auto">
                <a:xfrm flipV="1">
                  <a:off x="3636579" y="3924822"/>
                  <a:ext cx="0" cy="352887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1AA15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EBC17DA0-072D-4341-8526-08AE3770D01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009692" y="3940593"/>
                  <a:ext cx="0" cy="352887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1AA15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311E4A8-6D1B-D84D-8943-067B3C1BF4E7}"/>
              </a:ext>
            </a:extLst>
          </p:cNvPr>
          <p:cNvGrpSpPr/>
          <p:nvPr/>
        </p:nvGrpSpPr>
        <p:grpSpPr>
          <a:xfrm>
            <a:off x="2212757" y="5190687"/>
            <a:ext cx="6705257" cy="1522424"/>
            <a:chOff x="688756" y="5190687"/>
            <a:chExt cx="6705257" cy="152242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AEE754C-ADC5-FB48-87C8-C0A036E8A0B5}"/>
                </a:ext>
              </a:extLst>
            </p:cNvPr>
            <p:cNvCxnSpPr/>
            <p:nvPr/>
          </p:nvCxnSpPr>
          <p:spPr bwMode="auto">
            <a:xfrm>
              <a:off x="1891862" y="6243145"/>
              <a:ext cx="2112578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749D067-B833-274E-8CA7-BE7EC4C77ECD}"/>
                </a:ext>
              </a:extLst>
            </p:cNvPr>
            <p:cNvCxnSpPr/>
            <p:nvPr/>
          </p:nvCxnSpPr>
          <p:spPr bwMode="auto">
            <a:xfrm>
              <a:off x="1876102" y="5670336"/>
              <a:ext cx="211257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27D869D-B6A2-8B41-803A-A76B0D10126C}"/>
                </a:ext>
              </a:extLst>
            </p:cNvPr>
            <p:cNvCxnSpPr/>
            <p:nvPr/>
          </p:nvCxnSpPr>
          <p:spPr bwMode="auto">
            <a:xfrm>
              <a:off x="5281435" y="6237892"/>
              <a:ext cx="2112578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F267B66-CD07-5C49-B33D-3AD2A7EE7993}"/>
                </a:ext>
              </a:extLst>
            </p:cNvPr>
            <p:cNvCxnSpPr/>
            <p:nvPr/>
          </p:nvCxnSpPr>
          <p:spPr bwMode="auto">
            <a:xfrm>
              <a:off x="5265675" y="5665083"/>
              <a:ext cx="211257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A1EC86F-7ED4-CB45-875F-01DFE2F25338}"/>
                </a:ext>
              </a:extLst>
            </p:cNvPr>
            <p:cNvCxnSpPr/>
            <p:nvPr/>
          </p:nvCxnSpPr>
          <p:spPr bwMode="auto">
            <a:xfrm flipV="1">
              <a:off x="1261241" y="5391807"/>
              <a:ext cx="0" cy="84608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EC01510-6DE3-E94D-9F9C-697FC690BCFA}"/>
                </a:ext>
              </a:extLst>
            </p:cNvPr>
            <p:cNvSpPr txBox="1"/>
            <p:nvPr/>
          </p:nvSpPr>
          <p:spPr>
            <a:xfrm>
              <a:off x="688756" y="5581690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ht.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12440A2-3A52-F447-869A-2BB3805F5926}"/>
                </a:ext>
              </a:extLst>
            </p:cNvPr>
            <p:cNvSpPr txBox="1"/>
            <p:nvPr/>
          </p:nvSpPr>
          <p:spPr>
            <a:xfrm>
              <a:off x="2554972" y="5720189"/>
              <a:ext cx="5770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cold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1C877FE-DCAE-854F-9EE4-DE2F44137D6F}"/>
                </a:ext>
              </a:extLst>
            </p:cNvPr>
            <p:cNvSpPr txBox="1"/>
            <p:nvPr/>
          </p:nvSpPr>
          <p:spPr>
            <a:xfrm>
              <a:off x="2497172" y="5199934"/>
              <a:ext cx="722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32214"/>
                  </a:solidFill>
                </a:rPr>
                <a:t>warm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7C1B585-00B0-1640-B570-A445EC2CDBEC}"/>
                </a:ext>
              </a:extLst>
            </p:cNvPr>
            <p:cNvSpPr txBox="1"/>
            <p:nvPr/>
          </p:nvSpPr>
          <p:spPr>
            <a:xfrm>
              <a:off x="2290940" y="6343779"/>
              <a:ext cx="8511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STABLE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B0173B1-46A7-E84B-885A-91699172A7B2}"/>
                </a:ext>
              </a:extLst>
            </p:cNvPr>
            <p:cNvSpPr txBox="1"/>
            <p:nvPr/>
          </p:nvSpPr>
          <p:spPr>
            <a:xfrm>
              <a:off x="5936952" y="5190687"/>
              <a:ext cx="5770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cold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B5C37D8-DC2A-D444-A1E7-D660938E9B36}"/>
                </a:ext>
              </a:extLst>
            </p:cNvPr>
            <p:cNvSpPr txBox="1"/>
            <p:nvPr/>
          </p:nvSpPr>
          <p:spPr>
            <a:xfrm>
              <a:off x="5884402" y="5707923"/>
              <a:ext cx="722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32214"/>
                  </a:solidFill>
                </a:rPr>
                <a:t>warm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BE9705-C97F-6245-8A17-3971A5D8F68D}"/>
                </a:ext>
              </a:extLst>
            </p:cNvPr>
            <p:cNvSpPr txBox="1"/>
            <p:nvPr/>
          </p:nvSpPr>
          <p:spPr>
            <a:xfrm>
              <a:off x="5459799" y="6306995"/>
              <a:ext cx="1147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UNSTABLE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4E0BB69-211E-5542-8593-37E48C95DAE1}"/>
                </a:ext>
              </a:extLst>
            </p:cNvPr>
            <p:cNvCxnSpPr/>
            <p:nvPr/>
          </p:nvCxnSpPr>
          <p:spPr bwMode="auto">
            <a:xfrm flipV="1">
              <a:off x="5686097" y="5430766"/>
              <a:ext cx="0" cy="50798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BD98664-7176-D241-952A-8D135E5DAC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05142" y="5393986"/>
              <a:ext cx="0" cy="50798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04814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01-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4" y="0"/>
            <a:ext cx="538003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2057401" y="504825"/>
            <a:ext cx="217011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FF4D"/>
                </a:solidFill>
              </a:rPr>
              <a:t>Average</a:t>
            </a:r>
          </a:p>
          <a:p>
            <a:pPr algn="ctr"/>
            <a:r>
              <a:rPr lang="en-US">
                <a:solidFill>
                  <a:srgbClr val="FFFF4D"/>
                </a:solidFill>
              </a:rPr>
              <a:t>Vertical</a:t>
            </a:r>
          </a:p>
          <a:p>
            <a:pPr algn="ctr"/>
            <a:r>
              <a:rPr lang="en-US">
                <a:solidFill>
                  <a:srgbClr val="FFFF4D"/>
                </a:solidFill>
              </a:rPr>
              <a:t>Temperature</a:t>
            </a:r>
          </a:p>
          <a:p>
            <a:pPr algn="ctr"/>
            <a:r>
              <a:rPr lang="en-US">
                <a:solidFill>
                  <a:srgbClr val="FFFF4D"/>
                </a:solidFill>
              </a:rPr>
              <a:t>Structure</a:t>
            </a:r>
          </a:p>
          <a:p>
            <a:pPr algn="ctr"/>
            <a:r>
              <a:rPr lang="en-US">
                <a:solidFill>
                  <a:srgbClr val="FFFF4D"/>
                </a:solidFill>
              </a:rPr>
              <a:t>of Atmosphere</a:t>
            </a:r>
          </a:p>
        </p:txBody>
      </p:sp>
      <p:sp>
        <p:nvSpPr>
          <p:cNvPr id="27651" name="Line 4"/>
          <p:cNvSpPr>
            <a:spLocks noChangeShapeType="1"/>
          </p:cNvSpPr>
          <p:nvPr/>
        </p:nvSpPr>
        <p:spPr bwMode="auto">
          <a:xfrm>
            <a:off x="10210800" y="1295400"/>
            <a:ext cx="0" cy="4572000"/>
          </a:xfrm>
          <a:prstGeom prst="line">
            <a:avLst/>
          </a:prstGeom>
          <a:noFill/>
          <a:ln w="28575">
            <a:solidFill>
              <a:srgbClr val="0FFBF5"/>
            </a:solidFill>
            <a:round/>
            <a:headEnd type="diamond" w="med" len="med"/>
            <a:tailEnd type="diamond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Line 5"/>
          <p:cNvSpPr>
            <a:spLocks noChangeShapeType="1"/>
          </p:cNvSpPr>
          <p:nvPr/>
        </p:nvSpPr>
        <p:spPr bwMode="auto">
          <a:xfrm flipV="1">
            <a:off x="10210800" y="228600"/>
            <a:ext cx="0" cy="990600"/>
          </a:xfrm>
          <a:prstGeom prst="line">
            <a:avLst/>
          </a:prstGeom>
          <a:noFill/>
          <a:ln w="28575">
            <a:solidFill>
              <a:srgbClr val="FF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10210800" y="286702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FFBF5"/>
                </a:solidFill>
              </a:rPr>
              <a:t>A</a:t>
            </a:r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10210800" y="5334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BD76A"/>
                </a:solidFill>
              </a:rPr>
              <a:t>B</a:t>
            </a:r>
          </a:p>
        </p:txBody>
      </p:sp>
      <p:sp>
        <p:nvSpPr>
          <p:cNvPr id="27655" name="Text Box 8"/>
          <p:cNvSpPr txBox="1">
            <a:spLocks noChangeArrowheads="1"/>
          </p:cNvSpPr>
          <p:nvPr/>
        </p:nvSpPr>
        <p:spPr bwMode="auto">
          <a:xfrm>
            <a:off x="2009776" y="5546726"/>
            <a:ext cx="21050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FFBF5"/>
                </a:solidFill>
              </a:rPr>
              <a:t>A:  Homosphere</a:t>
            </a:r>
          </a:p>
          <a:p>
            <a:r>
              <a:rPr lang="en-US" sz="2000">
                <a:solidFill>
                  <a:srgbClr val="FBD76A"/>
                </a:solidFill>
              </a:rPr>
              <a:t>B:  Heterosphere</a:t>
            </a:r>
            <a:endParaRPr lang="en-US" sz="2000">
              <a:solidFill>
                <a:srgbClr val="0FFB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027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01E8A7-D051-6913-84F4-7D5E96B5B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14363"/>
            <a:ext cx="7772400" cy="61291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5A12AA-FC70-D940-DD7F-CC397921A737}"/>
              </a:ext>
            </a:extLst>
          </p:cNvPr>
          <p:cNvSpPr txBox="1"/>
          <p:nvPr/>
        </p:nvSpPr>
        <p:spPr>
          <a:xfrm>
            <a:off x="3978785" y="130728"/>
            <a:ext cx="4234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Example of Current Upper Air Observations</a:t>
            </a:r>
          </a:p>
        </p:txBody>
      </p:sp>
    </p:spTree>
    <p:extLst>
      <p:ext uri="{BB962C8B-B14F-4D97-AF65-F5344CB8AC3E}">
        <p14:creationId xmlns:p14="http://schemas.microsoft.com/office/powerpoint/2010/main" val="39073831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2CD317-DA16-C752-9B3E-F9F03B3F1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420" y="0"/>
            <a:ext cx="7593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51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94D830-BABA-1D59-3C7A-1E439314C881}"/>
              </a:ext>
            </a:extLst>
          </p:cNvPr>
          <p:cNvSpPr/>
          <p:nvPr/>
        </p:nvSpPr>
        <p:spPr bwMode="auto">
          <a:xfrm>
            <a:off x="1524001" y="1174174"/>
            <a:ext cx="9144000" cy="4842163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B0291C-FDD9-0DB3-DC7E-B91346837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27"/>
          <a:stretch/>
        </p:blipFill>
        <p:spPr>
          <a:xfrm>
            <a:off x="1674670" y="2036618"/>
            <a:ext cx="4466723" cy="3086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47205E-FFB1-CE73-65A7-233C95CD6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2" t="45673"/>
          <a:stretch/>
        </p:blipFill>
        <p:spPr>
          <a:xfrm>
            <a:off x="6200727" y="1909609"/>
            <a:ext cx="4387156" cy="3815783"/>
          </a:xfrm>
          <a:prstGeom prst="rect">
            <a:avLst/>
          </a:prstGeom>
        </p:spPr>
      </p:pic>
      <p:sp>
        <p:nvSpPr>
          <p:cNvPr id="7" name="Text Box 51">
            <a:extLst>
              <a:ext uri="{FF2B5EF4-FFF2-40B4-BE49-F238E27FC236}">
                <a16:creationId xmlns:a16="http://schemas.microsoft.com/office/drawing/2014/main" id="{6BA6A903-5E21-5430-5C3B-E8E535DB2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2417" y="280556"/>
            <a:ext cx="65071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Average Temperature, by Latitude and Altitude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A634B9-13FC-8002-1852-9B8F5FA31C48}"/>
              </a:ext>
            </a:extLst>
          </p:cNvPr>
          <p:cNvSpPr txBox="1"/>
          <p:nvPr/>
        </p:nvSpPr>
        <p:spPr>
          <a:xfrm>
            <a:off x="3190526" y="1447943"/>
            <a:ext cx="99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Dec–Feb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523EF6-EB51-C0F4-1F05-1B19CA863B87}"/>
              </a:ext>
            </a:extLst>
          </p:cNvPr>
          <p:cNvSpPr txBox="1"/>
          <p:nvPr/>
        </p:nvSpPr>
        <p:spPr>
          <a:xfrm>
            <a:off x="7676802" y="1488046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Jun–Aug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2E32CD4-5FD6-B230-78C7-6A57A04A2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888" y="6232313"/>
            <a:ext cx="30212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N (36–47); A (11–17)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1C4A62-442A-4E75-A42B-AF41E83209AE}"/>
              </a:ext>
            </a:extLst>
          </p:cNvPr>
          <p:cNvSpPr txBox="1"/>
          <p:nvPr/>
        </p:nvSpPr>
        <p:spPr>
          <a:xfrm>
            <a:off x="8441203" y="6294401"/>
            <a:ext cx="1918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(Figure from Hartmann)</a:t>
            </a:r>
          </a:p>
        </p:txBody>
      </p:sp>
    </p:spTree>
    <p:extLst>
      <p:ext uri="{BB962C8B-B14F-4D97-AF65-F5344CB8AC3E}">
        <p14:creationId xmlns:p14="http://schemas.microsoft.com/office/powerpoint/2010/main" val="1003424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3"/>
          <p:cNvSpPr txBox="1">
            <a:spLocks noChangeArrowheads="1"/>
          </p:cNvSpPr>
          <p:nvPr/>
        </p:nvSpPr>
        <p:spPr bwMode="auto">
          <a:xfrm>
            <a:off x="4703764" y="52389"/>
            <a:ext cx="2460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4D"/>
                </a:solidFill>
              </a:rPr>
              <a:t>Scales of Motion</a:t>
            </a:r>
          </a:p>
        </p:txBody>
      </p:sp>
      <p:pic>
        <p:nvPicPr>
          <p:cNvPr id="31746" name="Picture 1" descr="13589_09_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1189"/>
            <a:ext cx="9144000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787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1FD6A3-768C-1BBE-A9D2-38EFB43F4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4709"/>
            <a:ext cx="9144000" cy="6548581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64225CDC-BBDE-62EC-9F83-2134BF5CE12E}"/>
              </a:ext>
            </a:extLst>
          </p:cNvPr>
          <p:cNvSpPr/>
          <p:nvPr/>
        </p:nvSpPr>
        <p:spPr bwMode="auto">
          <a:xfrm rot="16960070">
            <a:off x="7958762" y="2642536"/>
            <a:ext cx="716038" cy="20913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F5C2F379-A87C-9DF1-A49E-AEC0ADD87089}"/>
              </a:ext>
            </a:extLst>
          </p:cNvPr>
          <p:cNvSpPr/>
          <p:nvPr/>
        </p:nvSpPr>
        <p:spPr bwMode="auto">
          <a:xfrm rot="7357177">
            <a:off x="7517315" y="2148438"/>
            <a:ext cx="548119" cy="16509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29E4812F-466F-BB6D-5391-F1B0879B36A3}"/>
              </a:ext>
            </a:extLst>
          </p:cNvPr>
          <p:cNvSpPr/>
          <p:nvPr/>
        </p:nvSpPr>
        <p:spPr bwMode="auto">
          <a:xfrm rot="4204827">
            <a:off x="4674832" y="2846762"/>
            <a:ext cx="716038" cy="20913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E709078E-683E-E0EB-C63C-677206030FB0}"/>
              </a:ext>
            </a:extLst>
          </p:cNvPr>
          <p:cNvSpPr/>
          <p:nvPr/>
        </p:nvSpPr>
        <p:spPr bwMode="auto">
          <a:xfrm rot="12457588">
            <a:off x="3246105" y="1149720"/>
            <a:ext cx="938393" cy="21927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7B59128-B4D5-0885-C541-2BC35C340910}"/>
              </a:ext>
            </a:extLst>
          </p:cNvPr>
          <p:cNvSpPr/>
          <p:nvPr/>
        </p:nvSpPr>
        <p:spPr bwMode="auto">
          <a:xfrm rot="13835008">
            <a:off x="7171214" y="4674841"/>
            <a:ext cx="259437" cy="15835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0785E4F-8646-9924-80F1-F6EC81C850DD}"/>
              </a:ext>
            </a:extLst>
          </p:cNvPr>
          <p:cNvSpPr/>
          <p:nvPr/>
        </p:nvSpPr>
        <p:spPr bwMode="auto">
          <a:xfrm rot="4047556">
            <a:off x="4705287" y="1098745"/>
            <a:ext cx="716038" cy="20913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F94E9D6C-F8AA-5EA7-315F-84511CB9CE02}"/>
              </a:ext>
            </a:extLst>
          </p:cNvPr>
          <p:cNvSpPr/>
          <p:nvPr/>
        </p:nvSpPr>
        <p:spPr bwMode="auto">
          <a:xfrm rot="5400000">
            <a:off x="5140379" y="1928401"/>
            <a:ext cx="517322" cy="23013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4301289-B13C-67DB-1962-C2705C0EE386}"/>
              </a:ext>
            </a:extLst>
          </p:cNvPr>
          <p:cNvSpPr/>
          <p:nvPr/>
        </p:nvSpPr>
        <p:spPr bwMode="auto">
          <a:xfrm rot="12457588">
            <a:off x="3459658" y="2214159"/>
            <a:ext cx="716038" cy="20913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7EC5CC0-DE8B-896F-1454-9770B206C0BA}"/>
              </a:ext>
            </a:extLst>
          </p:cNvPr>
          <p:cNvSpPr/>
          <p:nvPr/>
        </p:nvSpPr>
        <p:spPr bwMode="auto">
          <a:xfrm rot="12457588">
            <a:off x="3086427" y="3578399"/>
            <a:ext cx="941976" cy="21740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75FFF74A-E2D9-5836-D58B-2946824F0DC6}"/>
              </a:ext>
            </a:extLst>
          </p:cNvPr>
          <p:cNvSpPr/>
          <p:nvPr/>
        </p:nvSpPr>
        <p:spPr bwMode="auto">
          <a:xfrm rot="13564161">
            <a:off x="9222430" y="2182987"/>
            <a:ext cx="716038" cy="20913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C586AB-9CAE-F4B3-CF5A-92F7C00C6211}"/>
              </a:ext>
            </a:extLst>
          </p:cNvPr>
          <p:cNvSpPr txBox="1"/>
          <p:nvPr/>
        </p:nvSpPr>
        <p:spPr>
          <a:xfrm>
            <a:off x="6760970" y="5683827"/>
            <a:ext cx="1434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6CC99"/>
                </a:solidFill>
              </a:rPr>
              <a:t>Wind Vectors</a:t>
            </a:r>
          </a:p>
        </p:txBody>
      </p:sp>
    </p:spTree>
    <p:extLst>
      <p:ext uri="{BB962C8B-B14F-4D97-AF65-F5344CB8AC3E}">
        <p14:creationId xmlns:p14="http://schemas.microsoft.com/office/powerpoint/2010/main" val="3649365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2"/>
          <p:cNvSpPr txBox="1">
            <a:spLocks noChangeArrowheads="1"/>
          </p:cNvSpPr>
          <p:nvPr/>
        </p:nvSpPr>
        <p:spPr bwMode="auto">
          <a:xfrm>
            <a:off x="2638425" y="1752600"/>
            <a:ext cx="69151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>
                <a:solidFill>
                  <a:srgbClr val="FFFF4D"/>
                </a:solidFill>
              </a:rPr>
              <a:t>EVSC 3300</a:t>
            </a:r>
          </a:p>
          <a:p>
            <a:pPr algn="ctr"/>
            <a:endParaRPr lang="en-US" sz="3600">
              <a:solidFill>
                <a:srgbClr val="FFFF4D"/>
              </a:solidFill>
            </a:endParaRPr>
          </a:p>
          <a:p>
            <a:pPr algn="ctr"/>
            <a:r>
              <a:rPr lang="en-US" sz="3600">
                <a:solidFill>
                  <a:srgbClr val="FFFF4D"/>
                </a:solidFill>
              </a:rPr>
              <a:t>ATMOSPHERIC COMPOSITION</a:t>
            </a:r>
          </a:p>
          <a:p>
            <a:pPr algn="ctr"/>
            <a:r>
              <a:rPr lang="en-US" sz="3600">
                <a:solidFill>
                  <a:srgbClr val="FFFF4D"/>
                </a:solidFill>
              </a:rPr>
              <a:t>AND </a:t>
            </a:r>
          </a:p>
          <a:p>
            <a:pPr algn="ctr"/>
            <a:r>
              <a:rPr lang="en-US" sz="3600">
                <a:solidFill>
                  <a:srgbClr val="FFFF4D"/>
                </a:solidFill>
              </a:rPr>
              <a:t>ENERGY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2" descr="Table_1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1852614"/>
            <a:ext cx="9061450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2846388" y="473075"/>
            <a:ext cx="6584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4D"/>
                </a:solidFill>
              </a:rPr>
              <a:t>Average Atmospheric Composition</a:t>
            </a:r>
          </a:p>
        </p:txBody>
      </p:sp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2794000" y="1295400"/>
            <a:ext cx="1314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bg1"/>
                </a:solidFill>
              </a:rPr>
              <a:t>Permanent</a:t>
            </a:r>
          </a:p>
        </p:txBody>
      </p:sp>
      <p:sp>
        <p:nvSpPr>
          <p:cNvPr id="6148" name="TextBox 6"/>
          <p:cNvSpPr txBox="1">
            <a:spLocks noChangeArrowheads="1"/>
          </p:cNvSpPr>
          <p:nvPr/>
        </p:nvSpPr>
        <p:spPr bwMode="auto">
          <a:xfrm>
            <a:off x="5589588" y="1292225"/>
            <a:ext cx="1027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bg1"/>
                </a:solidFill>
              </a:rPr>
              <a:t>Variable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2"/>
          <p:cNvSpPr txBox="1">
            <a:spLocks noChangeArrowheads="1"/>
          </p:cNvSpPr>
          <p:nvPr/>
        </p:nvSpPr>
        <p:spPr bwMode="auto">
          <a:xfrm>
            <a:off x="2731638" y="228601"/>
            <a:ext cx="23583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FF4D"/>
                </a:solidFill>
              </a:rPr>
              <a:t>SOURCE</a:t>
            </a:r>
          </a:p>
          <a:p>
            <a:pPr algn="ctr"/>
            <a:r>
              <a:rPr lang="en-US">
                <a:solidFill>
                  <a:srgbClr val="FFFF4D"/>
                </a:solidFill>
              </a:rPr>
              <a:t>(to atmosphere)</a:t>
            </a:r>
          </a:p>
        </p:txBody>
      </p:sp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6463545" y="228601"/>
            <a:ext cx="3898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FF4D"/>
                </a:solidFill>
              </a:rPr>
              <a:t>SINK</a:t>
            </a:r>
          </a:p>
          <a:p>
            <a:pPr algn="ctr"/>
            <a:r>
              <a:rPr lang="en-US">
                <a:solidFill>
                  <a:srgbClr val="FFFF4D"/>
                </a:solidFill>
              </a:rPr>
              <a:t>(removal from atmosphere)</a:t>
            </a:r>
          </a:p>
        </p:txBody>
      </p:sp>
      <p:sp>
        <p:nvSpPr>
          <p:cNvPr id="8195" name="Line 4"/>
          <p:cNvSpPr>
            <a:spLocks noChangeShapeType="1"/>
          </p:cNvSpPr>
          <p:nvPr/>
        </p:nvSpPr>
        <p:spPr bwMode="auto">
          <a:xfrm>
            <a:off x="1524000" y="1295400"/>
            <a:ext cx="9144000" cy="0"/>
          </a:xfrm>
          <a:prstGeom prst="line">
            <a:avLst/>
          </a:prstGeom>
          <a:noFill/>
          <a:ln w="28575">
            <a:solidFill>
              <a:srgbClr val="0FFB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Line 5"/>
          <p:cNvSpPr>
            <a:spLocks noChangeShapeType="1"/>
          </p:cNvSpPr>
          <p:nvPr/>
        </p:nvSpPr>
        <p:spPr bwMode="auto">
          <a:xfrm>
            <a:off x="2667000" y="1295400"/>
            <a:ext cx="0" cy="5562600"/>
          </a:xfrm>
          <a:prstGeom prst="line">
            <a:avLst/>
          </a:prstGeom>
          <a:noFill/>
          <a:ln w="28575">
            <a:solidFill>
              <a:srgbClr val="0FFB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Line 6"/>
          <p:cNvSpPr>
            <a:spLocks noChangeShapeType="1"/>
          </p:cNvSpPr>
          <p:nvPr/>
        </p:nvSpPr>
        <p:spPr bwMode="auto">
          <a:xfrm>
            <a:off x="6096000" y="1295400"/>
            <a:ext cx="0" cy="5562600"/>
          </a:xfrm>
          <a:prstGeom prst="line">
            <a:avLst/>
          </a:prstGeom>
          <a:noFill/>
          <a:ln w="28575">
            <a:solidFill>
              <a:srgbClr val="0FFB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1812926" y="1571625"/>
            <a:ext cx="517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4D"/>
                </a:solidFill>
              </a:rPr>
              <a:t>N</a:t>
            </a:r>
            <a:r>
              <a:rPr lang="en-US" baseline="-25000">
                <a:solidFill>
                  <a:srgbClr val="FFFF4D"/>
                </a:solidFill>
              </a:rPr>
              <a:t>2</a:t>
            </a:r>
            <a:endParaRPr lang="en-US">
              <a:solidFill>
                <a:srgbClr val="FFFF4D"/>
              </a:solidFill>
            </a:endParaRPr>
          </a:p>
        </p:txBody>
      </p:sp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6096000" y="1490664"/>
            <a:ext cx="3810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Fixed by soil bacteria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Fixed by ocean phytoplankton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Lightning</a:t>
            </a:r>
          </a:p>
        </p:txBody>
      </p:sp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2803526" y="1490664"/>
            <a:ext cx="3084513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Denitrification by anaerobic </a:t>
            </a:r>
          </a:p>
          <a:p>
            <a:r>
              <a:rPr lang="en-US" sz="1800">
                <a:solidFill>
                  <a:srgbClr val="FFFF4D"/>
                </a:solidFill>
              </a:rPr>
              <a:t>bacteria in decaying </a:t>
            </a:r>
          </a:p>
          <a:p>
            <a:r>
              <a:rPr lang="en-US" sz="1800">
                <a:solidFill>
                  <a:srgbClr val="FFFF4D"/>
                </a:solidFill>
              </a:rPr>
              <a:t>plants/animals</a:t>
            </a:r>
          </a:p>
        </p:txBody>
      </p:sp>
      <p:sp>
        <p:nvSpPr>
          <p:cNvPr id="8201" name="Text Box 10"/>
          <p:cNvSpPr txBox="1">
            <a:spLocks noChangeArrowheads="1"/>
          </p:cNvSpPr>
          <p:nvPr/>
        </p:nvSpPr>
        <p:spPr bwMode="auto">
          <a:xfrm>
            <a:off x="1905000" y="3048000"/>
            <a:ext cx="534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4D"/>
                </a:solidFill>
              </a:rPr>
              <a:t>O</a:t>
            </a:r>
            <a:r>
              <a:rPr lang="en-US" baseline="-25000">
                <a:solidFill>
                  <a:srgbClr val="FFFF4D"/>
                </a:solidFill>
              </a:rPr>
              <a:t>2</a:t>
            </a:r>
            <a:endParaRPr lang="en-US">
              <a:solidFill>
                <a:srgbClr val="FFFF4D"/>
              </a:solidFill>
            </a:endParaRPr>
          </a:p>
        </p:txBody>
      </p:sp>
      <p:sp>
        <p:nvSpPr>
          <p:cNvPr id="8202" name="Text Box 11"/>
          <p:cNvSpPr txBox="1">
            <a:spLocks noChangeArrowheads="1"/>
          </p:cNvSpPr>
          <p:nvPr/>
        </p:nvSpPr>
        <p:spPr bwMode="auto">
          <a:xfrm>
            <a:off x="6096000" y="2819400"/>
            <a:ext cx="4572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Aerobic bacterial processes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Combustion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Respiration (oxidation:  food to energy)</a:t>
            </a:r>
          </a:p>
        </p:txBody>
      </p:sp>
      <p:sp>
        <p:nvSpPr>
          <p:cNvPr id="8203" name="Text Box 12"/>
          <p:cNvSpPr txBox="1">
            <a:spLocks noChangeArrowheads="1"/>
          </p:cNvSpPr>
          <p:nvPr/>
        </p:nvSpPr>
        <p:spPr bwMode="auto">
          <a:xfrm>
            <a:off x="2895601" y="3016250"/>
            <a:ext cx="24241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Ocean phytoplankton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Photosynthesis</a:t>
            </a:r>
          </a:p>
        </p:txBody>
      </p:sp>
      <p:sp>
        <p:nvSpPr>
          <p:cNvPr id="8204" name="Text Box 13"/>
          <p:cNvSpPr txBox="1">
            <a:spLocks noChangeArrowheads="1"/>
          </p:cNvSpPr>
          <p:nvPr/>
        </p:nvSpPr>
        <p:spPr bwMode="auto">
          <a:xfrm>
            <a:off x="2955926" y="4343400"/>
            <a:ext cx="2320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00"/>
                </a:solidFill>
              </a:rPr>
              <a:t>6 CO</a:t>
            </a:r>
            <a:r>
              <a:rPr lang="en-US" baseline="-25000">
                <a:solidFill>
                  <a:srgbClr val="FFFF00"/>
                </a:solidFill>
              </a:rPr>
              <a:t>2 </a:t>
            </a:r>
            <a:r>
              <a:rPr lang="en-US">
                <a:solidFill>
                  <a:srgbClr val="FFFF00"/>
                </a:solidFill>
              </a:rPr>
              <a:t> + 6 H</a:t>
            </a:r>
            <a:r>
              <a:rPr lang="en-US" baseline="-25000">
                <a:solidFill>
                  <a:srgbClr val="FFFF00"/>
                </a:solidFill>
              </a:rPr>
              <a:t>2</a:t>
            </a:r>
            <a:r>
              <a:rPr lang="en-US">
                <a:solidFill>
                  <a:srgbClr val="FFFF00"/>
                </a:solidFill>
              </a:rPr>
              <a:t>O </a:t>
            </a:r>
          </a:p>
        </p:txBody>
      </p:sp>
      <p:sp>
        <p:nvSpPr>
          <p:cNvPr id="8205" name="Line 14"/>
          <p:cNvSpPr>
            <a:spLocks noChangeShapeType="1"/>
          </p:cNvSpPr>
          <p:nvPr/>
        </p:nvSpPr>
        <p:spPr bwMode="auto">
          <a:xfrm>
            <a:off x="5181600" y="4572000"/>
            <a:ext cx="1295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8206" name="Text Box 15"/>
          <p:cNvSpPr txBox="1">
            <a:spLocks noChangeArrowheads="1"/>
          </p:cNvSpPr>
          <p:nvPr/>
        </p:nvSpPr>
        <p:spPr bwMode="auto">
          <a:xfrm>
            <a:off x="6613526" y="4343400"/>
            <a:ext cx="2265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C</a:t>
            </a:r>
            <a:r>
              <a:rPr lang="en-US" baseline="-25000" dirty="0">
                <a:solidFill>
                  <a:srgbClr val="FFFF00"/>
                </a:solidFill>
              </a:rPr>
              <a:t>6</a:t>
            </a:r>
            <a:r>
              <a:rPr lang="en-US" dirty="0">
                <a:solidFill>
                  <a:srgbClr val="FFFF00"/>
                </a:solidFill>
              </a:rPr>
              <a:t>H</a:t>
            </a:r>
            <a:r>
              <a:rPr lang="en-US" baseline="-25000" dirty="0">
                <a:solidFill>
                  <a:srgbClr val="FFFF00"/>
                </a:solidFill>
              </a:rPr>
              <a:t>12</a:t>
            </a:r>
            <a:r>
              <a:rPr lang="en-US" dirty="0">
                <a:solidFill>
                  <a:srgbClr val="FFFF00"/>
                </a:solidFill>
              </a:rPr>
              <a:t>O</a:t>
            </a:r>
            <a:r>
              <a:rPr lang="en-US" baseline="-25000" dirty="0">
                <a:solidFill>
                  <a:srgbClr val="FFFF00"/>
                </a:solidFill>
              </a:rPr>
              <a:t>6</a:t>
            </a:r>
            <a:r>
              <a:rPr lang="en-US" dirty="0">
                <a:solidFill>
                  <a:srgbClr val="FFFF00"/>
                </a:solidFill>
              </a:rPr>
              <a:t> + 6 O</a:t>
            </a:r>
            <a:r>
              <a:rPr lang="en-US" baseline="-25000" dirty="0">
                <a:solidFill>
                  <a:srgbClr val="FFFF00"/>
                </a:solidFill>
              </a:rPr>
              <a:t>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207" name="Text Box 16"/>
          <p:cNvSpPr txBox="1">
            <a:spLocks noChangeArrowheads="1"/>
          </p:cNvSpPr>
          <p:nvPr/>
        </p:nvSpPr>
        <p:spPr bwMode="auto">
          <a:xfrm>
            <a:off x="5392738" y="4267200"/>
            <a:ext cx="855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FF00"/>
                </a:solidFill>
              </a:rPr>
              <a:t>Vis. light</a:t>
            </a:r>
          </a:p>
        </p:txBody>
      </p:sp>
      <p:sp>
        <p:nvSpPr>
          <p:cNvPr id="8208" name="Line 17"/>
          <p:cNvSpPr>
            <a:spLocks noChangeShapeType="1"/>
          </p:cNvSpPr>
          <p:nvPr/>
        </p:nvSpPr>
        <p:spPr bwMode="auto">
          <a:xfrm>
            <a:off x="4267200" y="3657600"/>
            <a:ext cx="838200" cy="685800"/>
          </a:xfrm>
          <a:prstGeom prst="line">
            <a:avLst/>
          </a:prstGeom>
          <a:noFill/>
          <a:ln w="19050">
            <a:solidFill>
              <a:srgbClr val="FFFF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9" name="Text Box 18"/>
          <p:cNvSpPr txBox="1">
            <a:spLocks noChangeArrowheads="1"/>
          </p:cNvSpPr>
          <p:nvPr/>
        </p:nvSpPr>
        <p:spPr bwMode="auto">
          <a:xfrm>
            <a:off x="1752601" y="5257800"/>
            <a:ext cx="754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4D"/>
                </a:solidFill>
              </a:rPr>
              <a:t>CO</a:t>
            </a:r>
            <a:r>
              <a:rPr lang="en-US" baseline="-25000">
                <a:solidFill>
                  <a:srgbClr val="FFFF4D"/>
                </a:solidFill>
              </a:rPr>
              <a:t>2</a:t>
            </a:r>
            <a:endParaRPr lang="en-US">
              <a:solidFill>
                <a:srgbClr val="FFFF4D"/>
              </a:solidFill>
            </a:endParaRPr>
          </a:p>
        </p:txBody>
      </p:sp>
      <p:sp>
        <p:nvSpPr>
          <p:cNvPr id="8210" name="Text Box 19"/>
          <p:cNvSpPr txBox="1">
            <a:spLocks noChangeArrowheads="1"/>
          </p:cNvSpPr>
          <p:nvPr/>
        </p:nvSpPr>
        <p:spPr bwMode="auto">
          <a:xfrm>
            <a:off x="6096000" y="5029200"/>
            <a:ext cx="4572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Photosynthesis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Fixation by ocean phytoplankton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Dissolved directly into ocean surface</a:t>
            </a:r>
          </a:p>
        </p:txBody>
      </p:sp>
      <p:sp>
        <p:nvSpPr>
          <p:cNvPr id="8211" name="Text Box 20"/>
          <p:cNvSpPr txBox="1">
            <a:spLocks noChangeArrowheads="1"/>
          </p:cNvSpPr>
          <p:nvPr/>
        </p:nvSpPr>
        <p:spPr bwMode="auto">
          <a:xfrm>
            <a:off x="2895601" y="5226050"/>
            <a:ext cx="1482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Respiration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Combustion</a:t>
            </a:r>
          </a:p>
        </p:txBody>
      </p:sp>
      <p:sp>
        <p:nvSpPr>
          <p:cNvPr id="8212" name="Text Box 21"/>
          <p:cNvSpPr txBox="1">
            <a:spLocks noChangeArrowheads="1"/>
          </p:cNvSpPr>
          <p:nvPr/>
        </p:nvSpPr>
        <p:spPr bwMode="auto">
          <a:xfrm>
            <a:off x="2971800" y="6215063"/>
            <a:ext cx="6243638" cy="3667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hlink"/>
                </a:solidFill>
              </a:rPr>
              <a:t>STORAGE:  limestone sediments, marine shells, fossil fuels</a:t>
            </a:r>
          </a:p>
        </p:txBody>
      </p:sp>
      <p:sp>
        <p:nvSpPr>
          <p:cNvPr id="8213" name="Line 22"/>
          <p:cNvSpPr>
            <a:spLocks noChangeShapeType="1"/>
          </p:cNvSpPr>
          <p:nvPr/>
        </p:nvSpPr>
        <p:spPr bwMode="auto">
          <a:xfrm>
            <a:off x="1524000" y="2590800"/>
            <a:ext cx="9144000" cy="0"/>
          </a:xfrm>
          <a:prstGeom prst="line">
            <a:avLst/>
          </a:prstGeom>
          <a:noFill/>
          <a:ln w="9525">
            <a:solidFill>
              <a:srgbClr val="0FFB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4" name="Line 23"/>
          <p:cNvSpPr>
            <a:spLocks noChangeShapeType="1"/>
          </p:cNvSpPr>
          <p:nvPr/>
        </p:nvSpPr>
        <p:spPr bwMode="auto">
          <a:xfrm>
            <a:off x="1524000" y="4953000"/>
            <a:ext cx="9144000" cy="0"/>
          </a:xfrm>
          <a:prstGeom prst="line">
            <a:avLst/>
          </a:prstGeom>
          <a:noFill/>
          <a:ln w="9525">
            <a:solidFill>
              <a:srgbClr val="0FFB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A3247E-29F4-5EE9-8D81-94AD24EC7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99" y="1"/>
            <a:ext cx="4950600" cy="362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A2DA5-F548-58F3-CEDA-20C8DBC25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3144088"/>
            <a:ext cx="4950600" cy="35395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B135D7-57EF-E74C-A366-9A61822981FD}"/>
              </a:ext>
            </a:extLst>
          </p:cNvPr>
          <p:cNvSpPr txBox="1"/>
          <p:nvPr/>
        </p:nvSpPr>
        <p:spPr>
          <a:xfrm>
            <a:off x="8069853" y="970499"/>
            <a:ext cx="2190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Nitrogen removal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from the atmosphere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996FEE93-DF99-0D57-3A3D-E216BEB52331}"/>
              </a:ext>
            </a:extLst>
          </p:cNvPr>
          <p:cNvSpPr/>
          <p:nvPr/>
        </p:nvSpPr>
        <p:spPr bwMode="auto">
          <a:xfrm>
            <a:off x="6161312" y="1124740"/>
            <a:ext cx="1447800" cy="544285"/>
          </a:xfrm>
          <a:prstGeom prst="lef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bg1"/>
              </a:solidFill>
              <a:latin typeface="Arial" charset="0"/>
              <a:ea typeface="ＭＳ Ｐゴシック" pitchFamily="112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F1B0AD-5BE0-73EA-55FB-60621CBF316E}"/>
              </a:ext>
            </a:extLst>
          </p:cNvPr>
          <p:cNvSpPr txBox="1"/>
          <p:nvPr/>
        </p:nvSpPr>
        <p:spPr>
          <a:xfrm>
            <a:off x="2118564" y="4595337"/>
            <a:ext cx="1934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Nitrogen addition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to the atmosphere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CBC67713-C048-72A0-5ADA-824EEC26C78B}"/>
              </a:ext>
            </a:extLst>
          </p:cNvPr>
          <p:cNvSpPr/>
          <p:nvPr/>
        </p:nvSpPr>
        <p:spPr bwMode="auto">
          <a:xfrm rot="10800000">
            <a:off x="4443618" y="4760529"/>
            <a:ext cx="1447800" cy="544285"/>
          </a:xfrm>
          <a:prstGeom prst="lef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2933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6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2"/>
          <p:cNvSpPr txBox="1">
            <a:spLocks noChangeArrowheads="1"/>
          </p:cNvSpPr>
          <p:nvPr/>
        </p:nvSpPr>
        <p:spPr bwMode="auto">
          <a:xfrm>
            <a:off x="2731638" y="228601"/>
            <a:ext cx="23583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FF4D"/>
                </a:solidFill>
              </a:rPr>
              <a:t>SOURCE</a:t>
            </a:r>
          </a:p>
          <a:p>
            <a:pPr algn="ctr"/>
            <a:r>
              <a:rPr lang="en-US">
                <a:solidFill>
                  <a:srgbClr val="FFFF4D"/>
                </a:solidFill>
              </a:rPr>
              <a:t>(to atmosphere)</a:t>
            </a:r>
          </a:p>
        </p:txBody>
      </p:sp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6463545" y="228601"/>
            <a:ext cx="3898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FF4D"/>
                </a:solidFill>
              </a:rPr>
              <a:t>SINK</a:t>
            </a:r>
          </a:p>
          <a:p>
            <a:pPr algn="ctr"/>
            <a:r>
              <a:rPr lang="en-US">
                <a:solidFill>
                  <a:srgbClr val="FFFF4D"/>
                </a:solidFill>
              </a:rPr>
              <a:t>(removal from atmosphere)</a:t>
            </a:r>
          </a:p>
        </p:txBody>
      </p:sp>
      <p:sp>
        <p:nvSpPr>
          <p:cNvPr id="8195" name="Line 4"/>
          <p:cNvSpPr>
            <a:spLocks noChangeShapeType="1"/>
          </p:cNvSpPr>
          <p:nvPr/>
        </p:nvSpPr>
        <p:spPr bwMode="auto">
          <a:xfrm>
            <a:off x="1524000" y="1295400"/>
            <a:ext cx="9144000" cy="0"/>
          </a:xfrm>
          <a:prstGeom prst="line">
            <a:avLst/>
          </a:prstGeom>
          <a:noFill/>
          <a:ln w="28575">
            <a:solidFill>
              <a:srgbClr val="0FFB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Line 5"/>
          <p:cNvSpPr>
            <a:spLocks noChangeShapeType="1"/>
          </p:cNvSpPr>
          <p:nvPr/>
        </p:nvSpPr>
        <p:spPr bwMode="auto">
          <a:xfrm>
            <a:off x="2667000" y="1295400"/>
            <a:ext cx="0" cy="5562600"/>
          </a:xfrm>
          <a:prstGeom prst="line">
            <a:avLst/>
          </a:prstGeom>
          <a:noFill/>
          <a:ln w="28575">
            <a:solidFill>
              <a:srgbClr val="0FFB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Line 6"/>
          <p:cNvSpPr>
            <a:spLocks noChangeShapeType="1"/>
          </p:cNvSpPr>
          <p:nvPr/>
        </p:nvSpPr>
        <p:spPr bwMode="auto">
          <a:xfrm>
            <a:off x="6096000" y="1295400"/>
            <a:ext cx="0" cy="5562600"/>
          </a:xfrm>
          <a:prstGeom prst="line">
            <a:avLst/>
          </a:prstGeom>
          <a:noFill/>
          <a:ln w="28575">
            <a:solidFill>
              <a:srgbClr val="0FFB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1812926" y="1571625"/>
            <a:ext cx="517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4D"/>
                </a:solidFill>
              </a:rPr>
              <a:t>N</a:t>
            </a:r>
            <a:r>
              <a:rPr lang="en-US" baseline="-25000">
                <a:solidFill>
                  <a:srgbClr val="FFFF4D"/>
                </a:solidFill>
              </a:rPr>
              <a:t>2</a:t>
            </a:r>
            <a:endParaRPr lang="en-US">
              <a:solidFill>
                <a:srgbClr val="FFFF4D"/>
              </a:solidFill>
            </a:endParaRPr>
          </a:p>
        </p:txBody>
      </p:sp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6096000" y="1490664"/>
            <a:ext cx="3810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Fixed by soil bacteria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Fixed by ocean phytoplankton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Lightning</a:t>
            </a:r>
          </a:p>
        </p:txBody>
      </p:sp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2803526" y="1490664"/>
            <a:ext cx="3084513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Denitrification by anaerobic </a:t>
            </a:r>
          </a:p>
          <a:p>
            <a:r>
              <a:rPr lang="en-US" sz="1800">
                <a:solidFill>
                  <a:srgbClr val="FFFF4D"/>
                </a:solidFill>
              </a:rPr>
              <a:t>bacteria in decaying </a:t>
            </a:r>
          </a:p>
          <a:p>
            <a:r>
              <a:rPr lang="en-US" sz="1800">
                <a:solidFill>
                  <a:srgbClr val="FFFF4D"/>
                </a:solidFill>
              </a:rPr>
              <a:t>plants/animals</a:t>
            </a:r>
          </a:p>
        </p:txBody>
      </p:sp>
      <p:sp>
        <p:nvSpPr>
          <p:cNvPr id="8201" name="Text Box 10"/>
          <p:cNvSpPr txBox="1">
            <a:spLocks noChangeArrowheads="1"/>
          </p:cNvSpPr>
          <p:nvPr/>
        </p:nvSpPr>
        <p:spPr bwMode="auto">
          <a:xfrm>
            <a:off x="1905000" y="3048000"/>
            <a:ext cx="534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4D"/>
                </a:solidFill>
              </a:rPr>
              <a:t>O</a:t>
            </a:r>
            <a:r>
              <a:rPr lang="en-US" baseline="-25000">
                <a:solidFill>
                  <a:srgbClr val="FFFF4D"/>
                </a:solidFill>
              </a:rPr>
              <a:t>2</a:t>
            </a:r>
            <a:endParaRPr lang="en-US">
              <a:solidFill>
                <a:srgbClr val="FFFF4D"/>
              </a:solidFill>
            </a:endParaRPr>
          </a:p>
        </p:txBody>
      </p:sp>
      <p:sp>
        <p:nvSpPr>
          <p:cNvPr id="8202" name="Text Box 11"/>
          <p:cNvSpPr txBox="1">
            <a:spLocks noChangeArrowheads="1"/>
          </p:cNvSpPr>
          <p:nvPr/>
        </p:nvSpPr>
        <p:spPr bwMode="auto">
          <a:xfrm>
            <a:off x="6096000" y="2819400"/>
            <a:ext cx="4572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Aerobic bacterial processes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Combustion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Respiration (oxidation:  food to energy)</a:t>
            </a:r>
          </a:p>
        </p:txBody>
      </p:sp>
      <p:sp>
        <p:nvSpPr>
          <p:cNvPr id="8203" name="Text Box 12"/>
          <p:cNvSpPr txBox="1">
            <a:spLocks noChangeArrowheads="1"/>
          </p:cNvSpPr>
          <p:nvPr/>
        </p:nvSpPr>
        <p:spPr bwMode="auto">
          <a:xfrm>
            <a:off x="2895601" y="3016250"/>
            <a:ext cx="24241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Ocean phytoplankton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Photosynthesis</a:t>
            </a:r>
          </a:p>
        </p:txBody>
      </p:sp>
      <p:sp>
        <p:nvSpPr>
          <p:cNvPr id="8204" name="Text Box 13"/>
          <p:cNvSpPr txBox="1">
            <a:spLocks noChangeArrowheads="1"/>
          </p:cNvSpPr>
          <p:nvPr/>
        </p:nvSpPr>
        <p:spPr bwMode="auto">
          <a:xfrm>
            <a:off x="2955926" y="4343400"/>
            <a:ext cx="2320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6 CO</a:t>
            </a:r>
            <a:r>
              <a:rPr lang="en-US" baseline="-25000" dirty="0">
                <a:solidFill>
                  <a:srgbClr val="FFFF00"/>
                </a:solidFill>
              </a:rPr>
              <a:t>2 </a:t>
            </a:r>
            <a:r>
              <a:rPr lang="en-US" dirty="0">
                <a:solidFill>
                  <a:srgbClr val="FFFF00"/>
                </a:solidFill>
              </a:rPr>
              <a:t> + 6 H</a:t>
            </a:r>
            <a:r>
              <a:rPr lang="en-US" baseline="-25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O </a:t>
            </a:r>
          </a:p>
        </p:txBody>
      </p:sp>
      <p:sp>
        <p:nvSpPr>
          <p:cNvPr id="8205" name="Line 14"/>
          <p:cNvSpPr>
            <a:spLocks noChangeShapeType="1"/>
          </p:cNvSpPr>
          <p:nvPr/>
        </p:nvSpPr>
        <p:spPr bwMode="auto">
          <a:xfrm>
            <a:off x="5181600" y="4572000"/>
            <a:ext cx="1295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6" name="Text Box 15"/>
          <p:cNvSpPr txBox="1">
            <a:spLocks noChangeArrowheads="1"/>
          </p:cNvSpPr>
          <p:nvPr/>
        </p:nvSpPr>
        <p:spPr bwMode="auto">
          <a:xfrm>
            <a:off x="6613526" y="4343400"/>
            <a:ext cx="2265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00"/>
                </a:solidFill>
              </a:rPr>
              <a:t>C</a:t>
            </a:r>
            <a:r>
              <a:rPr lang="en-US" baseline="-25000">
                <a:solidFill>
                  <a:srgbClr val="FFFF00"/>
                </a:solidFill>
              </a:rPr>
              <a:t>6</a:t>
            </a:r>
            <a:r>
              <a:rPr lang="en-US">
                <a:solidFill>
                  <a:srgbClr val="FFFF00"/>
                </a:solidFill>
              </a:rPr>
              <a:t>H</a:t>
            </a:r>
            <a:r>
              <a:rPr lang="en-US" baseline="-25000">
                <a:solidFill>
                  <a:srgbClr val="FFFF00"/>
                </a:solidFill>
              </a:rPr>
              <a:t>12</a:t>
            </a:r>
            <a:r>
              <a:rPr lang="en-US">
                <a:solidFill>
                  <a:srgbClr val="FFFF00"/>
                </a:solidFill>
              </a:rPr>
              <a:t>O</a:t>
            </a:r>
            <a:r>
              <a:rPr lang="en-US" baseline="-25000">
                <a:solidFill>
                  <a:srgbClr val="FFFF00"/>
                </a:solidFill>
              </a:rPr>
              <a:t>6</a:t>
            </a:r>
            <a:r>
              <a:rPr lang="en-US">
                <a:solidFill>
                  <a:srgbClr val="FFFF00"/>
                </a:solidFill>
              </a:rPr>
              <a:t> + 6 O</a:t>
            </a:r>
            <a:r>
              <a:rPr lang="en-US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8207" name="Text Box 16"/>
          <p:cNvSpPr txBox="1">
            <a:spLocks noChangeArrowheads="1"/>
          </p:cNvSpPr>
          <p:nvPr/>
        </p:nvSpPr>
        <p:spPr bwMode="auto">
          <a:xfrm>
            <a:off x="5392738" y="4267200"/>
            <a:ext cx="855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FF00"/>
                </a:solidFill>
              </a:rPr>
              <a:t>Vis. light</a:t>
            </a:r>
          </a:p>
        </p:txBody>
      </p:sp>
      <p:sp>
        <p:nvSpPr>
          <p:cNvPr id="8208" name="Line 17"/>
          <p:cNvSpPr>
            <a:spLocks noChangeShapeType="1"/>
          </p:cNvSpPr>
          <p:nvPr/>
        </p:nvSpPr>
        <p:spPr bwMode="auto">
          <a:xfrm>
            <a:off x="4267200" y="3657600"/>
            <a:ext cx="838200" cy="685800"/>
          </a:xfrm>
          <a:prstGeom prst="line">
            <a:avLst/>
          </a:prstGeom>
          <a:noFill/>
          <a:ln w="19050">
            <a:solidFill>
              <a:srgbClr val="FFFF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9" name="Text Box 18"/>
          <p:cNvSpPr txBox="1">
            <a:spLocks noChangeArrowheads="1"/>
          </p:cNvSpPr>
          <p:nvPr/>
        </p:nvSpPr>
        <p:spPr bwMode="auto">
          <a:xfrm>
            <a:off x="1752601" y="5257800"/>
            <a:ext cx="754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4D"/>
                </a:solidFill>
              </a:rPr>
              <a:t>CO</a:t>
            </a:r>
            <a:r>
              <a:rPr lang="en-US" baseline="-25000">
                <a:solidFill>
                  <a:srgbClr val="FFFF4D"/>
                </a:solidFill>
              </a:rPr>
              <a:t>2</a:t>
            </a:r>
            <a:endParaRPr lang="en-US">
              <a:solidFill>
                <a:srgbClr val="FFFF4D"/>
              </a:solidFill>
            </a:endParaRPr>
          </a:p>
        </p:txBody>
      </p:sp>
      <p:sp>
        <p:nvSpPr>
          <p:cNvPr id="8210" name="Text Box 19"/>
          <p:cNvSpPr txBox="1">
            <a:spLocks noChangeArrowheads="1"/>
          </p:cNvSpPr>
          <p:nvPr/>
        </p:nvSpPr>
        <p:spPr bwMode="auto">
          <a:xfrm>
            <a:off x="6096000" y="5029200"/>
            <a:ext cx="4572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Photosynthesis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Fixation by ocean phytoplankton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Dissolved directly into ocean surface</a:t>
            </a:r>
          </a:p>
        </p:txBody>
      </p:sp>
      <p:sp>
        <p:nvSpPr>
          <p:cNvPr id="8211" name="Text Box 20"/>
          <p:cNvSpPr txBox="1">
            <a:spLocks noChangeArrowheads="1"/>
          </p:cNvSpPr>
          <p:nvPr/>
        </p:nvSpPr>
        <p:spPr bwMode="auto">
          <a:xfrm>
            <a:off x="2895601" y="5226050"/>
            <a:ext cx="1482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Respiration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FFFF4D"/>
                </a:solidFill>
              </a:rPr>
              <a:t>Combustion</a:t>
            </a:r>
          </a:p>
        </p:txBody>
      </p:sp>
      <p:sp>
        <p:nvSpPr>
          <p:cNvPr id="8212" name="Text Box 21"/>
          <p:cNvSpPr txBox="1">
            <a:spLocks noChangeArrowheads="1"/>
          </p:cNvSpPr>
          <p:nvPr/>
        </p:nvSpPr>
        <p:spPr bwMode="auto">
          <a:xfrm>
            <a:off x="2971800" y="6215063"/>
            <a:ext cx="6243638" cy="3667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hlink"/>
                </a:solidFill>
              </a:rPr>
              <a:t>STORAGE:  limestone sediments, marine shells, fossil fuels</a:t>
            </a:r>
          </a:p>
        </p:txBody>
      </p:sp>
      <p:sp>
        <p:nvSpPr>
          <p:cNvPr id="8213" name="Line 22"/>
          <p:cNvSpPr>
            <a:spLocks noChangeShapeType="1"/>
          </p:cNvSpPr>
          <p:nvPr/>
        </p:nvSpPr>
        <p:spPr bwMode="auto">
          <a:xfrm>
            <a:off x="1524000" y="2590800"/>
            <a:ext cx="9144000" cy="0"/>
          </a:xfrm>
          <a:prstGeom prst="line">
            <a:avLst/>
          </a:prstGeom>
          <a:noFill/>
          <a:ln w="9525">
            <a:solidFill>
              <a:srgbClr val="0FFB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4" name="Line 23"/>
          <p:cNvSpPr>
            <a:spLocks noChangeShapeType="1"/>
          </p:cNvSpPr>
          <p:nvPr/>
        </p:nvSpPr>
        <p:spPr bwMode="auto">
          <a:xfrm>
            <a:off x="1524000" y="4953000"/>
            <a:ext cx="9144000" cy="0"/>
          </a:xfrm>
          <a:prstGeom prst="line">
            <a:avLst/>
          </a:prstGeom>
          <a:noFill/>
          <a:ln w="9525">
            <a:solidFill>
              <a:srgbClr val="0FFB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56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9463</TotalTime>
  <Words>1345</Words>
  <Application>Microsoft Macintosh PowerPoint</Application>
  <PresentationFormat>Widescreen</PresentationFormat>
  <Paragraphs>310</Paragraphs>
  <Slides>35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 Unicode MS</vt:lpstr>
      <vt:lpstr>Arial</vt:lpstr>
      <vt:lpstr>Calibri</vt:lpstr>
      <vt:lpstr>Calibri Light</vt:lpstr>
      <vt:lpstr>Cambria Math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Davis, Robert E (red3u)</dc:creator>
  <cp:lastModifiedBy>Microsoft Office User</cp:lastModifiedBy>
  <cp:revision>5</cp:revision>
  <dcterms:created xsi:type="dcterms:W3CDTF">2023-08-25T19:29:19Z</dcterms:created>
  <dcterms:modified xsi:type="dcterms:W3CDTF">2023-09-01T16:24:08Z</dcterms:modified>
</cp:coreProperties>
</file>