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90" r:id="rId2"/>
    <p:sldId id="311" r:id="rId3"/>
    <p:sldId id="266" r:id="rId4"/>
    <p:sldId id="406" r:id="rId5"/>
    <p:sldId id="267" r:id="rId6"/>
    <p:sldId id="269" r:id="rId7"/>
    <p:sldId id="374" r:id="rId8"/>
    <p:sldId id="378" r:id="rId9"/>
    <p:sldId id="286" r:id="rId10"/>
    <p:sldId id="287" r:id="rId11"/>
    <p:sldId id="315" r:id="rId12"/>
    <p:sldId id="319" r:id="rId13"/>
    <p:sldId id="297" r:id="rId14"/>
    <p:sldId id="298" r:id="rId15"/>
    <p:sldId id="321"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47FF"/>
    <a:srgbClr val="2D3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765"/>
    <p:restoredTop sz="96327"/>
  </p:normalViewPr>
  <p:slideViewPr>
    <p:cSldViewPr snapToGrid="0">
      <p:cViewPr varScale="1">
        <p:scale>
          <a:sx n="85" d="100"/>
          <a:sy n="85" d="100"/>
        </p:scale>
        <p:origin x="192" y="110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20E34-29D9-9040-B472-6D19063E00A7}" type="datetimeFigureOut">
              <a:rPr lang="en-US" smtClean="0"/>
              <a:t>9/18/23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DB56E-804A-7B4D-BD9E-0931A75CC586}" type="slidenum">
              <a:rPr lang="en-US" smtClean="0"/>
              <a:t>‹#›</a:t>
            </a:fld>
            <a:endParaRPr lang="en-US"/>
          </a:p>
        </p:txBody>
      </p:sp>
    </p:spTree>
    <p:extLst>
      <p:ext uri="{BB962C8B-B14F-4D97-AF65-F5344CB8AC3E}">
        <p14:creationId xmlns:p14="http://schemas.microsoft.com/office/powerpoint/2010/main" val="9408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037025E-ED7F-3C41-85DB-20ED779778D7}" type="slidenum">
              <a:rPr lang="en-US" sz="1200"/>
              <a:pPr/>
              <a:t>1</a:t>
            </a:fld>
            <a:endParaRPr lang="en-US" sz="1200"/>
          </a:p>
        </p:txBody>
      </p:sp>
      <p:sp>
        <p:nvSpPr>
          <p:cNvPr id="1095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solidFill>
                  <a:srgbClr val="009A9A"/>
                </a:solidFill>
              </a:rPr>
              <a:t>FIGURE 1.9 </a:t>
            </a:r>
            <a:r>
              <a:rPr lang="en-US">
                <a:solidFill>
                  <a:srgbClr val="000000"/>
                </a:solidFill>
              </a:rPr>
              <a:t>Both air pressure and air density decrease with</a:t>
            </a:r>
          </a:p>
          <a:p>
            <a:pPr eaLnBrk="1" hangingPunct="1"/>
            <a:r>
              <a:rPr lang="en-US">
                <a:solidFill>
                  <a:srgbClr val="000000"/>
                </a:solidFill>
              </a:rPr>
              <a:t>increasing altitude. The weight of all the air molecules above the earth</a:t>
            </a:r>
            <a:r>
              <a:rPr lang="ja-JP" altLang="en-US">
                <a:solidFill>
                  <a:srgbClr val="000000"/>
                </a:solidFill>
              </a:rPr>
              <a:t>’</a:t>
            </a:r>
            <a:r>
              <a:rPr lang="en-US" altLang="ja-JP">
                <a:solidFill>
                  <a:srgbClr val="000000"/>
                </a:solidFill>
              </a:rPr>
              <a:t>s</a:t>
            </a:r>
          </a:p>
          <a:p>
            <a:pPr eaLnBrk="1" hangingPunct="1"/>
            <a:r>
              <a:rPr lang="en-US">
                <a:solidFill>
                  <a:srgbClr val="000000"/>
                </a:solidFill>
              </a:rPr>
              <a:t>surface produces an average pressure near 14.7 lbs/in.2</a:t>
            </a:r>
          </a:p>
          <a:p>
            <a:pPr eaLnBrk="1" hangingPunct="1"/>
            <a:endParaRPr lang="en-US">
              <a:latin typeface="Times New Roman" charset="0"/>
            </a:endParaRPr>
          </a:p>
          <a:p>
            <a:pPr eaLnBrk="1" hangingPunct="1"/>
            <a:endParaRPr lang="en-US"/>
          </a:p>
        </p:txBody>
      </p:sp>
    </p:spTree>
    <p:extLst>
      <p:ext uri="{BB962C8B-B14F-4D97-AF65-F5344CB8AC3E}">
        <p14:creationId xmlns:p14="http://schemas.microsoft.com/office/powerpoint/2010/main" val="195871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863056-CBDB-274B-B6F8-E5CCB2BA3B3F}" type="slidenum">
              <a:rPr lang="en-US" sz="1200"/>
              <a:pPr/>
              <a:t>11</a:t>
            </a:fld>
            <a:endParaRPr lang="en-US" sz="1200"/>
          </a:p>
        </p:txBody>
      </p:sp>
      <p:sp>
        <p:nvSpPr>
          <p:cNvPr id="126978" name="Rectangle 2"/>
          <p:cNvSpPr>
            <a:spLocks noGrp="1" noRot="1" noChangeAspect="1" noChangeArrowheads="1" noTextEdit="1"/>
          </p:cNvSpPr>
          <p:nvPr>
            <p:ph type="sldImg"/>
          </p:nvPr>
        </p:nvSpPr>
        <p:spPr>
          <a:xfrm>
            <a:off x="381000" y="687388"/>
            <a:ext cx="6096000" cy="3429000"/>
          </a:xfrm>
          <a:solidFill>
            <a:srgbClr val="FFFFFF"/>
          </a:solidFill>
          <a:ln/>
          <a:extLst>
            <a:ext uri="{FAA26D3D-D897-4be2-8F04-BA451C77F1D7}">
              <ma14:placeholderFlag xmlns:ma14="http://schemas.microsoft.com/office/mac/drawingml/2011/main" xmlns="" val="1"/>
            </a:ext>
          </a:extLst>
        </p:spPr>
      </p:sp>
      <p:sp>
        <p:nvSpPr>
          <p:cNvPr id="138244"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2.11</a:t>
            </a:r>
          </a:p>
          <a:p>
            <a:pPr eaLnBrk="1" hangingPunct="1"/>
            <a:r>
              <a:rPr lang="el-GR">
                <a:solidFill>
                  <a:srgbClr val="000000"/>
                </a:solidFill>
                <a:cs typeface="Arial" charset="0"/>
              </a:rPr>
              <a:t>Absorption of radiation by gases in the atmosphere. The shaded area for each gas represents the percent of radiation each gas can absorb. The strongest absorbers of infrared radiation are water vapor and carbon dioxide. The bottom figure represents the percent of radiation absorbed by all of the atmospheric gases.</a:t>
            </a:r>
          </a:p>
        </p:txBody>
      </p:sp>
    </p:spTree>
    <p:extLst>
      <p:ext uri="{BB962C8B-B14F-4D97-AF65-F5344CB8AC3E}">
        <p14:creationId xmlns:p14="http://schemas.microsoft.com/office/powerpoint/2010/main" val="98103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58FD26D-218B-FB41-AB8A-D1850CE7DB37}" type="slidenum">
              <a:rPr lang="en-US" sz="1200"/>
              <a:pPr/>
              <a:t>12</a:t>
            </a:fld>
            <a:endParaRPr lang="en-US" sz="1200"/>
          </a:p>
        </p:txBody>
      </p:sp>
      <p:sp>
        <p:nvSpPr>
          <p:cNvPr id="135170" name="Rectangle 2"/>
          <p:cNvSpPr>
            <a:spLocks noGrp="1" noRot="1" noChangeAspect="1" noChangeArrowheads="1" noTextEdit="1"/>
          </p:cNvSpPr>
          <p:nvPr>
            <p:ph type="sldImg"/>
          </p:nvPr>
        </p:nvSpPr>
        <p:spPr>
          <a:xfrm>
            <a:off x="381000" y="687388"/>
            <a:ext cx="6096000" cy="3429000"/>
          </a:xfrm>
          <a:solidFill>
            <a:srgbClr val="FFFFFF"/>
          </a:solidFill>
          <a:ln/>
          <a:extLst>
            <a:ext uri="{FAA26D3D-D897-4be2-8F04-BA451C77F1D7}">
              <ma14:placeholderFlag xmlns:ma14="http://schemas.microsoft.com/office/mac/drawingml/2011/main" xmlns="" val="1"/>
            </a:ext>
          </a:extLst>
        </p:spPr>
      </p:sp>
      <p:sp>
        <p:nvSpPr>
          <p:cNvPr id="146436"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2.12</a:t>
            </a:r>
          </a:p>
          <a:p>
            <a:pPr eaLnBrk="1" hangingPunct="1"/>
            <a:r>
              <a:rPr lang="el-GR">
                <a:solidFill>
                  <a:srgbClr val="000000"/>
                </a:solidFill>
                <a:cs typeface="Arial" charset="0"/>
              </a:rPr>
              <a:t>Sunlight warms the earth’s surface only during the day, whereas the surface constantly emits infrared radiation upward during the day and at night. </a:t>
            </a:r>
            <a:endParaRPr lang="en-US">
              <a:solidFill>
                <a:srgbClr val="000000"/>
              </a:solidFill>
              <a:cs typeface="Arial" charset="0"/>
            </a:endParaRPr>
          </a:p>
          <a:p>
            <a:pPr eaLnBrk="1" hangingPunct="1"/>
            <a:r>
              <a:rPr lang="el-GR">
                <a:solidFill>
                  <a:srgbClr val="000000"/>
                </a:solidFill>
                <a:cs typeface="Arial" charset="0"/>
              </a:rPr>
              <a:t>(a) Near the surface </a:t>
            </a:r>
            <a:r>
              <a:rPr lang="el-GR" i="1">
                <a:solidFill>
                  <a:srgbClr val="000000"/>
                </a:solidFill>
                <a:cs typeface="Arial" charset="0"/>
              </a:rPr>
              <a:t>without </a:t>
            </a:r>
            <a:r>
              <a:rPr lang="el-GR">
                <a:solidFill>
                  <a:srgbClr val="000000"/>
                </a:solidFill>
                <a:cs typeface="Arial" charset="0"/>
              </a:rPr>
              <a:t>water vapor, CO</a:t>
            </a:r>
            <a:r>
              <a:rPr lang="el-GR" baseline="-25000">
                <a:solidFill>
                  <a:srgbClr val="000000"/>
                </a:solidFill>
                <a:cs typeface="Arial" charset="0"/>
              </a:rPr>
              <a:t>2</a:t>
            </a:r>
            <a:r>
              <a:rPr lang="el-GR">
                <a:solidFill>
                  <a:srgbClr val="000000"/>
                </a:solidFill>
                <a:cs typeface="Arial" charset="0"/>
              </a:rPr>
              <a:t>, and other greenhouse gases, the earth’s surface would constantly emit infrared radiation (IR) energy; incoming energy from the sun would be equal to outgoing IR energy from the earth’s surface. Since the earth would receive no IR energy from its lower atmosphere (no atmospheric greenhouse effect), the earth’s average surface temperature would be a frigid –18°C (0°F). </a:t>
            </a:r>
          </a:p>
        </p:txBody>
      </p:sp>
    </p:spTree>
    <p:extLst>
      <p:ext uri="{BB962C8B-B14F-4D97-AF65-F5344CB8AC3E}">
        <p14:creationId xmlns:p14="http://schemas.microsoft.com/office/powerpoint/2010/main" val="259898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0112CE-7CF6-314F-8FE5-BCA59487D496}" type="slidenum">
              <a:rPr lang="en-US" sz="1200"/>
              <a:pPr/>
              <a:t>13</a:t>
            </a:fld>
            <a:endParaRPr lang="en-US" sz="1200"/>
          </a:p>
        </p:txBody>
      </p:sp>
      <p:sp>
        <p:nvSpPr>
          <p:cNvPr id="84994" name="Rectangle 2"/>
          <p:cNvSpPr>
            <a:spLocks noGrp="1" noRot="1" noChangeAspect="1" noChangeArrowheads="1" noTextEdit="1"/>
          </p:cNvSpPr>
          <p:nvPr>
            <p:ph type="sldImg"/>
          </p:nvPr>
        </p:nvSpPr>
        <p:spPr>
          <a:xfrm>
            <a:off x="381000" y="687388"/>
            <a:ext cx="6096000" cy="3429000"/>
          </a:xfrm>
          <a:solidFill>
            <a:srgbClr val="FFFFFF"/>
          </a:solidFill>
          <a:ln/>
          <a:extLst>
            <a:ext uri="{FAA26D3D-D897-4be2-8F04-BA451C77F1D7}">
              <ma14:placeholderFlag xmlns:ma14="http://schemas.microsoft.com/office/mac/drawingml/2011/main" xmlns="" val="1"/>
            </a:ext>
          </a:extLst>
        </p:spPr>
      </p:sp>
      <p:sp>
        <p:nvSpPr>
          <p:cNvPr id="158724"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3.20</a:t>
            </a:r>
          </a:p>
          <a:p>
            <a:pPr eaLnBrk="1" hangingPunct="1"/>
            <a:r>
              <a:rPr lang="el-GR">
                <a:solidFill>
                  <a:srgbClr val="000000"/>
                </a:solidFill>
                <a:cs typeface="Arial" charset="0"/>
              </a:rPr>
              <a:t>Average air temperature near sea level in January (°F).</a:t>
            </a:r>
          </a:p>
        </p:txBody>
      </p:sp>
    </p:spTree>
    <p:extLst>
      <p:ext uri="{BB962C8B-B14F-4D97-AF65-F5344CB8AC3E}">
        <p14:creationId xmlns:p14="http://schemas.microsoft.com/office/powerpoint/2010/main" val="3267356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6BA3A4-1452-D340-8D00-060FE2674D32}" type="slidenum">
              <a:rPr lang="en-US" sz="1200"/>
              <a:pPr/>
              <a:t>14</a:t>
            </a:fld>
            <a:endParaRPr lang="en-US" sz="1200"/>
          </a:p>
        </p:txBody>
      </p:sp>
      <p:sp>
        <p:nvSpPr>
          <p:cNvPr id="87042" name="Rectangle 2"/>
          <p:cNvSpPr>
            <a:spLocks noGrp="1" noRot="1" noChangeAspect="1" noChangeArrowheads="1" noTextEdit="1"/>
          </p:cNvSpPr>
          <p:nvPr>
            <p:ph type="sldImg"/>
          </p:nvPr>
        </p:nvSpPr>
        <p:spPr>
          <a:xfrm>
            <a:off x="381000" y="687388"/>
            <a:ext cx="6096000" cy="3429000"/>
          </a:xfrm>
          <a:solidFill>
            <a:srgbClr val="FFFFFF"/>
          </a:solidFill>
          <a:ln/>
          <a:extLst>
            <a:ext uri="{FAA26D3D-D897-4be2-8F04-BA451C77F1D7}">
              <ma14:placeholderFlag xmlns:ma14="http://schemas.microsoft.com/office/mac/drawingml/2011/main" xmlns="" val="1"/>
            </a:ext>
          </a:extLst>
        </p:spPr>
      </p:sp>
      <p:sp>
        <p:nvSpPr>
          <p:cNvPr id="160772"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3.21</a:t>
            </a:r>
          </a:p>
          <a:p>
            <a:pPr eaLnBrk="1" hangingPunct="1"/>
            <a:r>
              <a:rPr lang="el-GR">
                <a:solidFill>
                  <a:srgbClr val="000000"/>
                </a:solidFill>
                <a:cs typeface="Arial" charset="0"/>
              </a:rPr>
              <a:t>Average air temperature near sea level in July (°F).</a:t>
            </a:r>
          </a:p>
        </p:txBody>
      </p:sp>
    </p:spTree>
    <p:extLst>
      <p:ext uri="{BB962C8B-B14F-4D97-AF65-F5344CB8AC3E}">
        <p14:creationId xmlns:p14="http://schemas.microsoft.com/office/powerpoint/2010/main" val="2684265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6EA1D9-4146-E54E-9F39-74F653C81B70}" type="slidenum">
              <a:rPr lang="en-US" sz="1200"/>
              <a:pPr/>
              <a:t>15</a:t>
            </a:fld>
            <a:endParaRPr lang="en-US" sz="1200"/>
          </a:p>
        </p:txBody>
      </p:sp>
      <p:sp>
        <p:nvSpPr>
          <p:cNvPr id="139266" name="Rectangle 2"/>
          <p:cNvSpPr>
            <a:spLocks noGrp="1" noRot="1" noChangeAspect="1" noChangeArrowheads="1" noTextEdit="1"/>
          </p:cNvSpPr>
          <p:nvPr>
            <p:ph type="sldImg"/>
          </p:nvPr>
        </p:nvSpPr>
        <p:spPr>
          <a:xfrm>
            <a:off x="381000" y="687388"/>
            <a:ext cx="6096000" cy="3429000"/>
          </a:xfrm>
          <a:solidFill>
            <a:srgbClr val="FFFFFF"/>
          </a:solidFill>
          <a:ln/>
          <a:extLst>
            <a:ext uri="{FAA26D3D-D897-4be2-8F04-BA451C77F1D7}">
              <ma14:placeholderFlag xmlns:ma14="http://schemas.microsoft.com/office/mac/drawingml/2011/main" xmlns="" val="1"/>
            </a:ext>
          </a:extLst>
        </p:spPr>
      </p:sp>
      <p:sp>
        <p:nvSpPr>
          <p:cNvPr id="162820"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2.17</a:t>
            </a:r>
          </a:p>
          <a:p>
            <a:pPr eaLnBrk="1" hangingPunct="1"/>
            <a:r>
              <a:rPr lang="el-GR">
                <a:solidFill>
                  <a:srgbClr val="000000"/>
                </a:solidFill>
                <a:cs typeface="Arial" charset="0"/>
              </a:rPr>
              <a:t>The average annual incoming solar radiation (red line) absorbed by the earth and the atmosphere along with the average annual infrared radiation (blue line) emitted by the earth and the atmosphere.</a:t>
            </a:r>
          </a:p>
        </p:txBody>
      </p:sp>
    </p:spTree>
    <p:extLst>
      <p:ext uri="{BB962C8B-B14F-4D97-AF65-F5344CB8AC3E}">
        <p14:creationId xmlns:p14="http://schemas.microsoft.com/office/powerpoint/2010/main" val="245974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3BD298-E67F-7046-9CD5-1F8A150E9E85}" type="slidenum">
              <a:rPr lang="en-US" sz="1200"/>
              <a:pPr/>
              <a:t>16</a:t>
            </a:fld>
            <a:endParaRPr lang="en-US" sz="1200"/>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68200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0D3409-14F7-6447-8984-4BD3B252F509}" type="slidenum">
              <a:rPr lang="en-US" sz="1200"/>
              <a:pPr/>
              <a:t>2</a:t>
            </a:fld>
            <a:endParaRPr lang="en-US" sz="1200"/>
          </a:p>
        </p:txBody>
      </p:sp>
      <p:sp>
        <p:nvSpPr>
          <p:cNvPr id="111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solidFill>
                  <a:srgbClr val="009A9A"/>
                </a:solidFill>
              </a:rPr>
              <a:t>FIGURE 1.10 </a:t>
            </a:r>
            <a:r>
              <a:rPr lang="en-US">
                <a:solidFill>
                  <a:srgbClr val="000000"/>
                </a:solidFill>
              </a:rPr>
              <a:t>Atmospheric pressure decreases rapidly with</a:t>
            </a:r>
          </a:p>
          <a:p>
            <a:pPr eaLnBrk="1" hangingPunct="1"/>
            <a:r>
              <a:rPr lang="en-US">
                <a:solidFill>
                  <a:srgbClr val="000000"/>
                </a:solidFill>
              </a:rPr>
              <a:t>height. Climbing to an altitude of only 5.5 km, where the pressure is</a:t>
            </a:r>
          </a:p>
          <a:p>
            <a:pPr eaLnBrk="1" hangingPunct="1"/>
            <a:r>
              <a:rPr lang="en-US">
                <a:solidFill>
                  <a:srgbClr val="000000"/>
                </a:solidFill>
              </a:rPr>
              <a:t>500 mb, would put you above one-half of the atmosphere</a:t>
            </a:r>
            <a:r>
              <a:rPr lang="ja-JP" altLang="en-US">
                <a:solidFill>
                  <a:srgbClr val="000000"/>
                </a:solidFill>
              </a:rPr>
              <a:t>’</a:t>
            </a:r>
            <a:r>
              <a:rPr lang="en-US" altLang="ja-JP">
                <a:solidFill>
                  <a:srgbClr val="000000"/>
                </a:solidFill>
              </a:rPr>
              <a:t>s molecules.</a:t>
            </a:r>
          </a:p>
          <a:p>
            <a:pPr eaLnBrk="1" hangingPunct="1"/>
            <a:endParaRPr lang="en-US">
              <a:latin typeface="Times New Roman" charset="0"/>
            </a:endParaRPr>
          </a:p>
          <a:p>
            <a:pPr eaLnBrk="1" hangingPunct="1"/>
            <a:endParaRPr lang="en-US"/>
          </a:p>
        </p:txBody>
      </p:sp>
    </p:spTree>
    <p:extLst>
      <p:ext uri="{BB962C8B-B14F-4D97-AF65-F5344CB8AC3E}">
        <p14:creationId xmlns:p14="http://schemas.microsoft.com/office/powerpoint/2010/main" val="2410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52E409-ABF5-BA4F-8659-5FDC02759F02}" type="slidenum">
              <a:rPr lang="en-US" sz="1200"/>
              <a:pPr/>
              <a:t>3</a:t>
            </a:fld>
            <a:endParaRPr lang="en-US" sz="1200"/>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76920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59AACB-A74D-4648-9570-E277BB0ED691}" type="slidenum">
              <a:rPr lang="en-US" sz="1200"/>
              <a:pPr/>
              <a:t>5</a:t>
            </a:fld>
            <a:endParaRPr lang="en-US" sz="1200"/>
          </a:p>
        </p:txBody>
      </p:sp>
      <p:sp>
        <p:nvSpPr>
          <p:cNvPr id="2253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403587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5371AB-AE54-2F4B-960B-43CEC8E57DAE}" type="slidenum">
              <a:rPr lang="en-US" sz="1200"/>
              <a:pPr/>
              <a:t>6</a:t>
            </a:fld>
            <a:endParaRPr lang="en-US" sz="1200"/>
          </a:p>
        </p:txBody>
      </p:sp>
      <p:sp>
        <p:nvSpPr>
          <p:cNvPr id="25602" name="Rectangle 2"/>
          <p:cNvSpPr>
            <a:spLocks noGrp="1" noRot="1" noChangeAspect="1" noChangeArrowheads="1" noTextEdit="1"/>
          </p:cNvSpPr>
          <p:nvPr>
            <p:ph type="sldImg"/>
          </p:nvPr>
        </p:nvSpPr>
        <p:spPr>
          <a:xfrm>
            <a:off x="381000" y="687388"/>
            <a:ext cx="6096000" cy="3429000"/>
          </a:xfrm>
          <a:solidFill>
            <a:srgbClr val="FFFFFF"/>
          </a:solidFill>
          <a:ln/>
          <a:extLst>
            <a:ext uri="{FAA26D3D-D897-4be2-8F04-BA451C77F1D7}">
              <ma14:placeholderFlag xmlns="" xmlns:ma14="http://schemas.microsoft.com/office/mac/drawingml/2011/main" val="1"/>
            </a:ext>
          </a:extLst>
        </p:spPr>
      </p:sp>
      <p:sp>
        <p:nvSpPr>
          <p:cNvPr id="60420"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a:solidFill>
                  <a:srgbClr val="000000"/>
                </a:solidFill>
                <a:cs typeface="Arial" charset="0"/>
              </a:rPr>
              <a:t>The hotter sun not only radiates more energy than that of the cooler earth (the area under the curve), but it also radiates the majority of its energy at much shorter wavelengths. (The area under the curves is equal to the total energy emitted, and the scales for the two curves differ by a factor of 100,000.)</a:t>
            </a:r>
          </a:p>
        </p:txBody>
      </p:sp>
    </p:spTree>
    <p:extLst>
      <p:ext uri="{BB962C8B-B14F-4D97-AF65-F5344CB8AC3E}">
        <p14:creationId xmlns:p14="http://schemas.microsoft.com/office/powerpoint/2010/main" val="378373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7163BD-7B20-1049-8B64-EEC1DEEB2045}" type="slidenum">
              <a:rPr lang="en-US" sz="1200"/>
              <a:pPr/>
              <a:t>7</a:t>
            </a:fld>
            <a:endParaRPr lang="en-US" sz="1200"/>
          </a:p>
        </p:txBody>
      </p:sp>
      <p:sp>
        <p:nvSpPr>
          <p:cNvPr id="24985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13141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EE13D1-18AB-8243-BF41-0E64A95869E5}" type="slidenum">
              <a:rPr lang="en-US" sz="1200"/>
              <a:pPr/>
              <a:t>8</a:t>
            </a:fld>
            <a:endParaRPr lang="en-US" sz="1200"/>
          </a:p>
        </p:txBody>
      </p:sp>
      <p:sp>
        <p:nvSpPr>
          <p:cNvPr id="25805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85231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5AEBAC-B673-8B43-B624-7940A831631C}" type="slidenum">
              <a:rPr lang="en-US" sz="1200"/>
              <a:pPr/>
              <a:t>9</a:t>
            </a:fld>
            <a:endParaRPr lang="en-US" sz="1200"/>
          </a:p>
        </p:txBody>
      </p:sp>
      <p:sp>
        <p:nvSpPr>
          <p:cNvPr id="65538" name="Rectangle 2"/>
          <p:cNvSpPr>
            <a:spLocks noGrp="1" noRot="1" noChangeAspect="1" noChangeArrowheads="1" noTextEdit="1"/>
          </p:cNvSpPr>
          <p:nvPr>
            <p:ph type="sldImg"/>
          </p:nvPr>
        </p:nvSpPr>
        <p:spPr>
          <a:xfrm>
            <a:off x="381000" y="687388"/>
            <a:ext cx="6096000" cy="3429000"/>
          </a:xfrm>
          <a:solidFill>
            <a:srgbClr val="FFFFFF"/>
          </a:solidFill>
          <a:ln/>
          <a:extLst>
            <a:ext uri="{FAA26D3D-D897-4be2-8F04-BA451C77F1D7}">
              <ma14:placeholderFlag xmlns:ma14="http://schemas.microsoft.com/office/mac/drawingml/2011/main" xmlns="" val="1"/>
            </a:ext>
          </a:extLst>
        </p:spPr>
      </p:sp>
      <p:sp>
        <p:nvSpPr>
          <p:cNvPr id="134148"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2.15</a:t>
            </a:r>
          </a:p>
          <a:p>
            <a:pPr eaLnBrk="1" hangingPunct="1"/>
            <a:r>
              <a:rPr lang="el-GR">
                <a:solidFill>
                  <a:srgbClr val="000000"/>
                </a:solidFill>
                <a:cs typeface="Arial" charset="0"/>
              </a:rPr>
              <a:t>On the average, of all the solar energy that reaches the earth’s atmosphere annually, about 30 percent (</a:t>
            </a:r>
            <a:r>
              <a:rPr lang="el-GR" baseline="30000">
                <a:solidFill>
                  <a:srgbClr val="000000"/>
                </a:solidFill>
                <a:cs typeface="Arial" charset="0"/>
              </a:rPr>
              <a:t>30</a:t>
            </a:r>
            <a:r>
              <a:rPr lang="el-GR">
                <a:solidFill>
                  <a:srgbClr val="000000"/>
                </a:solidFill>
                <a:cs typeface="Arial" charset="0"/>
              </a:rPr>
              <a:t>⁄</a:t>
            </a:r>
            <a:r>
              <a:rPr lang="el-GR" baseline="-25000">
                <a:solidFill>
                  <a:srgbClr val="000000"/>
                </a:solidFill>
                <a:cs typeface="Arial" charset="0"/>
              </a:rPr>
              <a:t>100</a:t>
            </a:r>
            <a:r>
              <a:rPr lang="el-GR">
                <a:solidFill>
                  <a:srgbClr val="000000"/>
                </a:solidFill>
                <a:cs typeface="Arial" charset="0"/>
              </a:rPr>
              <a:t>) is reflected and scattered back to space, giving the earth and its atmosphere an albedo of 30 percent. Of the remaining solar energy, about 19 percent is absorbed by the atmosphere and clouds, and 51 percent is absorbed at the surface.</a:t>
            </a:r>
          </a:p>
        </p:txBody>
      </p:sp>
    </p:spTree>
    <p:extLst>
      <p:ext uri="{BB962C8B-B14F-4D97-AF65-F5344CB8AC3E}">
        <p14:creationId xmlns:p14="http://schemas.microsoft.com/office/powerpoint/2010/main" val="392638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9B2A13-57DE-054E-898D-D8D31C933F74}" type="slidenum">
              <a:rPr lang="en-US" sz="1200"/>
              <a:pPr/>
              <a:t>10</a:t>
            </a:fld>
            <a:endParaRPr lang="en-US" sz="1200"/>
          </a:p>
        </p:txBody>
      </p:sp>
      <p:sp>
        <p:nvSpPr>
          <p:cNvPr id="67586" name="Rectangle 2"/>
          <p:cNvSpPr>
            <a:spLocks noGrp="1" noRot="1" noChangeAspect="1" noChangeArrowheads="1" noTextEdit="1"/>
          </p:cNvSpPr>
          <p:nvPr>
            <p:ph type="sldImg"/>
          </p:nvPr>
        </p:nvSpPr>
        <p:spPr>
          <a:xfrm>
            <a:off x="381000" y="687388"/>
            <a:ext cx="6096000" cy="3429000"/>
          </a:xfrm>
          <a:solidFill>
            <a:srgbClr val="FFFFFF"/>
          </a:solidFill>
          <a:ln/>
          <a:extLst>
            <a:ext uri="{FAA26D3D-D897-4be2-8F04-BA451C77F1D7}">
              <ma14:placeholderFlag xmlns:ma14="http://schemas.microsoft.com/office/mac/drawingml/2011/main" xmlns="" val="1"/>
            </a:ext>
          </a:extLst>
        </p:spPr>
      </p:sp>
      <p:sp>
        <p:nvSpPr>
          <p:cNvPr id="136196" name="Rectangle 3"/>
          <p:cNvSpPr>
            <a:spLocks noGrp="1" noChangeArrowheads="1"/>
          </p:cNvSpPr>
          <p:nvPr>
            <p:ph type="body" idx="1"/>
          </p:nvPr>
        </p:nvSpPr>
        <p:spPr>
          <a:xfrm>
            <a:off x="912813" y="4343400"/>
            <a:ext cx="5032375" cy="4113213"/>
          </a:xfrm>
          <a:solidFill>
            <a:srgbClr val="FFFFFF"/>
          </a:solidFill>
          <a:ln>
            <a:solidFill>
              <a:srgbClr val="000000"/>
            </a:solidFill>
            <a:miter lim="800000"/>
            <a:headEnd/>
            <a:tailEnd/>
          </a:ln>
        </p:spPr>
        <p:txBody>
          <a:bodyPr lIns="91426" tIns="45714" rIns="91426" bIns="45714"/>
          <a:lstStyle/>
          <a:p>
            <a:pPr eaLnBrk="1" hangingPunct="1"/>
            <a:r>
              <a:rPr lang="el-GR" b="1">
                <a:solidFill>
                  <a:srgbClr val="000000"/>
                </a:solidFill>
                <a:cs typeface="Arial" charset="0"/>
              </a:rPr>
              <a:t>Figure 2.16</a:t>
            </a:r>
          </a:p>
          <a:p>
            <a:pPr eaLnBrk="1" hangingPunct="1"/>
            <a:r>
              <a:rPr lang="el-GR">
                <a:solidFill>
                  <a:srgbClr val="000000"/>
                </a:solidFill>
                <a:cs typeface="Arial" charset="0"/>
              </a:rPr>
              <a:t>The earth-atmosphere energy balance. Numbers represent approximations based on surface observations and satellite data. While the actual value of each process may vary by several percent, it is the relative size of the numbers that is important.</a:t>
            </a:r>
          </a:p>
        </p:txBody>
      </p:sp>
    </p:spTree>
    <p:extLst>
      <p:ext uri="{BB962C8B-B14F-4D97-AF65-F5344CB8AC3E}">
        <p14:creationId xmlns:p14="http://schemas.microsoft.com/office/powerpoint/2010/main" val="382316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B1E-AFF2-60D4-5EA9-F771F5F517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C6FA48-C27F-A913-52FB-7E816753D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B118B-1BF8-4A33-2872-83771E6F8D06}"/>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5" name="Footer Placeholder 4">
            <a:extLst>
              <a:ext uri="{FF2B5EF4-FFF2-40B4-BE49-F238E27FC236}">
                <a16:creationId xmlns:a16="http://schemas.microsoft.com/office/drawing/2014/main" id="{1BFF37FD-CE8F-A10C-05BA-D17F56EDC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ED941-79B9-A8E9-F0AE-E184374E7ACB}"/>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135272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1B60-4B61-CC46-ED1B-567D629E24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D55B22-325A-CD59-0EF9-25307B34A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5EDE9-01B5-4DE8-D7C9-7E4DD10787F7}"/>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5" name="Footer Placeholder 4">
            <a:extLst>
              <a:ext uri="{FF2B5EF4-FFF2-40B4-BE49-F238E27FC236}">
                <a16:creationId xmlns:a16="http://schemas.microsoft.com/office/drawing/2014/main" id="{C07584DB-0BC5-8FF4-3EC1-0109C082C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C36A6-FEE8-CC33-48C8-B4141BD69D41}"/>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34823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6FC7C-C15E-2AA4-A0B3-6ADD854BC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8FE89-900F-0CFB-AB4B-54B62FF286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2A947-D2D6-E96B-3F1C-EBFF24656237}"/>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5" name="Footer Placeholder 4">
            <a:extLst>
              <a:ext uri="{FF2B5EF4-FFF2-40B4-BE49-F238E27FC236}">
                <a16:creationId xmlns:a16="http://schemas.microsoft.com/office/drawing/2014/main" id="{EECA91D1-7E72-4A66-6D27-71F67288A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67920-98C0-F593-59F0-07FC09C4C6EC}"/>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25018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F4B7-CEE7-8692-7CA5-E74BAF2FC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7DEC8-13DA-8E62-D841-F86D739D8E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005D-DD11-2A2C-D340-8B49EAEEF758}"/>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5" name="Footer Placeholder 4">
            <a:extLst>
              <a:ext uri="{FF2B5EF4-FFF2-40B4-BE49-F238E27FC236}">
                <a16:creationId xmlns:a16="http://schemas.microsoft.com/office/drawing/2014/main" id="{3AAFD836-AF8E-F028-6B01-8AAD20D3F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404CC-9995-222A-A755-82667424576C}"/>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427516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837C3-7BEF-99BE-6EDB-95BE52708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DC638-C6DE-28CE-2141-1D6B5B739A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7797BF-63D6-33FD-F99F-01800081D590}"/>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5" name="Footer Placeholder 4">
            <a:extLst>
              <a:ext uri="{FF2B5EF4-FFF2-40B4-BE49-F238E27FC236}">
                <a16:creationId xmlns:a16="http://schemas.microsoft.com/office/drawing/2014/main" id="{D0B085B3-039C-664A-9223-5F896FDA9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8C444-9A73-BF15-BC8C-678DA0787DCC}"/>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298811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7591-D6D5-FFEE-82E8-54A83335BB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01783-24F0-6296-52C5-973FFC0FAB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43B3A-FAA3-B9D7-1BF3-96E959923E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02304F-BE52-C5EE-1DEB-B0E38D932F2F}"/>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6" name="Footer Placeholder 5">
            <a:extLst>
              <a:ext uri="{FF2B5EF4-FFF2-40B4-BE49-F238E27FC236}">
                <a16:creationId xmlns:a16="http://schemas.microsoft.com/office/drawing/2014/main" id="{07487E35-71CC-D63C-F671-F43A8FEEB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67ECA-1851-C181-357D-F36B5485DF4F}"/>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220977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6403-90B2-EF14-A528-F9462CFDA1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7B45F7-E2AC-4B39-9666-ABF96C959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41D56E-2977-E82F-4F65-F37135F36F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DACFEC-57ED-6CAD-2343-6546E2338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AE2CE-729D-45A1-58C4-7F2C7C89C8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EC86A6-D574-0D4E-6EDB-FA0E1A549A0A}"/>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8" name="Footer Placeholder 7">
            <a:extLst>
              <a:ext uri="{FF2B5EF4-FFF2-40B4-BE49-F238E27FC236}">
                <a16:creationId xmlns:a16="http://schemas.microsoft.com/office/drawing/2014/main" id="{0624EA1E-07A1-1960-D891-476939B1F0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F63E44-624D-D316-BDDA-D8F6DB45C1B3}"/>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231414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6B79-676F-146D-C906-4CD3E0675C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391F1D-7DF6-B4A5-F703-964EB98FF3BC}"/>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4" name="Footer Placeholder 3">
            <a:extLst>
              <a:ext uri="{FF2B5EF4-FFF2-40B4-BE49-F238E27FC236}">
                <a16:creationId xmlns:a16="http://schemas.microsoft.com/office/drawing/2014/main" id="{26B14BA3-9B79-455B-BF12-5A238D207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F289C-E7E9-8477-4B3C-91049F59BE8B}"/>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387997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3A1E5-6A83-78D8-B3BC-6635C1B192A7}"/>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3" name="Footer Placeholder 2">
            <a:extLst>
              <a:ext uri="{FF2B5EF4-FFF2-40B4-BE49-F238E27FC236}">
                <a16:creationId xmlns:a16="http://schemas.microsoft.com/office/drawing/2014/main" id="{E2ECBF18-F3D7-0B02-D6BF-2B36B54668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0DAA2-E8EA-1C7B-E7D1-3B7262A39A13}"/>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170536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5B7F-A8F5-FC6F-17D3-C7B19DDAA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3AF3A7-1502-6E17-5FAC-B7867FF0FB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79025-088E-BA51-B8D7-0EB7BC738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09D23-954A-0B25-C6F2-8D8DA7C38713}"/>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6" name="Footer Placeholder 5">
            <a:extLst>
              <a:ext uri="{FF2B5EF4-FFF2-40B4-BE49-F238E27FC236}">
                <a16:creationId xmlns:a16="http://schemas.microsoft.com/office/drawing/2014/main" id="{D96C31CD-B14E-F05D-4AB9-A725F7674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A29ED-9FAD-D065-AACB-75562AA6D3D4}"/>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22591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BC3D-06E4-520E-2A4E-782B39D4D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808506-4CA1-4F61-EB8F-0C93DD8B9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08A7C-DA3D-0C5F-334F-8865EAD97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DE0431-7CD4-A3C2-B4C0-86ED87379890}"/>
              </a:ext>
            </a:extLst>
          </p:cNvPr>
          <p:cNvSpPr>
            <a:spLocks noGrp="1"/>
          </p:cNvSpPr>
          <p:nvPr>
            <p:ph type="dt" sz="half" idx="10"/>
          </p:nvPr>
        </p:nvSpPr>
        <p:spPr/>
        <p:txBody>
          <a:bodyPr/>
          <a:lstStyle/>
          <a:p>
            <a:fld id="{D1A36915-E9B7-7F45-A1D4-817812CF5E31}" type="datetimeFigureOut">
              <a:rPr lang="en-US" smtClean="0"/>
              <a:t>9/18/23</a:t>
            </a:fld>
            <a:endParaRPr lang="en-US"/>
          </a:p>
        </p:txBody>
      </p:sp>
      <p:sp>
        <p:nvSpPr>
          <p:cNvPr id="6" name="Footer Placeholder 5">
            <a:extLst>
              <a:ext uri="{FF2B5EF4-FFF2-40B4-BE49-F238E27FC236}">
                <a16:creationId xmlns:a16="http://schemas.microsoft.com/office/drawing/2014/main" id="{90C5C178-B5B3-43AC-E7C6-C66A7AAFA0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D1079-2418-45C3-24C9-F62F67A87287}"/>
              </a:ext>
            </a:extLst>
          </p:cNvPr>
          <p:cNvSpPr>
            <a:spLocks noGrp="1"/>
          </p:cNvSpPr>
          <p:nvPr>
            <p:ph type="sldNum" sz="quarter" idx="12"/>
          </p:nvPr>
        </p:nvSpPr>
        <p:spPr/>
        <p:txBody>
          <a:bodyPr/>
          <a:lstStyle/>
          <a:p>
            <a:fld id="{549AF5C2-CAC6-1C49-9F57-429C48A0C7A2}" type="slidenum">
              <a:rPr lang="en-US" smtClean="0"/>
              <a:t>‹#›</a:t>
            </a:fld>
            <a:endParaRPr lang="en-US"/>
          </a:p>
        </p:txBody>
      </p:sp>
    </p:spTree>
    <p:extLst>
      <p:ext uri="{BB962C8B-B14F-4D97-AF65-F5344CB8AC3E}">
        <p14:creationId xmlns:p14="http://schemas.microsoft.com/office/powerpoint/2010/main" val="398225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36D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337CF-EFE1-6890-08DB-F71E0E6F1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CC61E-7664-8057-AB9A-E1C660103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A76F8-BE20-8505-5481-BAAB109B4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36915-E9B7-7F45-A1D4-817812CF5E31}" type="datetimeFigureOut">
              <a:rPr lang="en-US" smtClean="0"/>
              <a:t>9/18/23</a:t>
            </a:fld>
            <a:endParaRPr lang="en-US"/>
          </a:p>
        </p:txBody>
      </p:sp>
      <p:sp>
        <p:nvSpPr>
          <p:cNvPr id="5" name="Footer Placeholder 4">
            <a:extLst>
              <a:ext uri="{FF2B5EF4-FFF2-40B4-BE49-F238E27FC236}">
                <a16:creationId xmlns:a16="http://schemas.microsoft.com/office/drawing/2014/main" id="{8BF717E9-5BA0-5031-0D46-86A280061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18BC96-3CE1-DA8F-4505-C93961038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AF5C2-CAC6-1C49-9F57-429C48A0C7A2}" type="slidenum">
              <a:rPr lang="en-US" smtClean="0"/>
              <a:t>‹#›</a:t>
            </a:fld>
            <a:endParaRPr lang="en-US"/>
          </a:p>
        </p:txBody>
      </p:sp>
    </p:spTree>
    <p:extLst>
      <p:ext uri="{BB962C8B-B14F-4D97-AF65-F5344CB8AC3E}">
        <p14:creationId xmlns:p14="http://schemas.microsoft.com/office/powerpoint/2010/main" val="1110006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0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9" y="592139"/>
            <a:ext cx="6992937" cy="625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4"/>
          <p:cNvSpPr txBox="1">
            <a:spLocks noChangeArrowheads="1"/>
          </p:cNvSpPr>
          <p:nvPr/>
        </p:nvSpPr>
        <p:spPr bwMode="auto">
          <a:xfrm>
            <a:off x="3718953" y="57150"/>
            <a:ext cx="474456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dirty="0">
                <a:solidFill>
                  <a:srgbClr val="FAFD00"/>
                </a:solidFill>
              </a:rPr>
              <a:t>VARIATION OF PRESSURE/DENSITY WITH HEIGHT</a:t>
            </a:r>
          </a:p>
        </p:txBody>
      </p:sp>
      <p:pic>
        <p:nvPicPr>
          <p:cNvPr id="5" name="Picture 4">
            <a:extLst>
              <a:ext uri="{FF2B5EF4-FFF2-40B4-BE49-F238E27FC236}">
                <a16:creationId xmlns:a16="http://schemas.microsoft.com/office/drawing/2014/main" id="{E786D5AE-5BF6-014B-9680-704065AF5298}"/>
              </a:ext>
            </a:extLst>
          </p:cNvPr>
          <p:cNvPicPr>
            <a:picLocks noChangeAspect="1"/>
          </p:cNvPicPr>
          <p:nvPr/>
        </p:nvPicPr>
        <p:blipFill rotWithShape="1">
          <a:blip r:embed="rId4"/>
          <a:srcRect l="8621" t="15479" r="4226" b="10605"/>
          <a:stretch/>
        </p:blipFill>
        <p:spPr>
          <a:xfrm>
            <a:off x="4869081" y="1250731"/>
            <a:ext cx="2302479" cy="1576908"/>
          </a:xfrm>
          <a:prstGeom prst="rect">
            <a:avLst/>
          </a:prstGeom>
        </p:spPr>
      </p:pic>
    </p:spTree>
    <p:extLst>
      <p:ext uri="{BB962C8B-B14F-4D97-AF65-F5344CB8AC3E}">
        <p14:creationId xmlns:p14="http://schemas.microsoft.com/office/powerpoint/2010/main" val="216109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hidden="1"/>
          <p:cNvSpPr>
            <a:spLocks noGrp="1" noChangeArrowheads="1"/>
          </p:cNvSpPr>
          <p:nvPr>
            <p:ph type="title"/>
          </p:nvPr>
        </p:nvSpPr>
        <p:spPr bwMode="auto">
          <a:xfrm>
            <a:off x="2209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sp>
        <p:nvSpPr>
          <p:cNvPr id="135170" name="Text Box 5"/>
          <p:cNvSpPr txBox="1">
            <a:spLocks noChangeArrowheads="1"/>
          </p:cNvSpPr>
          <p:nvPr/>
        </p:nvSpPr>
        <p:spPr bwMode="auto">
          <a:xfrm>
            <a:off x="3260725" y="19050"/>
            <a:ext cx="562133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00"/>
                </a:solidFill>
              </a:rPr>
              <a:t>GLOBAL MEAN RADIATION BALANCE</a:t>
            </a:r>
          </a:p>
        </p:txBody>
      </p:sp>
      <p:sp>
        <p:nvSpPr>
          <p:cNvPr id="135171" name="Text Box 6"/>
          <p:cNvSpPr txBox="1">
            <a:spLocks noChangeArrowheads="1"/>
          </p:cNvSpPr>
          <p:nvPr/>
        </p:nvSpPr>
        <p:spPr bwMode="auto">
          <a:xfrm>
            <a:off x="1692275" y="6356350"/>
            <a:ext cx="877093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schemeClr val="bg1"/>
                </a:solidFill>
              </a:rPr>
              <a:t>(Note that these values differ, in some cases significantly, from those in Figure 3.19 in the Neiburger.  The values in this figure are believed to be more accurate because they are based on more detailed, longer term measurements.)</a:t>
            </a:r>
          </a:p>
        </p:txBody>
      </p:sp>
      <p:pic>
        <p:nvPicPr>
          <p:cNvPr id="135172" name="Picture 1" descr="13589_02_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1" y="465139"/>
            <a:ext cx="8874125" cy="590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AEB733C7-ECD8-9F91-FDDA-E4CFC9C1791E}"/>
              </a:ext>
            </a:extLst>
          </p:cNvPr>
          <p:cNvPicPr>
            <a:picLocks noChangeAspect="1"/>
          </p:cNvPicPr>
          <p:nvPr/>
        </p:nvPicPr>
        <p:blipFill rotWithShape="1">
          <a:blip r:embed="rId4"/>
          <a:srcRect r="28788"/>
          <a:stretch/>
        </p:blipFill>
        <p:spPr>
          <a:xfrm rot="5400000">
            <a:off x="1699638" y="416501"/>
            <a:ext cx="1828798" cy="1926075"/>
          </a:xfrm>
          <a:prstGeom prst="rect">
            <a:avLst/>
          </a:prstGeom>
        </p:spPr>
      </p:pic>
    </p:spTree>
    <p:extLst>
      <p:ext uri="{BB962C8B-B14F-4D97-AF65-F5344CB8AC3E}">
        <p14:creationId xmlns:p14="http://schemas.microsoft.com/office/powerpoint/2010/main" val="3970518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hidden="1"/>
          <p:cNvSpPr>
            <a:spLocks noGrp="1" noChangeArrowheads="1"/>
          </p:cNvSpPr>
          <p:nvPr>
            <p:ph type="title"/>
          </p:nvPr>
        </p:nvSpPr>
        <p:spPr bwMode="auto">
          <a:xfrm>
            <a:off x="2209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pic>
        <p:nvPicPr>
          <p:cNvPr id="137218" name="Picture 3" descr="0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6" y="0"/>
            <a:ext cx="2932113"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19" name="Text Box 4"/>
          <p:cNvSpPr txBox="1">
            <a:spLocks noChangeArrowheads="1"/>
          </p:cNvSpPr>
          <p:nvPr/>
        </p:nvSpPr>
        <p:spPr bwMode="auto">
          <a:xfrm>
            <a:off x="1808486" y="227014"/>
            <a:ext cx="2855269" cy="1200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BD76A"/>
                </a:solidFill>
              </a:rPr>
              <a:t>Absorption Spectra</a:t>
            </a:r>
          </a:p>
          <a:p>
            <a:pPr algn="ctr"/>
            <a:r>
              <a:rPr lang="en-US">
                <a:solidFill>
                  <a:srgbClr val="FBD76A"/>
                </a:solidFill>
              </a:rPr>
              <a:t>of Primary </a:t>
            </a:r>
          </a:p>
          <a:p>
            <a:pPr algn="ctr"/>
            <a:r>
              <a:rPr lang="en-US">
                <a:solidFill>
                  <a:srgbClr val="FBD76A"/>
                </a:solidFill>
              </a:rPr>
              <a:t>Greenhouse Gases</a:t>
            </a:r>
          </a:p>
        </p:txBody>
      </p:sp>
      <p:pic>
        <p:nvPicPr>
          <p:cNvPr id="2" name="Picture 1">
            <a:extLst>
              <a:ext uri="{FF2B5EF4-FFF2-40B4-BE49-F238E27FC236}">
                <a16:creationId xmlns:a16="http://schemas.microsoft.com/office/drawing/2014/main" id="{EF22C6D5-15ED-3B0C-8457-04AB902CFF5E}"/>
              </a:ext>
            </a:extLst>
          </p:cNvPr>
          <p:cNvPicPr>
            <a:picLocks noChangeAspect="1"/>
          </p:cNvPicPr>
          <p:nvPr/>
        </p:nvPicPr>
        <p:blipFill rotWithShape="1">
          <a:blip r:embed="rId4"/>
          <a:srcRect r="28788"/>
          <a:stretch/>
        </p:blipFill>
        <p:spPr>
          <a:xfrm rot="5400000">
            <a:off x="2582288" y="4471412"/>
            <a:ext cx="1828798" cy="1926075"/>
          </a:xfrm>
          <a:prstGeom prst="rect">
            <a:avLst/>
          </a:prstGeom>
        </p:spPr>
      </p:pic>
    </p:spTree>
    <p:extLst>
      <p:ext uri="{BB962C8B-B14F-4D97-AF65-F5344CB8AC3E}">
        <p14:creationId xmlns:p14="http://schemas.microsoft.com/office/powerpoint/2010/main" val="18149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3" hidden="1"/>
          <p:cNvSpPr>
            <a:spLocks noGrp="1" noChangeArrowheads="1"/>
          </p:cNvSpPr>
          <p:nvPr>
            <p:ph type="title"/>
          </p:nvPr>
        </p:nvSpPr>
        <p:spPr bwMode="auto">
          <a:xfrm>
            <a:off x="2209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sp>
        <p:nvSpPr>
          <p:cNvPr id="145410" name="Text Box 4"/>
          <p:cNvSpPr txBox="1">
            <a:spLocks noChangeArrowheads="1"/>
          </p:cNvSpPr>
          <p:nvPr/>
        </p:nvSpPr>
        <p:spPr bwMode="auto">
          <a:xfrm>
            <a:off x="2492017" y="5637213"/>
            <a:ext cx="2667718" cy="707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chemeClr val="bg1"/>
                </a:solidFill>
              </a:rPr>
              <a:t>Radiative Equilibrium </a:t>
            </a:r>
          </a:p>
          <a:p>
            <a:pPr algn="ctr"/>
            <a:r>
              <a:rPr lang="en-US" sz="2000">
                <a:solidFill>
                  <a:schemeClr val="bg1"/>
                </a:solidFill>
              </a:rPr>
              <a:t>Temperature = 255 K</a:t>
            </a:r>
          </a:p>
        </p:txBody>
      </p:sp>
      <p:pic>
        <p:nvPicPr>
          <p:cNvPr id="145411" name="Picture 1" descr="13589_02_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1"/>
            <a:ext cx="9144000" cy="425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2" name="Text Box 4"/>
          <p:cNvSpPr txBox="1">
            <a:spLocks noChangeArrowheads="1"/>
          </p:cNvSpPr>
          <p:nvPr/>
        </p:nvSpPr>
        <p:spPr bwMode="auto">
          <a:xfrm>
            <a:off x="6345239" y="5811839"/>
            <a:ext cx="4243387" cy="39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a:solidFill>
                  <a:schemeClr val="bg1"/>
                </a:solidFill>
              </a:rPr>
              <a:t>Mean Surface Temperature = 288 K</a:t>
            </a:r>
          </a:p>
        </p:txBody>
      </p:sp>
      <p:sp>
        <p:nvSpPr>
          <p:cNvPr id="145413" name="Text Box 5"/>
          <p:cNvSpPr txBox="1">
            <a:spLocks noChangeArrowheads="1"/>
          </p:cNvSpPr>
          <p:nvPr/>
        </p:nvSpPr>
        <p:spPr bwMode="auto">
          <a:xfrm>
            <a:off x="3959225" y="161926"/>
            <a:ext cx="4205288" cy="461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00"/>
                </a:solidFill>
              </a:rPr>
              <a:t>Impact of Greenhouse Gases</a:t>
            </a:r>
          </a:p>
        </p:txBody>
      </p:sp>
      <p:pic>
        <p:nvPicPr>
          <p:cNvPr id="2" name="Picture 1">
            <a:extLst>
              <a:ext uri="{FF2B5EF4-FFF2-40B4-BE49-F238E27FC236}">
                <a16:creationId xmlns:a16="http://schemas.microsoft.com/office/drawing/2014/main" id="{16F73CED-43D1-6142-B5B5-FAE6755A1C5B}"/>
              </a:ext>
            </a:extLst>
          </p:cNvPr>
          <p:cNvPicPr>
            <a:picLocks noChangeAspect="1"/>
          </p:cNvPicPr>
          <p:nvPr/>
        </p:nvPicPr>
        <p:blipFill rotWithShape="1">
          <a:blip r:embed="rId4"/>
          <a:srcRect r="28788"/>
          <a:stretch/>
        </p:blipFill>
        <p:spPr>
          <a:xfrm rot="5400000">
            <a:off x="8790563" y="-48639"/>
            <a:ext cx="1828798" cy="1926075"/>
          </a:xfrm>
          <a:prstGeom prst="rect">
            <a:avLst/>
          </a:prstGeom>
        </p:spPr>
      </p:pic>
    </p:spTree>
    <p:extLst>
      <p:ext uri="{BB962C8B-B14F-4D97-AF65-F5344CB8AC3E}">
        <p14:creationId xmlns:p14="http://schemas.microsoft.com/office/powerpoint/2010/main" val="28698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1" descr="03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1" y="914401"/>
            <a:ext cx="8964613" cy="523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7698" name="Rectangle 3" hidden="1"/>
          <p:cNvSpPr>
            <a:spLocks noGrp="1" noChangeArrowheads="1"/>
          </p:cNvSpPr>
          <p:nvPr>
            <p:ph type="title"/>
          </p:nvPr>
        </p:nvSpPr>
        <p:spPr bwMode="auto">
          <a:xfrm>
            <a:off x="2209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sp>
        <p:nvSpPr>
          <p:cNvPr id="157699" name="Text Box 5"/>
          <p:cNvSpPr txBox="1">
            <a:spLocks noChangeArrowheads="1"/>
          </p:cNvSpPr>
          <p:nvPr/>
        </p:nvSpPr>
        <p:spPr bwMode="auto">
          <a:xfrm>
            <a:off x="3530600" y="152400"/>
            <a:ext cx="508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4D"/>
                </a:solidFill>
              </a:rPr>
              <a:t>Mean January Surface Temperature</a:t>
            </a:r>
            <a:endParaRPr lang="en-US"/>
          </a:p>
        </p:txBody>
      </p:sp>
      <p:grpSp>
        <p:nvGrpSpPr>
          <p:cNvPr id="5" name="Group 4"/>
          <p:cNvGrpSpPr>
            <a:grpSpLocks/>
          </p:cNvGrpSpPr>
          <p:nvPr/>
        </p:nvGrpSpPr>
        <p:grpSpPr bwMode="auto">
          <a:xfrm>
            <a:off x="3930650" y="2130425"/>
            <a:ext cx="4502150" cy="2794000"/>
            <a:chOff x="2406316" y="2130926"/>
            <a:chExt cx="4502484" cy="2793939"/>
          </a:xfrm>
        </p:grpSpPr>
        <p:cxnSp>
          <p:nvCxnSpPr>
            <p:cNvPr id="3" name="Straight Arrow Connector 2"/>
            <p:cNvCxnSpPr/>
            <p:nvPr/>
          </p:nvCxnSpPr>
          <p:spPr bwMode="auto">
            <a:xfrm>
              <a:off x="2406316" y="2138864"/>
              <a:ext cx="0" cy="68261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Arrow Connector 6"/>
            <p:cNvCxnSpPr/>
            <p:nvPr/>
          </p:nvCxnSpPr>
          <p:spPr bwMode="auto">
            <a:xfrm>
              <a:off x="6756389" y="2130926"/>
              <a:ext cx="0" cy="681023"/>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a:off x="2558727" y="4243843"/>
              <a:ext cx="0" cy="681022"/>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6908800" y="4234318"/>
              <a:ext cx="0" cy="68261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7706" name="TextBox 3"/>
            <p:cNvSpPr txBox="1">
              <a:spLocks noChangeArrowheads="1"/>
            </p:cNvSpPr>
            <p:nvPr/>
          </p:nvSpPr>
          <p:spPr bwMode="auto">
            <a:xfrm>
              <a:off x="2727162" y="2245904"/>
              <a:ext cx="396775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Strong mid-latitude gradient</a:t>
              </a:r>
            </a:p>
          </p:txBody>
        </p:sp>
        <p:sp>
          <p:nvSpPr>
            <p:cNvPr id="157707" name="TextBox 10"/>
            <p:cNvSpPr txBox="1">
              <a:spLocks noChangeArrowheads="1"/>
            </p:cNvSpPr>
            <p:nvPr/>
          </p:nvSpPr>
          <p:spPr bwMode="auto">
            <a:xfrm>
              <a:off x="2852825" y="4363462"/>
              <a:ext cx="39164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Weak mid-latitude gradient</a:t>
              </a:r>
            </a:p>
          </p:txBody>
        </p:sp>
      </p:grpSp>
      <p:pic>
        <p:nvPicPr>
          <p:cNvPr id="4" name="Picture 3">
            <a:extLst>
              <a:ext uri="{FF2B5EF4-FFF2-40B4-BE49-F238E27FC236}">
                <a16:creationId xmlns:a16="http://schemas.microsoft.com/office/drawing/2014/main" id="{3A3BB0F5-4242-7068-116D-6A8AB2B52CC4}"/>
              </a:ext>
            </a:extLst>
          </p:cNvPr>
          <p:cNvPicPr>
            <a:picLocks noChangeAspect="1"/>
          </p:cNvPicPr>
          <p:nvPr/>
        </p:nvPicPr>
        <p:blipFill rotWithShape="1">
          <a:blip r:embed="rId4"/>
          <a:srcRect r="38264"/>
          <a:stretch/>
        </p:blipFill>
        <p:spPr>
          <a:xfrm rot="5400000">
            <a:off x="1682195" y="5378040"/>
            <a:ext cx="1322155" cy="1606217"/>
          </a:xfrm>
          <a:prstGeom prst="rect">
            <a:avLst/>
          </a:prstGeom>
        </p:spPr>
      </p:pic>
    </p:spTree>
    <p:extLst>
      <p:ext uri="{BB962C8B-B14F-4D97-AF65-F5344CB8AC3E}">
        <p14:creationId xmlns:p14="http://schemas.microsoft.com/office/powerpoint/2010/main" val="1948449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1" descr="0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1" y="865188"/>
            <a:ext cx="8964613" cy="5459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9746" name="Rectangle 3" hidden="1"/>
          <p:cNvSpPr>
            <a:spLocks noGrp="1" noChangeArrowheads="1"/>
          </p:cNvSpPr>
          <p:nvPr>
            <p:ph type="title"/>
          </p:nvPr>
        </p:nvSpPr>
        <p:spPr bwMode="auto">
          <a:xfrm>
            <a:off x="2209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sp>
        <p:nvSpPr>
          <p:cNvPr id="159747" name="Rectangle 5"/>
          <p:cNvSpPr>
            <a:spLocks noChangeArrowheads="1"/>
          </p:cNvSpPr>
          <p:nvPr/>
        </p:nvSpPr>
        <p:spPr bwMode="auto">
          <a:xfrm>
            <a:off x="3810000" y="152400"/>
            <a:ext cx="3142592"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solidFill>
                  <a:srgbClr val="FFFF4D"/>
                </a:solidFill>
              </a:rPr>
              <a:t>Mean July Surface Temperature</a:t>
            </a:r>
          </a:p>
        </p:txBody>
      </p:sp>
      <p:grpSp>
        <p:nvGrpSpPr>
          <p:cNvPr id="5" name="Group 4"/>
          <p:cNvGrpSpPr>
            <a:grpSpLocks/>
          </p:cNvGrpSpPr>
          <p:nvPr/>
        </p:nvGrpSpPr>
        <p:grpSpPr bwMode="auto">
          <a:xfrm>
            <a:off x="3930650" y="2130426"/>
            <a:ext cx="4502150" cy="2836863"/>
            <a:chOff x="2406316" y="2130926"/>
            <a:chExt cx="4502484" cy="2836277"/>
          </a:xfrm>
        </p:grpSpPr>
        <p:cxnSp>
          <p:nvCxnSpPr>
            <p:cNvPr id="6" name="Straight Arrow Connector 5"/>
            <p:cNvCxnSpPr/>
            <p:nvPr/>
          </p:nvCxnSpPr>
          <p:spPr bwMode="auto">
            <a:xfrm>
              <a:off x="2406316" y="2138862"/>
              <a:ext cx="0" cy="68248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 name="Straight Arrow Connector 6"/>
            <p:cNvCxnSpPr/>
            <p:nvPr/>
          </p:nvCxnSpPr>
          <p:spPr bwMode="auto">
            <a:xfrm>
              <a:off x="6756389" y="2130926"/>
              <a:ext cx="0" cy="682484"/>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a:off x="2558727" y="4243453"/>
              <a:ext cx="0" cy="680896"/>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6908800" y="4235516"/>
              <a:ext cx="0" cy="680897"/>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9754" name="TextBox 9"/>
            <p:cNvSpPr txBox="1">
              <a:spLocks noChangeArrowheads="1"/>
            </p:cNvSpPr>
            <p:nvPr/>
          </p:nvSpPr>
          <p:spPr bwMode="auto">
            <a:xfrm>
              <a:off x="2580114" y="2245904"/>
              <a:ext cx="41216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Weaker mid-latitude gradient</a:t>
              </a:r>
            </a:p>
          </p:txBody>
        </p:sp>
        <p:sp>
          <p:nvSpPr>
            <p:cNvPr id="159755" name="TextBox 10"/>
            <p:cNvSpPr txBox="1">
              <a:spLocks noChangeArrowheads="1"/>
            </p:cNvSpPr>
            <p:nvPr/>
          </p:nvSpPr>
          <p:spPr bwMode="auto">
            <a:xfrm>
              <a:off x="3347441" y="4136206"/>
              <a:ext cx="298030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t>Relatively weak </a:t>
              </a:r>
            </a:p>
            <a:p>
              <a:pPr algn="ctr"/>
              <a:r>
                <a:rPr lang="en-US"/>
                <a:t>mid-latitude gradient</a:t>
              </a:r>
            </a:p>
          </p:txBody>
        </p:sp>
      </p:grpSp>
      <p:pic>
        <p:nvPicPr>
          <p:cNvPr id="2" name="Picture 1">
            <a:extLst>
              <a:ext uri="{FF2B5EF4-FFF2-40B4-BE49-F238E27FC236}">
                <a16:creationId xmlns:a16="http://schemas.microsoft.com/office/drawing/2014/main" id="{880040BF-EF3B-61CF-EA43-152C6433026F}"/>
              </a:ext>
            </a:extLst>
          </p:cNvPr>
          <p:cNvPicPr>
            <a:picLocks noChangeAspect="1"/>
          </p:cNvPicPr>
          <p:nvPr/>
        </p:nvPicPr>
        <p:blipFill rotWithShape="1">
          <a:blip r:embed="rId4"/>
          <a:srcRect r="38264"/>
          <a:stretch/>
        </p:blipFill>
        <p:spPr>
          <a:xfrm rot="5400000">
            <a:off x="1682195" y="5378040"/>
            <a:ext cx="1322155" cy="1606217"/>
          </a:xfrm>
          <a:prstGeom prst="rect">
            <a:avLst/>
          </a:prstGeom>
        </p:spPr>
      </p:pic>
    </p:spTree>
    <p:extLst>
      <p:ext uri="{BB962C8B-B14F-4D97-AF65-F5344CB8AC3E}">
        <p14:creationId xmlns:p14="http://schemas.microsoft.com/office/powerpoint/2010/main" val="3834387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hidden="1"/>
          <p:cNvSpPr>
            <a:spLocks noGrp="1" noChangeArrowheads="1"/>
          </p:cNvSpPr>
          <p:nvPr>
            <p:ph type="title"/>
          </p:nvPr>
        </p:nvSpPr>
        <p:spPr bwMode="auto">
          <a:xfrm>
            <a:off x="2209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pic>
        <p:nvPicPr>
          <p:cNvPr id="161794" name="Picture 3" descr="0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950" y="0"/>
            <a:ext cx="868045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73C1F9AE-F55D-B870-E28F-27619504A0E0}"/>
              </a:ext>
            </a:extLst>
          </p:cNvPr>
          <p:cNvPicPr>
            <a:picLocks noChangeAspect="1"/>
          </p:cNvPicPr>
          <p:nvPr/>
        </p:nvPicPr>
        <p:blipFill rotWithShape="1">
          <a:blip r:embed="rId4"/>
          <a:srcRect r="38264"/>
          <a:stretch/>
        </p:blipFill>
        <p:spPr>
          <a:xfrm rot="5400000">
            <a:off x="1666032" y="-142031"/>
            <a:ext cx="1322155" cy="1606217"/>
          </a:xfrm>
          <a:prstGeom prst="rect">
            <a:avLst/>
          </a:prstGeom>
        </p:spPr>
      </p:pic>
    </p:spTree>
    <p:extLst>
      <p:ext uri="{BB962C8B-B14F-4D97-AF65-F5344CB8AC3E}">
        <p14:creationId xmlns:p14="http://schemas.microsoft.com/office/powerpoint/2010/main" val="64110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46"/>
          <p:cNvSpPr txBox="1">
            <a:spLocks noChangeArrowheads="1"/>
          </p:cNvSpPr>
          <p:nvPr/>
        </p:nvSpPr>
        <p:spPr bwMode="auto">
          <a:xfrm>
            <a:off x="4191000" y="120650"/>
            <a:ext cx="4008438" cy="641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FFFF4D"/>
                </a:solidFill>
              </a:rPr>
              <a:t>DIURNAL RADIATION BALANCE</a:t>
            </a:r>
          </a:p>
          <a:p>
            <a:r>
              <a:rPr lang="en-US" sz="1600">
                <a:solidFill>
                  <a:srgbClr val="FFFF4D"/>
                </a:solidFill>
              </a:rPr>
              <a:t>Cloudless Day, Midlatitudes, Equinox</a:t>
            </a:r>
            <a:endParaRPr lang="en-US"/>
          </a:p>
        </p:txBody>
      </p:sp>
      <p:sp>
        <p:nvSpPr>
          <p:cNvPr id="169986" name="Text Box 47"/>
          <p:cNvSpPr txBox="1">
            <a:spLocks noChangeArrowheads="1"/>
          </p:cNvSpPr>
          <p:nvPr/>
        </p:nvSpPr>
        <p:spPr bwMode="auto">
          <a:xfrm>
            <a:off x="5943601" y="6553200"/>
            <a:ext cx="569913"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Hour</a:t>
            </a:r>
          </a:p>
        </p:txBody>
      </p:sp>
      <p:sp>
        <p:nvSpPr>
          <p:cNvPr id="169987" name="Rectangle 5"/>
          <p:cNvSpPr>
            <a:spLocks noChangeArrowheads="1"/>
          </p:cNvSpPr>
          <p:nvPr/>
        </p:nvSpPr>
        <p:spPr bwMode="auto">
          <a:xfrm>
            <a:off x="4114800" y="914400"/>
            <a:ext cx="4191000" cy="2209800"/>
          </a:xfrm>
          <a:prstGeom prst="rect">
            <a:avLst/>
          </a:prstGeom>
          <a:noFill/>
          <a:ln w="9525">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9988" name="Line 6"/>
          <p:cNvSpPr>
            <a:spLocks noChangeShapeType="1"/>
          </p:cNvSpPr>
          <p:nvPr/>
        </p:nvSpPr>
        <p:spPr bwMode="auto">
          <a:xfrm>
            <a:off x="4038600" y="2438400"/>
            <a:ext cx="4419600"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89" name="Line 7"/>
          <p:cNvSpPr>
            <a:spLocks noChangeShapeType="1"/>
          </p:cNvSpPr>
          <p:nvPr/>
        </p:nvSpPr>
        <p:spPr bwMode="auto">
          <a:xfrm>
            <a:off x="4114800" y="2057400"/>
            <a:ext cx="4191000" cy="0"/>
          </a:xfrm>
          <a:prstGeom prst="line">
            <a:avLst/>
          </a:prstGeom>
          <a:noFill/>
          <a:ln w="19050">
            <a:solidFill>
              <a:schemeClr val="hlink"/>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0" name="Freeform 13"/>
          <p:cNvSpPr>
            <a:spLocks/>
          </p:cNvSpPr>
          <p:nvPr/>
        </p:nvSpPr>
        <p:spPr bwMode="auto">
          <a:xfrm>
            <a:off x="5181600" y="1219200"/>
            <a:ext cx="2133600" cy="1219200"/>
          </a:xfrm>
          <a:custGeom>
            <a:avLst/>
            <a:gdLst>
              <a:gd name="T0" fmla="*/ 0 w 1344"/>
              <a:gd name="T1" fmla="*/ 2147483647 h 768"/>
              <a:gd name="T2" fmla="*/ 2147483647 w 1344"/>
              <a:gd name="T3" fmla="*/ 2147483647 h 768"/>
              <a:gd name="T4" fmla="*/ 2147483647 w 1344"/>
              <a:gd name="T5" fmla="*/ 2147483647 h 768"/>
              <a:gd name="T6" fmla="*/ 2147483647 w 1344"/>
              <a:gd name="T7" fmla="*/ 2147483647 h 768"/>
              <a:gd name="T8" fmla="*/ 2147483647 w 1344"/>
              <a:gd name="T9" fmla="*/ 2147483647 h 768"/>
              <a:gd name="T10" fmla="*/ 2147483647 w 1344"/>
              <a:gd name="T11" fmla="*/ 2147483647 h 768"/>
              <a:gd name="T12" fmla="*/ 2147483647 w 1344"/>
              <a:gd name="T13" fmla="*/ 2147483647 h 768"/>
              <a:gd name="T14" fmla="*/ 2147483647 w 1344"/>
              <a:gd name="T15" fmla="*/ 2147483647 h 768"/>
              <a:gd name="T16" fmla="*/ 2147483647 w 1344"/>
              <a:gd name="T17" fmla="*/ 2147483647 h 768"/>
              <a:gd name="T18" fmla="*/ 2147483647 w 1344"/>
              <a:gd name="T19" fmla="*/ 2147483647 h 768"/>
              <a:gd name="T20" fmla="*/ 2147483647 w 1344"/>
              <a:gd name="T21" fmla="*/ 2147483647 h 768"/>
              <a:gd name="T22" fmla="*/ 2147483647 w 1344"/>
              <a:gd name="T23" fmla="*/ 2147483647 h 768"/>
              <a:gd name="T24" fmla="*/ 2147483647 w 1344"/>
              <a:gd name="T25" fmla="*/ 2147483647 h 768"/>
              <a:gd name="T26" fmla="*/ 2147483647 w 1344"/>
              <a:gd name="T27" fmla="*/ 2147483647 h 768"/>
              <a:gd name="T28" fmla="*/ 2147483647 w 1344"/>
              <a:gd name="T29" fmla="*/ 0 h 768"/>
              <a:gd name="T30" fmla="*/ 2147483647 w 1344"/>
              <a:gd name="T31" fmla="*/ 0 h 768"/>
              <a:gd name="T32" fmla="*/ 2147483647 w 1344"/>
              <a:gd name="T33" fmla="*/ 2147483647 h 768"/>
              <a:gd name="T34" fmla="*/ 2147483647 w 1344"/>
              <a:gd name="T35" fmla="*/ 2147483647 h 768"/>
              <a:gd name="T36" fmla="*/ 2147483647 w 1344"/>
              <a:gd name="T37" fmla="*/ 2147483647 h 768"/>
              <a:gd name="T38" fmla="*/ 2147483647 w 1344"/>
              <a:gd name="T39" fmla="*/ 2147483647 h 768"/>
              <a:gd name="T40" fmla="*/ 2147483647 w 1344"/>
              <a:gd name="T41" fmla="*/ 2147483647 h 768"/>
              <a:gd name="T42" fmla="*/ 2147483647 w 1344"/>
              <a:gd name="T43" fmla="*/ 2147483647 h 768"/>
              <a:gd name="T44" fmla="*/ 2147483647 w 1344"/>
              <a:gd name="T45" fmla="*/ 2147483647 h 768"/>
              <a:gd name="T46" fmla="*/ 2147483647 w 1344"/>
              <a:gd name="T47" fmla="*/ 2147483647 h 768"/>
              <a:gd name="T48" fmla="*/ 2147483647 w 1344"/>
              <a:gd name="T49" fmla="*/ 2147483647 h 768"/>
              <a:gd name="T50" fmla="*/ 2147483647 w 1344"/>
              <a:gd name="T51" fmla="*/ 2147483647 h 768"/>
              <a:gd name="T52" fmla="*/ 2147483647 w 1344"/>
              <a:gd name="T53" fmla="*/ 2147483647 h 768"/>
              <a:gd name="T54" fmla="*/ 2147483647 w 1344"/>
              <a:gd name="T55" fmla="*/ 2147483647 h 768"/>
              <a:gd name="T56" fmla="*/ 2147483647 w 1344"/>
              <a:gd name="T57" fmla="*/ 2147483647 h 768"/>
              <a:gd name="T58" fmla="*/ 2147483647 w 1344"/>
              <a:gd name="T59" fmla="*/ 2147483647 h 768"/>
              <a:gd name="T60" fmla="*/ 2147483647 w 1344"/>
              <a:gd name="T61" fmla="*/ 2147483647 h 768"/>
              <a:gd name="T62" fmla="*/ 2147483647 w 1344"/>
              <a:gd name="T63" fmla="*/ 2147483647 h 7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44" h="768">
                <a:moveTo>
                  <a:pt x="0" y="768"/>
                </a:moveTo>
                <a:lnTo>
                  <a:pt x="96" y="720"/>
                </a:lnTo>
                <a:lnTo>
                  <a:pt x="150" y="676"/>
                </a:lnTo>
                <a:lnTo>
                  <a:pt x="192" y="624"/>
                </a:lnTo>
                <a:lnTo>
                  <a:pt x="222" y="554"/>
                </a:lnTo>
                <a:lnTo>
                  <a:pt x="240" y="486"/>
                </a:lnTo>
                <a:lnTo>
                  <a:pt x="250" y="426"/>
                </a:lnTo>
                <a:lnTo>
                  <a:pt x="272" y="344"/>
                </a:lnTo>
                <a:lnTo>
                  <a:pt x="298" y="266"/>
                </a:lnTo>
                <a:lnTo>
                  <a:pt x="336" y="192"/>
                </a:lnTo>
                <a:lnTo>
                  <a:pt x="380" y="136"/>
                </a:lnTo>
                <a:lnTo>
                  <a:pt x="430" y="84"/>
                </a:lnTo>
                <a:lnTo>
                  <a:pt x="480" y="48"/>
                </a:lnTo>
                <a:lnTo>
                  <a:pt x="546" y="14"/>
                </a:lnTo>
                <a:lnTo>
                  <a:pt x="624" y="0"/>
                </a:lnTo>
                <a:lnTo>
                  <a:pt x="672" y="0"/>
                </a:lnTo>
                <a:lnTo>
                  <a:pt x="770" y="16"/>
                </a:lnTo>
                <a:lnTo>
                  <a:pt x="852" y="48"/>
                </a:lnTo>
                <a:lnTo>
                  <a:pt x="914" y="92"/>
                </a:lnTo>
                <a:lnTo>
                  <a:pt x="968" y="144"/>
                </a:lnTo>
                <a:lnTo>
                  <a:pt x="1008" y="192"/>
                </a:lnTo>
                <a:lnTo>
                  <a:pt x="1056" y="288"/>
                </a:lnTo>
                <a:lnTo>
                  <a:pt x="1074" y="364"/>
                </a:lnTo>
                <a:lnTo>
                  <a:pt x="1088" y="438"/>
                </a:lnTo>
                <a:lnTo>
                  <a:pt x="1098" y="492"/>
                </a:lnTo>
                <a:lnTo>
                  <a:pt x="1110" y="538"/>
                </a:lnTo>
                <a:lnTo>
                  <a:pt x="1122" y="578"/>
                </a:lnTo>
                <a:lnTo>
                  <a:pt x="1152" y="624"/>
                </a:lnTo>
                <a:lnTo>
                  <a:pt x="1190" y="682"/>
                </a:lnTo>
                <a:lnTo>
                  <a:pt x="1244" y="730"/>
                </a:lnTo>
                <a:lnTo>
                  <a:pt x="1294" y="762"/>
                </a:lnTo>
                <a:lnTo>
                  <a:pt x="1344" y="768"/>
                </a:lnTo>
              </a:path>
            </a:pathLst>
          </a:custGeom>
          <a:noFill/>
          <a:ln w="38100" cmpd="sng">
            <a:solidFill>
              <a:srgbClr val="FFFF4D"/>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9991" name="Freeform 14"/>
          <p:cNvSpPr>
            <a:spLocks/>
          </p:cNvSpPr>
          <p:nvPr/>
        </p:nvSpPr>
        <p:spPr bwMode="auto">
          <a:xfrm>
            <a:off x="4117976" y="1676400"/>
            <a:ext cx="4194175" cy="304800"/>
          </a:xfrm>
          <a:custGeom>
            <a:avLst/>
            <a:gdLst>
              <a:gd name="T0" fmla="*/ 0 w 2642"/>
              <a:gd name="T1" fmla="*/ 2147483647 h 192"/>
              <a:gd name="T2" fmla="*/ 2147483647 w 2642"/>
              <a:gd name="T3" fmla="*/ 2147483647 h 192"/>
              <a:gd name="T4" fmla="*/ 2147483647 w 2642"/>
              <a:gd name="T5" fmla="*/ 2147483647 h 192"/>
              <a:gd name="T6" fmla="*/ 2147483647 w 2642"/>
              <a:gd name="T7" fmla="*/ 2147483647 h 192"/>
              <a:gd name="T8" fmla="*/ 2147483647 w 2642"/>
              <a:gd name="T9" fmla="*/ 2147483647 h 192"/>
              <a:gd name="T10" fmla="*/ 2147483647 w 2642"/>
              <a:gd name="T11" fmla="*/ 2147483647 h 192"/>
              <a:gd name="T12" fmla="*/ 2147483647 w 2642"/>
              <a:gd name="T13" fmla="*/ 2147483647 h 192"/>
              <a:gd name="T14" fmla="*/ 2147483647 w 2642"/>
              <a:gd name="T15" fmla="*/ 2147483647 h 192"/>
              <a:gd name="T16" fmla="*/ 2147483647 w 2642"/>
              <a:gd name="T17" fmla="*/ 2147483647 h 192"/>
              <a:gd name="T18" fmla="*/ 2147483647 w 2642"/>
              <a:gd name="T19" fmla="*/ 2147483647 h 192"/>
              <a:gd name="T20" fmla="*/ 2147483647 w 2642"/>
              <a:gd name="T21" fmla="*/ 0 h 192"/>
              <a:gd name="T22" fmla="*/ 2147483647 w 2642"/>
              <a:gd name="T23" fmla="*/ 0 h 192"/>
              <a:gd name="T24" fmla="*/ 2147483647 w 2642"/>
              <a:gd name="T25" fmla="*/ 2147483647 h 192"/>
              <a:gd name="T26" fmla="*/ 2147483647 w 2642"/>
              <a:gd name="T27" fmla="*/ 2147483647 h 192"/>
              <a:gd name="T28" fmla="*/ 2147483647 w 2642"/>
              <a:gd name="T29" fmla="*/ 2147483647 h 192"/>
              <a:gd name="T30" fmla="*/ 2147483647 w 2642"/>
              <a:gd name="T31" fmla="*/ 2147483647 h 192"/>
              <a:gd name="T32" fmla="*/ 2147483647 w 2642"/>
              <a:gd name="T33" fmla="*/ 2147483647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42" h="192">
                <a:moveTo>
                  <a:pt x="0" y="156"/>
                </a:moveTo>
                <a:lnTo>
                  <a:pt x="190" y="168"/>
                </a:lnTo>
                <a:lnTo>
                  <a:pt x="300" y="174"/>
                </a:lnTo>
                <a:lnTo>
                  <a:pt x="394" y="180"/>
                </a:lnTo>
                <a:lnTo>
                  <a:pt x="488" y="186"/>
                </a:lnTo>
                <a:lnTo>
                  <a:pt x="606" y="190"/>
                </a:lnTo>
                <a:lnTo>
                  <a:pt x="718" y="192"/>
                </a:lnTo>
                <a:lnTo>
                  <a:pt x="910" y="144"/>
                </a:lnTo>
                <a:lnTo>
                  <a:pt x="1054" y="96"/>
                </a:lnTo>
                <a:lnTo>
                  <a:pt x="1174" y="44"/>
                </a:lnTo>
                <a:lnTo>
                  <a:pt x="1294" y="0"/>
                </a:lnTo>
                <a:lnTo>
                  <a:pt x="1486" y="0"/>
                </a:lnTo>
                <a:lnTo>
                  <a:pt x="1550" y="14"/>
                </a:lnTo>
                <a:lnTo>
                  <a:pt x="1630" y="48"/>
                </a:lnTo>
                <a:lnTo>
                  <a:pt x="1800" y="86"/>
                </a:lnTo>
                <a:lnTo>
                  <a:pt x="2110" y="144"/>
                </a:lnTo>
                <a:lnTo>
                  <a:pt x="2642" y="166"/>
                </a:lnTo>
              </a:path>
            </a:pathLst>
          </a:custGeom>
          <a:noFill/>
          <a:ln w="28575" cmpd="sng">
            <a:solidFill>
              <a:srgbClr val="0CCC2D"/>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9992" name="Freeform 15"/>
          <p:cNvSpPr>
            <a:spLocks/>
          </p:cNvSpPr>
          <p:nvPr/>
        </p:nvSpPr>
        <p:spPr bwMode="auto">
          <a:xfrm>
            <a:off x="4114800" y="2514600"/>
            <a:ext cx="4191000" cy="317500"/>
          </a:xfrm>
          <a:custGeom>
            <a:avLst/>
            <a:gdLst>
              <a:gd name="T0" fmla="*/ 0 w 2640"/>
              <a:gd name="T1" fmla="*/ 2147483647 h 200"/>
              <a:gd name="T2" fmla="*/ 2147483647 w 2640"/>
              <a:gd name="T3" fmla="*/ 2147483647 h 200"/>
              <a:gd name="T4" fmla="*/ 2147483647 w 2640"/>
              <a:gd name="T5" fmla="*/ 2147483647 h 200"/>
              <a:gd name="T6" fmla="*/ 2147483647 w 2640"/>
              <a:gd name="T7" fmla="*/ 2147483647 h 200"/>
              <a:gd name="T8" fmla="*/ 2147483647 w 2640"/>
              <a:gd name="T9" fmla="*/ 0 h 200"/>
              <a:gd name="T10" fmla="*/ 2147483647 w 2640"/>
              <a:gd name="T11" fmla="*/ 2147483647 h 200"/>
              <a:gd name="T12" fmla="*/ 2147483647 w 2640"/>
              <a:gd name="T13" fmla="*/ 2147483647 h 200"/>
              <a:gd name="T14" fmla="*/ 2147483647 w 2640"/>
              <a:gd name="T15" fmla="*/ 2147483647 h 200"/>
              <a:gd name="T16" fmla="*/ 2147483647 w 2640"/>
              <a:gd name="T17" fmla="*/ 2147483647 h 200"/>
              <a:gd name="T18" fmla="*/ 2147483647 w 2640"/>
              <a:gd name="T19" fmla="*/ 2147483647 h 200"/>
              <a:gd name="T20" fmla="*/ 2147483647 w 2640"/>
              <a:gd name="T21" fmla="*/ 2147483647 h 200"/>
              <a:gd name="T22" fmla="*/ 2147483647 w 2640"/>
              <a:gd name="T23" fmla="*/ 2147483647 h 200"/>
              <a:gd name="T24" fmla="*/ 2147483647 w 2640"/>
              <a:gd name="T25" fmla="*/ 2147483647 h 200"/>
              <a:gd name="T26" fmla="*/ 2147483647 w 2640"/>
              <a:gd name="T27" fmla="*/ 2147483647 h 200"/>
              <a:gd name="T28" fmla="*/ 2147483647 w 2640"/>
              <a:gd name="T29" fmla="*/ 2147483647 h 200"/>
              <a:gd name="T30" fmla="*/ 2147483647 w 2640"/>
              <a:gd name="T31" fmla="*/ 2147483647 h 200"/>
              <a:gd name="T32" fmla="*/ 2147483647 w 2640"/>
              <a:gd name="T33" fmla="*/ 2147483647 h 200"/>
              <a:gd name="T34" fmla="*/ 2147483647 w 2640"/>
              <a:gd name="T35" fmla="*/ 2147483647 h 200"/>
              <a:gd name="T36" fmla="*/ 2147483647 w 2640"/>
              <a:gd name="T37" fmla="*/ 2147483647 h 200"/>
              <a:gd name="T38" fmla="*/ 2147483647 w 2640"/>
              <a:gd name="T39" fmla="*/ 2147483647 h 200"/>
              <a:gd name="T40" fmla="*/ 2147483647 w 2640"/>
              <a:gd name="T41" fmla="*/ 2147483647 h 200"/>
              <a:gd name="T42" fmla="*/ 2147483647 w 2640"/>
              <a:gd name="T43" fmla="*/ 2147483647 h 200"/>
              <a:gd name="T44" fmla="*/ 2147483647 w 2640"/>
              <a:gd name="T45" fmla="*/ 2147483647 h 200"/>
              <a:gd name="T46" fmla="*/ 2147483647 w 2640"/>
              <a:gd name="T47" fmla="*/ 2147483647 h 200"/>
              <a:gd name="T48" fmla="*/ 2147483647 w 2640"/>
              <a:gd name="T49" fmla="*/ 2147483647 h 200"/>
              <a:gd name="T50" fmla="*/ 2147483647 w 2640"/>
              <a:gd name="T51" fmla="*/ 2147483647 h 200"/>
              <a:gd name="T52" fmla="*/ 2147483647 w 2640"/>
              <a:gd name="T53" fmla="*/ 2147483647 h 2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40" h="200">
                <a:moveTo>
                  <a:pt x="0" y="48"/>
                </a:moveTo>
                <a:cubicBezTo>
                  <a:pt x="58" y="42"/>
                  <a:pt x="117" y="37"/>
                  <a:pt x="176" y="32"/>
                </a:cubicBezTo>
                <a:lnTo>
                  <a:pt x="384" y="13"/>
                </a:lnTo>
                <a:lnTo>
                  <a:pt x="528" y="11"/>
                </a:lnTo>
                <a:lnTo>
                  <a:pt x="624" y="0"/>
                </a:lnTo>
                <a:cubicBezTo>
                  <a:pt x="656" y="3"/>
                  <a:pt x="688" y="7"/>
                  <a:pt x="720" y="11"/>
                </a:cubicBezTo>
                <a:lnTo>
                  <a:pt x="864" y="48"/>
                </a:lnTo>
                <a:lnTo>
                  <a:pt x="1008" y="96"/>
                </a:lnTo>
                <a:lnTo>
                  <a:pt x="1152" y="144"/>
                </a:lnTo>
                <a:lnTo>
                  <a:pt x="1221" y="179"/>
                </a:lnTo>
                <a:lnTo>
                  <a:pt x="1296" y="192"/>
                </a:lnTo>
                <a:cubicBezTo>
                  <a:pt x="1317" y="194"/>
                  <a:pt x="1338" y="197"/>
                  <a:pt x="1360" y="200"/>
                </a:cubicBezTo>
                <a:cubicBezTo>
                  <a:pt x="1386" y="197"/>
                  <a:pt x="1474" y="197"/>
                  <a:pt x="1501" y="195"/>
                </a:cubicBezTo>
                <a:cubicBezTo>
                  <a:pt x="1507" y="194"/>
                  <a:pt x="1421" y="195"/>
                  <a:pt x="1421" y="195"/>
                </a:cubicBezTo>
                <a:cubicBezTo>
                  <a:pt x="1489" y="191"/>
                  <a:pt x="1519" y="187"/>
                  <a:pt x="1560" y="181"/>
                </a:cubicBezTo>
                <a:lnTo>
                  <a:pt x="1667" y="157"/>
                </a:lnTo>
                <a:lnTo>
                  <a:pt x="1755" y="131"/>
                </a:lnTo>
                <a:cubicBezTo>
                  <a:pt x="1829" y="116"/>
                  <a:pt x="1935" y="95"/>
                  <a:pt x="1861" y="109"/>
                </a:cubicBezTo>
                <a:cubicBezTo>
                  <a:pt x="1859" y="109"/>
                  <a:pt x="1904" y="100"/>
                  <a:pt x="1904" y="99"/>
                </a:cubicBezTo>
                <a:lnTo>
                  <a:pt x="1963" y="85"/>
                </a:lnTo>
                <a:cubicBezTo>
                  <a:pt x="1995" y="69"/>
                  <a:pt x="2037" y="82"/>
                  <a:pt x="2072" y="72"/>
                </a:cubicBezTo>
                <a:cubicBezTo>
                  <a:pt x="2078" y="70"/>
                  <a:pt x="2094" y="70"/>
                  <a:pt x="2123" y="67"/>
                </a:cubicBezTo>
                <a:lnTo>
                  <a:pt x="2197" y="56"/>
                </a:lnTo>
                <a:lnTo>
                  <a:pt x="2304" y="48"/>
                </a:lnTo>
                <a:cubicBezTo>
                  <a:pt x="2337" y="49"/>
                  <a:pt x="2413" y="48"/>
                  <a:pt x="2413" y="48"/>
                </a:cubicBezTo>
                <a:cubicBezTo>
                  <a:pt x="2511" y="42"/>
                  <a:pt x="2465" y="52"/>
                  <a:pt x="2517" y="45"/>
                </a:cubicBezTo>
                <a:lnTo>
                  <a:pt x="2640" y="48"/>
                </a:lnTo>
              </a:path>
            </a:pathLst>
          </a:custGeom>
          <a:noFill/>
          <a:ln w="38100" cmpd="sng">
            <a:solidFill>
              <a:srgbClr val="F32214"/>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69993" name="Line 16"/>
          <p:cNvSpPr>
            <a:spLocks noChangeShapeType="1"/>
          </p:cNvSpPr>
          <p:nvPr/>
        </p:nvSpPr>
        <p:spPr bwMode="auto">
          <a:xfrm>
            <a:off x="41148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4" name="Line 17"/>
          <p:cNvSpPr>
            <a:spLocks noChangeShapeType="1"/>
          </p:cNvSpPr>
          <p:nvPr/>
        </p:nvSpPr>
        <p:spPr bwMode="auto">
          <a:xfrm>
            <a:off x="51816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5" name="Line 18"/>
          <p:cNvSpPr>
            <a:spLocks noChangeShapeType="1"/>
          </p:cNvSpPr>
          <p:nvPr/>
        </p:nvSpPr>
        <p:spPr bwMode="auto">
          <a:xfrm>
            <a:off x="83058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6" name="Line 19"/>
          <p:cNvSpPr>
            <a:spLocks noChangeShapeType="1"/>
          </p:cNvSpPr>
          <p:nvPr/>
        </p:nvSpPr>
        <p:spPr bwMode="auto">
          <a:xfrm>
            <a:off x="73152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7" name="Line 20"/>
          <p:cNvSpPr>
            <a:spLocks noChangeShapeType="1"/>
          </p:cNvSpPr>
          <p:nvPr/>
        </p:nvSpPr>
        <p:spPr bwMode="auto">
          <a:xfrm>
            <a:off x="6248400" y="3124200"/>
            <a:ext cx="0" cy="7620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998" name="Text Box 30"/>
          <p:cNvSpPr txBox="1">
            <a:spLocks noChangeArrowheads="1"/>
          </p:cNvSpPr>
          <p:nvPr/>
        </p:nvSpPr>
        <p:spPr bwMode="auto">
          <a:xfrm>
            <a:off x="4403725" y="1566863"/>
            <a:ext cx="311150"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CCC2D"/>
                </a:solidFill>
              </a:rPr>
              <a:t>L</a:t>
            </a:r>
            <a:endParaRPr lang="en-US">
              <a:solidFill>
                <a:srgbClr val="0CCC2D"/>
              </a:solidFill>
            </a:endParaRPr>
          </a:p>
        </p:txBody>
      </p:sp>
      <p:sp>
        <p:nvSpPr>
          <p:cNvPr id="169999" name="Line 31"/>
          <p:cNvSpPr>
            <a:spLocks noChangeShapeType="1"/>
          </p:cNvSpPr>
          <p:nvPr/>
        </p:nvSpPr>
        <p:spPr bwMode="auto">
          <a:xfrm flipV="1">
            <a:off x="4724400" y="1524000"/>
            <a:ext cx="0" cy="304800"/>
          </a:xfrm>
          <a:prstGeom prst="line">
            <a:avLst/>
          </a:prstGeom>
          <a:noFill/>
          <a:ln w="19050">
            <a:solidFill>
              <a:srgbClr val="0CCC2D"/>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0" name="Line 32"/>
          <p:cNvSpPr>
            <a:spLocks noChangeShapeType="1"/>
          </p:cNvSpPr>
          <p:nvPr/>
        </p:nvSpPr>
        <p:spPr bwMode="auto">
          <a:xfrm flipV="1">
            <a:off x="4724400" y="2057400"/>
            <a:ext cx="0" cy="304800"/>
          </a:xfrm>
          <a:prstGeom prst="line">
            <a:avLst/>
          </a:prstGeom>
          <a:noFill/>
          <a:ln w="19050">
            <a:solidFill>
              <a:schemeClr val="hlink"/>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1" name="Rectangle 34"/>
          <p:cNvSpPr>
            <a:spLocks noChangeArrowheads="1"/>
          </p:cNvSpPr>
          <p:nvPr/>
        </p:nvSpPr>
        <p:spPr bwMode="auto">
          <a:xfrm>
            <a:off x="4419600" y="2057400"/>
            <a:ext cx="282450"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solidFill>
                  <a:schemeClr val="hlink"/>
                </a:solidFill>
              </a:rPr>
              <a:t>L</a:t>
            </a:r>
          </a:p>
        </p:txBody>
      </p:sp>
      <p:sp>
        <p:nvSpPr>
          <p:cNvPr id="170002" name="Line 37"/>
          <p:cNvSpPr>
            <a:spLocks noChangeShapeType="1"/>
          </p:cNvSpPr>
          <p:nvPr/>
        </p:nvSpPr>
        <p:spPr bwMode="auto">
          <a:xfrm flipV="1">
            <a:off x="7924800" y="2057400"/>
            <a:ext cx="0" cy="304800"/>
          </a:xfrm>
          <a:prstGeom prst="line">
            <a:avLst/>
          </a:prstGeom>
          <a:noFill/>
          <a:ln w="19050">
            <a:solidFill>
              <a:schemeClr val="hlink"/>
            </a:solidFill>
            <a:round/>
            <a:headEnd type="triangle" w="med" len="me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3" name="Rectangle 38"/>
          <p:cNvSpPr>
            <a:spLocks noChangeArrowheads="1"/>
          </p:cNvSpPr>
          <p:nvPr/>
        </p:nvSpPr>
        <p:spPr bwMode="auto">
          <a:xfrm>
            <a:off x="7620000" y="2057400"/>
            <a:ext cx="282450"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solidFill>
                  <a:schemeClr val="hlink"/>
                </a:solidFill>
              </a:rPr>
              <a:t>L</a:t>
            </a:r>
          </a:p>
        </p:txBody>
      </p:sp>
      <p:sp>
        <p:nvSpPr>
          <p:cNvPr id="170004" name="Text Box 41"/>
          <p:cNvSpPr txBox="1">
            <a:spLocks noChangeArrowheads="1"/>
          </p:cNvSpPr>
          <p:nvPr/>
        </p:nvSpPr>
        <p:spPr bwMode="auto">
          <a:xfrm>
            <a:off x="7620000" y="1490663"/>
            <a:ext cx="311150"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CCC2D"/>
                </a:solidFill>
              </a:rPr>
              <a:t>L</a:t>
            </a:r>
            <a:endParaRPr lang="en-US">
              <a:solidFill>
                <a:srgbClr val="0CCC2D"/>
              </a:solidFill>
            </a:endParaRPr>
          </a:p>
        </p:txBody>
      </p:sp>
      <p:sp>
        <p:nvSpPr>
          <p:cNvPr id="170005" name="Line 42"/>
          <p:cNvSpPr>
            <a:spLocks noChangeShapeType="1"/>
          </p:cNvSpPr>
          <p:nvPr/>
        </p:nvSpPr>
        <p:spPr bwMode="auto">
          <a:xfrm flipV="1">
            <a:off x="7940675" y="1447800"/>
            <a:ext cx="0" cy="304800"/>
          </a:xfrm>
          <a:prstGeom prst="line">
            <a:avLst/>
          </a:prstGeom>
          <a:noFill/>
          <a:ln w="19050">
            <a:solidFill>
              <a:srgbClr val="0CCC2D"/>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6" name="Text Box 43"/>
          <p:cNvSpPr txBox="1">
            <a:spLocks noChangeArrowheads="1"/>
          </p:cNvSpPr>
          <p:nvPr/>
        </p:nvSpPr>
        <p:spPr bwMode="auto">
          <a:xfrm>
            <a:off x="4403726" y="2557463"/>
            <a:ext cx="487363"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32214"/>
                </a:solidFill>
              </a:rPr>
              <a:t>L</a:t>
            </a:r>
            <a:r>
              <a:rPr lang="en-US" sz="1000">
                <a:solidFill>
                  <a:srgbClr val="F32214"/>
                </a:solidFill>
              </a:rPr>
              <a:t>net</a:t>
            </a:r>
            <a:endParaRPr lang="en-US">
              <a:solidFill>
                <a:srgbClr val="F32214"/>
              </a:solidFill>
            </a:endParaRPr>
          </a:p>
        </p:txBody>
      </p:sp>
      <p:sp>
        <p:nvSpPr>
          <p:cNvPr id="170007" name="Rectangle 44"/>
          <p:cNvSpPr>
            <a:spLocks noChangeArrowheads="1"/>
          </p:cNvSpPr>
          <p:nvPr/>
        </p:nvSpPr>
        <p:spPr bwMode="auto">
          <a:xfrm>
            <a:off x="7391400" y="2667000"/>
            <a:ext cx="457176"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a:solidFill>
                  <a:srgbClr val="F32214"/>
                </a:solidFill>
              </a:rPr>
              <a:t>L</a:t>
            </a:r>
            <a:r>
              <a:rPr lang="en-US" sz="1000">
                <a:solidFill>
                  <a:srgbClr val="F32214"/>
                </a:solidFill>
              </a:rPr>
              <a:t>net</a:t>
            </a:r>
          </a:p>
        </p:txBody>
      </p:sp>
      <p:sp>
        <p:nvSpPr>
          <p:cNvPr id="170008" name="Text Box 45"/>
          <p:cNvSpPr txBox="1">
            <a:spLocks noChangeArrowheads="1"/>
          </p:cNvSpPr>
          <p:nvPr/>
        </p:nvSpPr>
        <p:spPr bwMode="auto">
          <a:xfrm>
            <a:off x="5265738" y="914400"/>
            <a:ext cx="1928812" cy="338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FF4D"/>
                </a:solidFill>
              </a:rPr>
              <a:t>Absorbed Solar (K)</a:t>
            </a:r>
            <a:endParaRPr lang="en-US">
              <a:solidFill>
                <a:srgbClr val="FFFF4D"/>
              </a:solidFill>
            </a:endParaRPr>
          </a:p>
        </p:txBody>
      </p:sp>
      <p:sp>
        <p:nvSpPr>
          <p:cNvPr id="170009" name="Rectangle 48"/>
          <p:cNvSpPr>
            <a:spLocks noChangeArrowheads="1"/>
          </p:cNvSpPr>
          <p:nvPr/>
        </p:nvSpPr>
        <p:spPr bwMode="auto">
          <a:xfrm>
            <a:off x="5943601" y="3429000"/>
            <a:ext cx="569913"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Hour</a:t>
            </a:r>
          </a:p>
        </p:txBody>
      </p:sp>
      <p:sp>
        <p:nvSpPr>
          <p:cNvPr id="170010" name="Text Box 58"/>
          <p:cNvSpPr txBox="1">
            <a:spLocks noChangeArrowheads="1"/>
          </p:cNvSpPr>
          <p:nvPr/>
        </p:nvSpPr>
        <p:spPr bwMode="auto">
          <a:xfrm rot="-5400000">
            <a:off x="3240088" y="2247901"/>
            <a:ext cx="97472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Irradiance</a:t>
            </a:r>
            <a:endParaRPr lang="en-US">
              <a:solidFill>
                <a:schemeClr val="bg1"/>
              </a:solidFill>
            </a:endParaRPr>
          </a:p>
        </p:txBody>
      </p:sp>
      <p:sp>
        <p:nvSpPr>
          <p:cNvPr id="170011" name="Line 59"/>
          <p:cNvSpPr>
            <a:spLocks noChangeShapeType="1"/>
          </p:cNvSpPr>
          <p:nvPr/>
        </p:nvSpPr>
        <p:spPr bwMode="auto">
          <a:xfrm rot="-5400000">
            <a:off x="3352800" y="15240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12" name="Text Box 60"/>
          <p:cNvSpPr txBox="1">
            <a:spLocks noChangeArrowheads="1"/>
          </p:cNvSpPr>
          <p:nvPr/>
        </p:nvSpPr>
        <p:spPr bwMode="auto">
          <a:xfrm>
            <a:off x="3810001" y="2300288"/>
            <a:ext cx="2825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0</a:t>
            </a:r>
          </a:p>
        </p:txBody>
      </p:sp>
      <p:sp>
        <p:nvSpPr>
          <p:cNvPr id="170013" name="Rectangle 61"/>
          <p:cNvSpPr>
            <a:spLocks noChangeArrowheads="1"/>
          </p:cNvSpPr>
          <p:nvPr/>
        </p:nvSpPr>
        <p:spPr bwMode="auto">
          <a:xfrm>
            <a:off x="8404226" y="2286000"/>
            <a:ext cx="282575"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0</a:t>
            </a:r>
          </a:p>
        </p:txBody>
      </p:sp>
      <p:sp>
        <p:nvSpPr>
          <p:cNvPr id="170014" name="Text Box 62"/>
          <p:cNvSpPr txBox="1">
            <a:spLocks noChangeArrowheads="1"/>
          </p:cNvSpPr>
          <p:nvPr/>
        </p:nvSpPr>
        <p:spPr bwMode="auto">
          <a:xfrm>
            <a:off x="3960814" y="3200400"/>
            <a:ext cx="382587"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00</a:t>
            </a:r>
          </a:p>
        </p:txBody>
      </p:sp>
      <p:sp>
        <p:nvSpPr>
          <p:cNvPr id="170015" name="Rectangle 63"/>
          <p:cNvSpPr>
            <a:spLocks noChangeArrowheads="1"/>
          </p:cNvSpPr>
          <p:nvPr/>
        </p:nvSpPr>
        <p:spPr bwMode="auto">
          <a:xfrm>
            <a:off x="5027613" y="3200401"/>
            <a:ext cx="367408" cy="307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06</a:t>
            </a:r>
          </a:p>
        </p:txBody>
      </p:sp>
      <p:sp>
        <p:nvSpPr>
          <p:cNvPr id="170016" name="Rectangle 64"/>
          <p:cNvSpPr>
            <a:spLocks noChangeArrowheads="1"/>
          </p:cNvSpPr>
          <p:nvPr/>
        </p:nvSpPr>
        <p:spPr bwMode="auto">
          <a:xfrm>
            <a:off x="6019800" y="3200401"/>
            <a:ext cx="367408" cy="307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12</a:t>
            </a:r>
          </a:p>
        </p:txBody>
      </p:sp>
      <p:sp>
        <p:nvSpPr>
          <p:cNvPr id="170017" name="Rectangle 65"/>
          <p:cNvSpPr>
            <a:spLocks noChangeArrowheads="1"/>
          </p:cNvSpPr>
          <p:nvPr/>
        </p:nvSpPr>
        <p:spPr bwMode="auto">
          <a:xfrm>
            <a:off x="7086600" y="3200401"/>
            <a:ext cx="367408" cy="307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18</a:t>
            </a:r>
          </a:p>
        </p:txBody>
      </p:sp>
      <p:sp>
        <p:nvSpPr>
          <p:cNvPr id="170018" name="Rectangle 66"/>
          <p:cNvSpPr>
            <a:spLocks noChangeArrowheads="1"/>
          </p:cNvSpPr>
          <p:nvPr/>
        </p:nvSpPr>
        <p:spPr bwMode="auto">
          <a:xfrm>
            <a:off x="8153400" y="3200401"/>
            <a:ext cx="367408" cy="3077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24</a:t>
            </a:r>
          </a:p>
        </p:txBody>
      </p:sp>
      <p:grpSp>
        <p:nvGrpSpPr>
          <p:cNvPr id="170019" name="Group 86"/>
          <p:cNvGrpSpPr>
            <a:grpSpLocks/>
          </p:cNvGrpSpPr>
          <p:nvPr/>
        </p:nvGrpSpPr>
        <p:grpSpPr bwMode="auto">
          <a:xfrm>
            <a:off x="3492501" y="3886201"/>
            <a:ext cx="5254625" cy="2670175"/>
            <a:chOff x="1240" y="2448"/>
            <a:chExt cx="3310" cy="1682"/>
          </a:xfrm>
        </p:grpSpPr>
        <p:sp>
          <p:nvSpPr>
            <p:cNvPr id="170029" name="Rectangle 21"/>
            <p:cNvSpPr>
              <a:spLocks noChangeArrowheads="1"/>
            </p:cNvSpPr>
            <p:nvPr/>
          </p:nvSpPr>
          <p:spPr bwMode="auto">
            <a:xfrm>
              <a:off x="1632" y="2448"/>
              <a:ext cx="2688" cy="1440"/>
            </a:xfrm>
            <a:prstGeom prst="rect">
              <a:avLst/>
            </a:prstGeom>
            <a:noFill/>
            <a:ln w="9525">
              <a:solidFill>
                <a:schemeClr val="bg1"/>
              </a:solidFill>
              <a:miter lim="800000"/>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70030" name="Freeform 22"/>
            <p:cNvSpPr>
              <a:spLocks/>
            </p:cNvSpPr>
            <p:nvPr/>
          </p:nvSpPr>
          <p:spPr bwMode="auto">
            <a:xfrm>
              <a:off x="1637" y="3096"/>
              <a:ext cx="2685" cy="496"/>
            </a:xfrm>
            <a:custGeom>
              <a:avLst/>
              <a:gdLst>
                <a:gd name="T0" fmla="*/ 0 w 2685"/>
                <a:gd name="T1" fmla="*/ 427 h 496"/>
                <a:gd name="T2" fmla="*/ 147 w 2685"/>
                <a:gd name="T3" fmla="*/ 424 h 496"/>
                <a:gd name="T4" fmla="*/ 286 w 2685"/>
                <a:gd name="T5" fmla="*/ 424 h 496"/>
                <a:gd name="T6" fmla="*/ 427 w 2685"/>
                <a:gd name="T7" fmla="*/ 408 h 496"/>
                <a:gd name="T8" fmla="*/ 523 w 2685"/>
                <a:gd name="T9" fmla="*/ 408 h 496"/>
                <a:gd name="T10" fmla="*/ 667 w 2685"/>
                <a:gd name="T11" fmla="*/ 392 h 496"/>
                <a:gd name="T12" fmla="*/ 766 w 2685"/>
                <a:gd name="T13" fmla="*/ 365 h 496"/>
                <a:gd name="T14" fmla="*/ 875 w 2685"/>
                <a:gd name="T15" fmla="*/ 296 h 496"/>
                <a:gd name="T16" fmla="*/ 963 w 2685"/>
                <a:gd name="T17" fmla="*/ 224 h 496"/>
                <a:gd name="T18" fmla="*/ 1051 w 2685"/>
                <a:gd name="T19" fmla="*/ 168 h 496"/>
                <a:gd name="T20" fmla="*/ 1150 w 2685"/>
                <a:gd name="T21" fmla="*/ 101 h 496"/>
                <a:gd name="T22" fmla="*/ 1246 w 2685"/>
                <a:gd name="T23" fmla="*/ 48 h 496"/>
                <a:gd name="T24" fmla="*/ 1336 w 2685"/>
                <a:gd name="T25" fmla="*/ 19 h 496"/>
                <a:gd name="T26" fmla="*/ 1422 w 2685"/>
                <a:gd name="T27" fmla="*/ 0 h 496"/>
                <a:gd name="T28" fmla="*/ 1526 w 2685"/>
                <a:gd name="T29" fmla="*/ 11 h 496"/>
                <a:gd name="T30" fmla="*/ 1590 w 2685"/>
                <a:gd name="T31" fmla="*/ 61 h 496"/>
                <a:gd name="T32" fmla="*/ 1640 w 2685"/>
                <a:gd name="T33" fmla="*/ 112 h 496"/>
                <a:gd name="T34" fmla="*/ 1675 w 2685"/>
                <a:gd name="T35" fmla="*/ 168 h 496"/>
                <a:gd name="T36" fmla="*/ 1715 w 2685"/>
                <a:gd name="T37" fmla="*/ 227 h 496"/>
                <a:gd name="T38" fmla="*/ 1771 w 2685"/>
                <a:gd name="T39" fmla="*/ 312 h 496"/>
                <a:gd name="T40" fmla="*/ 1819 w 2685"/>
                <a:gd name="T41" fmla="*/ 408 h 496"/>
                <a:gd name="T42" fmla="*/ 1886 w 2685"/>
                <a:gd name="T43" fmla="*/ 464 h 496"/>
                <a:gd name="T44" fmla="*/ 1928 w 2685"/>
                <a:gd name="T45" fmla="*/ 491 h 496"/>
                <a:gd name="T46" fmla="*/ 1990 w 2685"/>
                <a:gd name="T47" fmla="*/ 493 h 496"/>
                <a:gd name="T48" fmla="*/ 2096 w 2685"/>
                <a:gd name="T49" fmla="*/ 472 h 496"/>
                <a:gd name="T50" fmla="*/ 2203 w 2685"/>
                <a:gd name="T51" fmla="*/ 456 h 496"/>
                <a:gd name="T52" fmla="*/ 2310 w 2685"/>
                <a:gd name="T53" fmla="*/ 435 h 496"/>
                <a:gd name="T54" fmla="*/ 2443 w 2685"/>
                <a:gd name="T55" fmla="*/ 408 h 496"/>
                <a:gd name="T56" fmla="*/ 2539 w 2685"/>
                <a:gd name="T57" fmla="*/ 408 h 496"/>
                <a:gd name="T58" fmla="*/ 2659 w 2685"/>
                <a:gd name="T59" fmla="*/ 403 h 496"/>
                <a:gd name="T60" fmla="*/ 2680 w 2685"/>
                <a:gd name="T61" fmla="*/ 400 h 4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85" h="496">
                  <a:moveTo>
                    <a:pt x="0" y="427"/>
                  </a:moveTo>
                  <a:lnTo>
                    <a:pt x="147" y="424"/>
                  </a:lnTo>
                  <a:lnTo>
                    <a:pt x="286" y="424"/>
                  </a:lnTo>
                  <a:lnTo>
                    <a:pt x="427" y="408"/>
                  </a:lnTo>
                  <a:lnTo>
                    <a:pt x="523" y="408"/>
                  </a:lnTo>
                  <a:cubicBezTo>
                    <a:pt x="571" y="399"/>
                    <a:pt x="627" y="400"/>
                    <a:pt x="667" y="392"/>
                  </a:cubicBezTo>
                  <a:lnTo>
                    <a:pt x="766" y="365"/>
                  </a:lnTo>
                  <a:lnTo>
                    <a:pt x="875" y="296"/>
                  </a:lnTo>
                  <a:lnTo>
                    <a:pt x="963" y="224"/>
                  </a:lnTo>
                  <a:lnTo>
                    <a:pt x="1051" y="168"/>
                  </a:lnTo>
                  <a:lnTo>
                    <a:pt x="1150" y="101"/>
                  </a:lnTo>
                  <a:lnTo>
                    <a:pt x="1246" y="48"/>
                  </a:lnTo>
                  <a:lnTo>
                    <a:pt x="1336" y="19"/>
                  </a:lnTo>
                  <a:cubicBezTo>
                    <a:pt x="1363" y="11"/>
                    <a:pt x="1394" y="8"/>
                    <a:pt x="1422" y="0"/>
                  </a:cubicBezTo>
                  <a:lnTo>
                    <a:pt x="1526" y="11"/>
                  </a:lnTo>
                  <a:lnTo>
                    <a:pt x="1590" y="61"/>
                  </a:lnTo>
                  <a:lnTo>
                    <a:pt x="1640" y="112"/>
                  </a:lnTo>
                  <a:lnTo>
                    <a:pt x="1675" y="168"/>
                  </a:lnTo>
                  <a:cubicBezTo>
                    <a:pt x="1685" y="188"/>
                    <a:pt x="1699" y="203"/>
                    <a:pt x="1715" y="227"/>
                  </a:cubicBezTo>
                  <a:lnTo>
                    <a:pt x="1771" y="312"/>
                  </a:lnTo>
                  <a:lnTo>
                    <a:pt x="1819" y="408"/>
                  </a:lnTo>
                  <a:lnTo>
                    <a:pt x="1886" y="464"/>
                  </a:lnTo>
                  <a:cubicBezTo>
                    <a:pt x="1908" y="480"/>
                    <a:pt x="1913" y="487"/>
                    <a:pt x="1928" y="491"/>
                  </a:cubicBezTo>
                  <a:cubicBezTo>
                    <a:pt x="1945" y="496"/>
                    <a:pt x="1962" y="496"/>
                    <a:pt x="1990" y="493"/>
                  </a:cubicBezTo>
                  <a:lnTo>
                    <a:pt x="2096" y="472"/>
                  </a:lnTo>
                  <a:lnTo>
                    <a:pt x="2203" y="456"/>
                  </a:lnTo>
                  <a:cubicBezTo>
                    <a:pt x="2238" y="449"/>
                    <a:pt x="2274" y="442"/>
                    <a:pt x="2310" y="435"/>
                  </a:cubicBezTo>
                  <a:lnTo>
                    <a:pt x="2443" y="408"/>
                  </a:lnTo>
                  <a:lnTo>
                    <a:pt x="2539" y="408"/>
                  </a:lnTo>
                  <a:cubicBezTo>
                    <a:pt x="2579" y="406"/>
                    <a:pt x="2619" y="404"/>
                    <a:pt x="2659" y="403"/>
                  </a:cubicBezTo>
                  <a:cubicBezTo>
                    <a:pt x="2685" y="408"/>
                    <a:pt x="2685" y="415"/>
                    <a:pt x="2680" y="400"/>
                  </a:cubicBezTo>
                </a:path>
              </a:pathLst>
            </a:custGeom>
            <a:noFill/>
            <a:ln w="38100" cmpd="sng">
              <a:solidFill>
                <a:schemeClr val="folHlink"/>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70031" name="Freeform 23"/>
            <p:cNvSpPr>
              <a:spLocks/>
            </p:cNvSpPr>
            <p:nvPr/>
          </p:nvSpPr>
          <p:spPr bwMode="auto">
            <a:xfrm>
              <a:off x="1629" y="2528"/>
              <a:ext cx="2691" cy="697"/>
            </a:xfrm>
            <a:custGeom>
              <a:avLst/>
              <a:gdLst>
                <a:gd name="T0" fmla="*/ 0 w 2691"/>
                <a:gd name="T1" fmla="*/ 461 h 697"/>
                <a:gd name="T2" fmla="*/ 174 w 2691"/>
                <a:gd name="T3" fmla="*/ 509 h 697"/>
                <a:gd name="T4" fmla="*/ 184 w 2691"/>
                <a:gd name="T5" fmla="*/ 512 h 697"/>
                <a:gd name="T6" fmla="*/ 291 w 2691"/>
                <a:gd name="T7" fmla="*/ 544 h 697"/>
                <a:gd name="T8" fmla="*/ 435 w 2691"/>
                <a:gd name="T9" fmla="*/ 592 h 697"/>
                <a:gd name="T10" fmla="*/ 579 w 2691"/>
                <a:gd name="T11" fmla="*/ 640 h 697"/>
                <a:gd name="T12" fmla="*/ 667 w 2691"/>
                <a:gd name="T13" fmla="*/ 669 h 697"/>
                <a:gd name="T14" fmla="*/ 763 w 2691"/>
                <a:gd name="T15" fmla="*/ 693 h 697"/>
                <a:gd name="T16" fmla="*/ 798 w 2691"/>
                <a:gd name="T17" fmla="*/ 696 h 697"/>
                <a:gd name="T18" fmla="*/ 859 w 2691"/>
                <a:gd name="T19" fmla="*/ 688 h 697"/>
                <a:gd name="T20" fmla="*/ 904 w 2691"/>
                <a:gd name="T21" fmla="*/ 648 h 697"/>
                <a:gd name="T22" fmla="*/ 928 w 2691"/>
                <a:gd name="T23" fmla="*/ 624 h 697"/>
                <a:gd name="T24" fmla="*/ 1024 w 2691"/>
                <a:gd name="T25" fmla="*/ 549 h 697"/>
                <a:gd name="T26" fmla="*/ 1163 w 2691"/>
                <a:gd name="T27" fmla="*/ 413 h 697"/>
                <a:gd name="T28" fmla="*/ 1243 w 2691"/>
                <a:gd name="T29" fmla="*/ 325 h 697"/>
                <a:gd name="T30" fmla="*/ 1395 w 2691"/>
                <a:gd name="T31" fmla="*/ 171 h 697"/>
                <a:gd name="T32" fmla="*/ 1478 w 2691"/>
                <a:gd name="T33" fmla="*/ 99 h 697"/>
                <a:gd name="T34" fmla="*/ 1539 w 2691"/>
                <a:gd name="T35" fmla="*/ 40 h 697"/>
                <a:gd name="T36" fmla="*/ 1608 w 2691"/>
                <a:gd name="T37" fmla="*/ 0 h 697"/>
                <a:gd name="T38" fmla="*/ 1664 w 2691"/>
                <a:gd name="T39" fmla="*/ 5 h 697"/>
                <a:gd name="T40" fmla="*/ 1779 w 2691"/>
                <a:gd name="T41" fmla="*/ 64 h 697"/>
                <a:gd name="T42" fmla="*/ 1878 w 2691"/>
                <a:gd name="T43" fmla="*/ 104 h 697"/>
                <a:gd name="T44" fmla="*/ 1950 w 2691"/>
                <a:gd name="T45" fmla="*/ 128 h 697"/>
                <a:gd name="T46" fmla="*/ 2019 w 2691"/>
                <a:gd name="T47" fmla="*/ 160 h 697"/>
                <a:gd name="T48" fmla="*/ 2115 w 2691"/>
                <a:gd name="T49" fmla="*/ 208 h 697"/>
                <a:gd name="T50" fmla="*/ 2211 w 2691"/>
                <a:gd name="T51" fmla="*/ 256 h 697"/>
                <a:gd name="T52" fmla="*/ 2307 w 2691"/>
                <a:gd name="T53" fmla="*/ 304 h 697"/>
                <a:gd name="T54" fmla="*/ 2451 w 2691"/>
                <a:gd name="T55" fmla="*/ 352 h 697"/>
                <a:gd name="T56" fmla="*/ 2539 w 2691"/>
                <a:gd name="T57" fmla="*/ 392 h 697"/>
                <a:gd name="T58" fmla="*/ 2643 w 2691"/>
                <a:gd name="T59" fmla="*/ 448 h 697"/>
                <a:gd name="T60" fmla="*/ 2656 w 2691"/>
                <a:gd name="T61" fmla="*/ 443 h 697"/>
                <a:gd name="T62" fmla="*/ 2691 w 2691"/>
                <a:gd name="T63" fmla="*/ 448 h 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91" h="697">
                  <a:moveTo>
                    <a:pt x="0" y="461"/>
                  </a:moveTo>
                  <a:cubicBezTo>
                    <a:pt x="104" y="496"/>
                    <a:pt x="126" y="495"/>
                    <a:pt x="174" y="509"/>
                  </a:cubicBezTo>
                  <a:lnTo>
                    <a:pt x="184" y="512"/>
                  </a:lnTo>
                  <a:lnTo>
                    <a:pt x="291" y="544"/>
                  </a:lnTo>
                  <a:lnTo>
                    <a:pt x="435" y="592"/>
                  </a:lnTo>
                  <a:lnTo>
                    <a:pt x="579" y="640"/>
                  </a:lnTo>
                  <a:lnTo>
                    <a:pt x="667" y="669"/>
                  </a:lnTo>
                  <a:lnTo>
                    <a:pt x="763" y="693"/>
                  </a:lnTo>
                  <a:cubicBezTo>
                    <a:pt x="772" y="694"/>
                    <a:pt x="781" y="697"/>
                    <a:pt x="798" y="696"/>
                  </a:cubicBezTo>
                  <a:lnTo>
                    <a:pt x="859" y="688"/>
                  </a:lnTo>
                  <a:cubicBezTo>
                    <a:pt x="910" y="636"/>
                    <a:pt x="893" y="659"/>
                    <a:pt x="904" y="648"/>
                  </a:cubicBezTo>
                  <a:lnTo>
                    <a:pt x="928" y="624"/>
                  </a:lnTo>
                  <a:lnTo>
                    <a:pt x="1024" y="549"/>
                  </a:lnTo>
                  <a:lnTo>
                    <a:pt x="1163" y="413"/>
                  </a:lnTo>
                  <a:lnTo>
                    <a:pt x="1243" y="325"/>
                  </a:lnTo>
                  <a:cubicBezTo>
                    <a:pt x="1347" y="229"/>
                    <a:pt x="1454" y="120"/>
                    <a:pt x="1395" y="171"/>
                  </a:cubicBezTo>
                  <a:cubicBezTo>
                    <a:pt x="1477" y="110"/>
                    <a:pt x="1452" y="122"/>
                    <a:pt x="1478" y="99"/>
                  </a:cubicBezTo>
                  <a:lnTo>
                    <a:pt x="1539" y="40"/>
                  </a:lnTo>
                  <a:cubicBezTo>
                    <a:pt x="1545" y="34"/>
                    <a:pt x="1595" y="2"/>
                    <a:pt x="1608" y="0"/>
                  </a:cubicBezTo>
                  <a:lnTo>
                    <a:pt x="1664" y="5"/>
                  </a:lnTo>
                  <a:lnTo>
                    <a:pt x="1779" y="64"/>
                  </a:lnTo>
                  <a:cubicBezTo>
                    <a:pt x="1827" y="80"/>
                    <a:pt x="1831" y="84"/>
                    <a:pt x="1878" y="104"/>
                  </a:cubicBezTo>
                  <a:cubicBezTo>
                    <a:pt x="1883" y="106"/>
                    <a:pt x="1934" y="120"/>
                    <a:pt x="1950" y="128"/>
                  </a:cubicBezTo>
                  <a:lnTo>
                    <a:pt x="2019" y="160"/>
                  </a:lnTo>
                  <a:lnTo>
                    <a:pt x="2115" y="208"/>
                  </a:lnTo>
                  <a:lnTo>
                    <a:pt x="2211" y="256"/>
                  </a:lnTo>
                  <a:lnTo>
                    <a:pt x="2307" y="304"/>
                  </a:lnTo>
                  <a:lnTo>
                    <a:pt x="2451" y="352"/>
                  </a:lnTo>
                  <a:cubicBezTo>
                    <a:pt x="2550" y="401"/>
                    <a:pt x="2568" y="413"/>
                    <a:pt x="2539" y="392"/>
                  </a:cubicBezTo>
                  <a:cubicBezTo>
                    <a:pt x="2572" y="411"/>
                    <a:pt x="2608" y="431"/>
                    <a:pt x="2643" y="448"/>
                  </a:cubicBezTo>
                  <a:cubicBezTo>
                    <a:pt x="2647" y="450"/>
                    <a:pt x="2656" y="443"/>
                    <a:pt x="2656" y="443"/>
                  </a:cubicBezTo>
                  <a:lnTo>
                    <a:pt x="2691" y="448"/>
                  </a:lnTo>
                </a:path>
              </a:pathLst>
            </a:custGeom>
            <a:noFill/>
            <a:ln w="38100" cmpd="sng">
              <a:solidFill>
                <a:srgbClr val="0FFBF5"/>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70032" name="Line 24"/>
            <p:cNvSpPr>
              <a:spLocks noChangeShapeType="1"/>
            </p:cNvSpPr>
            <p:nvPr/>
          </p:nvSpPr>
          <p:spPr bwMode="auto">
            <a:xfrm>
              <a:off x="1584" y="3408"/>
              <a:ext cx="2736"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3" name="Line 25"/>
            <p:cNvSpPr>
              <a:spLocks noChangeShapeType="1"/>
            </p:cNvSpPr>
            <p:nvPr/>
          </p:nvSpPr>
          <p:spPr bwMode="auto">
            <a:xfrm>
              <a:off x="1632"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4" name="Line 26"/>
            <p:cNvSpPr>
              <a:spLocks noChangeShapeType="1"/>
            </p:cNvSpPr>
            <p:nvPr/>
          </p:nvSpPr>
          <p:spPr bwMode="auto">
            <a:xfrm>
              <a:off x="4320"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5" name="Line 27"/>
            <p:cNvSpPr>
              <a:spLocks noChangeShapeType="1"/>
            </p:cNvSpPr>
            <p:nvPr/>
          </p:nvSpPr>
          <p:spPr bwMode="auto">
            <a:xfrm>
              <a:off x="3648"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6" name="Line 28"/>
            <p:cNvSpPr>
              <a:spLocks noChangeShapeType="1"/>
            </p:cNvSpPr>
            <p:nvPr/>
          </p:nvSpPr>
          <p:spPr bwMode="auto">
            <a:xfrm>
              <a:off x="2976"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37" name="Line 29"/>
            <p:cNvSpPr>
              <a:spLocks noChangeShapeType="1"/>
            </p:cNvSpPr>
            <p:nvPr/>
          </p:nvSpPr>
          <p:spPr bwMode="auto">
            <a:xfrm>
              <a:off x="2304" y="3888"/>
              <a:ext cx="0" cy="48"/>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70038" name="Group 83"/>
            <p:cNvGrpSpPr>
              <a:grpSpLocks/>
            </p:cNvGrpSpPr>
            <p:nvPr/>
          </p:nvGrpSpPr>
          <p:grpSpPr bwMode="auto">
            <a:xfrm>
              <a:off x="1240" y="2597"/>
              <a:ext cx="192" cy="1149"/>
              <a:chOff x="1240" y="2597"/>
              <a:chExt cx="192" cy="1149"/>
            </a:xfrm>
          </p:grpSpPr>
          <p:sp>
            <p:nvSpPr>
              <p:cNvPr id="170051" name="Text Box 49"/>
              <p:cNvSpPr txBox="1">
                <a:spLocks noChangeArrowheads="1"/>
              </p:cNvSpPr>
              <p:nvPr/>
            </p:nvSpPr>
            <p:spPr bwMode="auto">
              <a:xfrm rot="-5400000">
                <a:off x="1029" y="3343"/>
                <a:ext cx="614"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Irradiance</a:t>
                </a:r>
                <a:endParaRPr lang="en-US">
                  <a:solidFill>
                    <a:schemeClr val="bg1"/>
                  </a:solidFill>
                </a:endParaRPr>
              </a:p>
            </p:txBody>
          </p:sp>
          <p:sp>
            <p:nvSpPr>
              <p:cNvPr id="170052" name="Line 50"/>
              <p:cNvSpPr>
                <a:spLocks noChangeShapeType="1"/>
              </p:cNvSpPr>
              <p:nvPr/>
            </p:nvSpPr>
            <p:spPr bwMode="auto">
              <a:xfrm rot="-5400000">
                <a:off x="1098" y="2837"/>
                <a:ext cx="480" cy="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0039" name="Group 68"/>
            <p:cNvGrpSpPr>
              <a:grpSpLocks/>
            </p:cNvGrpSpPr>
            <p:nvPr/>
          </p:nvGrpSpPr>
          <p:grpSpPr bwMode="auto">
            <a:xfrm>
              <a:off x="1536" y="3936"/>
              <a:ext cx="2872" cy="194"/>
              <a:chOff x="1535" y="1824"/>
              <a:chExt cx="2872" cy="194"/>
            </a:xfrm>
          </p:grpSpPr>
          <p:sp>
            <p:nvSpPr>
              <p:cNvPr id="170046" name="Text Box 69"/>
              <p:cNvSpPr txBox="1">
                <a:spLocks noChangeArrowheads="1"/>
              </p:cNvSpPr>
              <p:nvPr/>
            </p:nvSpPr>
            <p:spPr bwMode="auto">
              <a:xfrm>
                <a:off x="1535" y="1824"/>
                <a:ext cx="241"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00</a:t>
                </a:r>
              </a:p>
            </p:txBody>
          </p:sp>
          <p:sp>
            <p:nvSpPr>
              <p:cNvPr id="170047" name="Rectangle 70"/>
              <p:cNvSpPr>
                <a:spLocks noChangeArrowheads="1"/>
              </p:cNvSpPr>
              <p:nvPr/>
            </p:nvSpPr>
            <p:spPr bwMode="auto">
              <a:xfrm>
                <a:off x="2207" y="1824"/>
                <a:ext cx="231" cy="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06</a:t>
                </a:r>
              </a:p>
            </p:txBody>
          </p:sp>
          <p:sp>
            <p:nvSpPr>
              <p:cNvPr id="170048" name="Rectangle 71"/>
              <p:cNvSpPr>
                <a:spLocks noChangeArrowheads="1"/>
              </p:cNvSpPr>
              <p:nvPr/>
            </p:nvSpPr>
            <p:spPr bwMode="auto">
              <a:xfrm>
                <a:off x="2832" y="1824"/>
                <a:ext cx="231" cy="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12</a:t>
                </a:r>
              </a:p>
            </p:txBody>
          </p:sp>
          <p:sp>
            <p:nvSpPr>
              <p:cNvPr id="170049" name="Rectangle 72"/>
              <p:cNvSpPr>
                <a:spLocks noChangeArrowheads="1"/>
              </p:cNvSpPr>
              <p:nvPr/>
            </p:nvSpPr>
            <p:spPr bwMode="auto">
              <a:xfrm>
                <a:off x="3504" y="1824"/>
                <a:ext cx="231" cy="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18</a:t>
                </a:r>
              </a:p>
            </p:txBody>
          </p:sp>
          <p:sp>
            <p:nvSpPr>
              <p:cNvPr id="170050" name="Rectangle 73"/>
              <p:cNvSpPr>
                <a:spLocks noChangeArrowheads="1"/>
              </p:cNvSpPr>
              <p:nvPr/>
            </p:nvSpPr>
            <p:spPr bwMode="auto">
              <a:xfrm>
                <a:off x="4176" y="1824"/>
                <a:ext cx="231" cy="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chemeClr val="bg1"/>
                    </a:solidFill>
                  </a:rPr>
                  <a:t>24</a:t>
                </a:r>
              </a:p>
            </p:txBody>
          </p:sp>
        </p:grpSp>
        <p:sp>
          <p:nvSpPr>
            <p:cNvPr id="170040" name="Text Box 74"/>
            <p:cNvSpPr txBox="1">
              <a:spLocks noChangeArrowheads="1"/>
            </p:cNvSpPr>
            <p:nvPr/>
          </p:nvSpPr>
          <p:spPr bwMode="auto">
            <a:xfrm>
              <a:off x="1766" y="2841"/>
              <a:ext cx="757"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0FFBF5"/>
                  </a:solidFill>
                </a:rPr>
                <a:t>Temperature</a:t>
              </a:r>
            </a:p>
          </p:txBody>
        </p:sp>
        <p:sp>
          <p:nvSpPr>
            <p:cNvPr id="170041" name="Rectangle 75"/>
            <p:cNvSpPr>
              <a:spLocks noChangeArrowheads="1"/>
            </p:cNvSpPr>
            <p:nvPr/>
          </p:nvSpPr>
          <p:spPr bwMode="auto">
            <a:xfrm>
              <a:off x="3504" y="2496"/>
              <a:ext cx="707" cy="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a:solidFill>
                    <a:srgbClr val="0FFBF5"/>
                  </a:solidFill>
                </a:rPr>
                <a:t>Temperature</a:t>
              </a:r>
            </a:p>
          </p:txBody>
        </p:sp>
        <p:sp>
          <p:nvSpPr>
            <p:cNvPr id="170042" name="Text Box 76"/>
            <p:cNvSpPr txBox="1">
              <a:spLocks noChangeArrowheads="1"/>
            </p:cNvSpPr>
            <p:nvPr/>
          </p:nvSpPr>
          <p:spPr bwMode="auto">
            <a:xfrm>
              <a:off x="3264" y="2992"/>
              <a:ext cx="1040" cy="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folHlink"/>
                  </a:solidFill>
                </a:rPr>
                <a:t>Net radiation  (R</a:t>
              </a:r>
              <a:r>
                <a:rPr lang="en-US" sz="1400" baseline="-25000">
                  <a:solidFill>
                    <a:schemeClr val="folHlink"/>
                  </a:solidFill>
                </a:rPr>
                <a:t>n</a:t>
              </a:r>
              <a:r>
                <a:rPr lang="en-US" sz="1400">
                  <a:solidFill>
                    <a:schemeClr val="folHlink"/>
                  </a:solidFill>
                </a:rPr>
                <a:t>)</a:t>
              </a:r>
              <a:endParaRPr lang="en-US"/>
            </a:p>
          </p:txBody>
        </p:sp>
        <p:grpSp>
          <p:nvGrpSpPr>
            <p:cNvPr id="170043" name="Group 82"/>
            <p:cNvGrpSpPr>
              <a:grpSpLocks/>
            </p:cNvGrpSpPr>
            <p:nvPr/>
          </p:nvGrpSpPr>
          <p:grpSpPr bwMode="auto">
            <a:xfrm>
              <a:off x="4358" y="2592"/>
              <a:ext cx="192" cy="1295"/>
              <a:chOff x="4358" y="2592"/>
              <a:chExt cx="192" cy="1295"/>
            </a:xfrm>
          </p:grpSpPr>
          <p:sp>
            <p:nvSpPr>
              <p:cNvPr id="170044" name="Text Box 78"/>
              <p:cNvSpPr txBox="1">
                <a:spLocks noChangeArrowheads="1"/>
              </p:cNvSpPr>
              <p:nvPr/>
            </p:nvSpPr>
            <p:spPr bwMode="auto">
              <a:xfrm rot="-5400000">
                <a:off x="4075" y="3413"/>
                <a:ext cx="757" cy="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1"/>
                    </a:solidFill>
                  </a:rPr>
                  <a:t>Temperature</a:t>
                </a:r>
                <a:endParaRPr lang="en-US">
                  <a:solidFill>
                    <a:schemeClr val="bg1"/>
                  </a:solidFill>
                </a:endParaRPr>
              </a:p>
            </p:txBody>
          </p:sp>
          <p:sp>
            <p:nvSpPr>
              <p:cNvPr id="170045" name="Line 79"/>
              <p:cNvSpPr>
                <a:spLocks noChangeShapeType="1"/>
              </p:cNvSpPr>
              <p:nvPr/>
            </p:nvSpPr>
            <p:spPr bwMode="auto">
              <a:xfrm rot="-5400000">
                <a:off x="4224" y="2832"/>
                <a:ext cx="480" cy="0"/>
              </a:xfrm>
              <a:prstGeom prst="line">
                <a:avLst/>
              </a:prstGeom>
              <a:noFill/>
              <a:ln w="9525">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170020" name="Freeform 87" descr="Dashed horizontal"/>
          <p:cNvSpPr>
            <a:spLocks/>
          </p:cNvSpPr>
          <p:nvPr/>
        </p:nvSpPr>
        <p:spPr bwMode="auto">
          <a:xfrm>
            <a:off x="5545139" y="4953000"/>
            <a:ext cx="1476375" cy="439738"/>
          </a:xfrm>
          <a:custGeom>
            <a:avLst/>
            <a:gdLst>
              <a:gd name="T0" fmla="*/ 0 w 930"/>
              <a:gd name="T1" fmla="*/ 2147483647 h 277"/>
              <a:gd name="T2" fmla="*/ 2147483647 w 930"/>
              <a:gd name="T3" fmla="*/ 2147483647 h 277"/>
              <a:gd name="T4" fmla="*/ 2147483647 w 930"/>
              <a:gd name="T5" fmla="*/ 2147483647 h 277"/>
              <a:gd name="T6" fmla="*/ 2147483647 w 930"/>
              <a:gd name="T7" fmla="*/ 0 h 277"/>
              <a:gd name="T8" fmla="*/ 2147483647 w 930"/>
              <a:gd name="T9" fmla="*/ 2147483647 h 277"/>
              <a:gd name="T10" fmla="*/ 2147483647 w 930"/>
              <a:gd name="T11" fmla="*/ 2147483647 h 277"/>
              <a:gd name="T12" fmla="*/ 2147483647 w 930"/>
              <a:gd name="T13" fmla="*/ 2147483647 h 277"/>
              <a:gd name="T14" fmla="*/ 0 w 930"/>
              <a:gd name="T15" fmla="*/ 2147483647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0" h="277">
                <a:moveTo>
                  <a:pt x="0" y="277"/>
                </a:moveTo>
                <a:lnTo>
                  <a:pt x="203" y="137"/>
                </a:lnTo>
                <a:lnTo>
                  <a:pt x="383" y="28"/>
                </a:lnTo>
                <a:lnTo>
                  <a:pt x="615" y="0"/>
                </a:lnTo>
                <a:lnTo>
                  <a:pt x="754" y="132"/>
                </a:lnTo>
                <a:cubicBezTo>
                  <a:pt x="795" y="174"/>
                  <a:pt x="811" y="232"/>
                  <a:pt x="818" y="254"/>
                </a:cubicBezTo>
                <a:cubicBezTo>
                  <a:pt x="825" y="276"/>
                  <a:pt x="930" y="261"/>
                  <a:pt x="794" y="265"/>
                </a:cubicBezTo>
                <a:lnTo>
                  <a:pt x="0" y="277"/>
                </a:lnTo>
                <a:close/>
              </a:path>
            </a:pathLst>
          </a:custGeom>
          <a:pattFill prst="dashHorz">
            <a:fgClr>
              <a:schemeClr val="accent1"/>
            </a:fgClr>
            <a:bgClr>
              <a:schemeClr val="accent2"/>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70021" name="Freeform 88" descr="Dashed vertical"/>
          <p:cNvSpPr>
            <a:spLocks/>
          </p:cNvSpPr>
          <p:nvPr/>
        </p:nvSpPr>
        <p:spPr bwMode="auto">
          <a:xfrm>
            <a:off x="4146550" y="5429251"/>
            <a:ext cx="1187450" cy="138113"/>
          </a:xfrm>
          <a:custGeom>
            <a:avLst/>
            <a:gdLst>
              <a:gd name="T0" fmla="*/ 2147483647 w 748"/>
              <a:gd name="T1" fmla="*/ 2147483647 h 87"/>
              <a:gd name="T2" fmla="*/ 0 w 748"/>
              <a:gd name="T3" fmla="*/ 2147483647 h 87"/>
              <a:gd name="T4" fmla="*/ 2147483647 w 748"/>
              <a:gd name="T5" fmla="*/ 2147483647 h 87"/>
              <a:gd name="T6" fmla="*/ 2147483647 w 748"/>
              <a:gd name="T7" fmla="*/ 2147483647 h 87"/>
              <a:gd name="T8" fmla="*/ 2147483647 w 748"/>
              <a:gd name="T9" fmla="*/ 2147483647 h 87"/>
              <a:gd name="T10" fmla="*/ 2147483647 w 748"/>
              <a:gd name="T11" fmla="*/ 2147483647 h 87"/>
              <a:gd name="T12" fmla="*/ 2147483647 w 748"/>
              <a:gd name="T13" fmla="*/ 0 h 87"/>
              <a:gd name="T14" fmla="*/ 2147483647 w 748"/>
              <a:gd name="T15" fmla="*/ 2147483647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8" h="87">
                <a:moveTo>
                  <a:pt x="12" y="6"/>
                </a:moveTo>
                <a:lnTo>
                  <a:pt x="0" y="87"/>
                </a:lnTo>
                <a:lnTo>
                  <a:pt x="168" y="84"/>
                </a:lnTo>
                <a:lnTo>
                  <a:pt x="342" y="75"/>
                </a:lnTo>
                <a:lnTo>
                  <a:pt x="557" y="64"/>
                </a:lnTo>
                <a:lnTo>
                  <a:pt x="684" y="36"/>
                </a:lnTo>
                <a:lnTo>
                  <a:pt x="748" y="0"/>
                </a:lnTo>
                <a:lnTo>
                  <a:pt x="12" y="6"/>
                </a:lnTo>
                <a:close/>
              </a:path>
            </a:pathLst>
          </a:custGeom>
          <a:pattFill prst="dashVert">
            <a:fgClr>
              <a:schemeClr val="accent1"/>
            </a:fgClr>
            <a:bgClr>
              <a:schemeClr val="accent2"/>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70022" name="Freeform 90" descr="Dashed vertical"/>
          <p:cNvSpPr>
            <a:spLocks/>
          </p:cNvSpPr>
          <p:nvPr/>
        </p:nvSpPr>
        <p:spPr bwMode="auto">
          <a:xfrm>
            <a:off x="6972300" y="5438775"/>
            <a:ext cx="1398588" cy="211138"/>
          </a:xfrm>
          <a:custGeom>
            <a:avLst/>
            <a:gdLst>
              <a:gd name="T0" fmla="*/ 2147483647 w 881"/>
              <a:gd name="T1" fmla="*/ 0 h 133"/>
              <a:gd name="T2" fmla="*/ 2147483647 w 881"/>
              <a:gd name="T3" fmla="*/ 0 h 133"/>
              <a:gd name="T4" fmla="*/ 2147483647 w 881"/>
              <a:gd name="T5" fmla="*/ 2147483647 h 133"/>
              <a:gd name="T6" fmla="*/ 2147483647 w 881"/>
              <a:gd name="T7" fmla="*/ 2147483647 h 133"/>
              <a:gd name="T8" fmla="*/ 2147483647 w 881"/>
              <a:gd name="T9" fmla="*/ 2147483647 h 133"/>
              <a:gd name="T10" fmla="*/ 2147483647 w 881"/>
              <a:gd name="T11" fmla="*/ 2147483647 h 133"/>
              <a:gd name="T12" fmla="*/ 2147483647 w 881"/>
              <a:gd name="T13" fmla="*/ 2147483647 h 133"/>
              <a:gd name="T14" fmla="*/ 0 w 881"/>
              <a:gd name="T15" fmla="*/ 0 h 1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1" h="133">
                <a:moveTo>
                  <a:pt x="46" y="0"/>
                </a:moveTo>
                <a:lnTo>
                  <a:pt x="881" y="0"/>
                </a:lnTo>
                <a:lnTo>
                  <a:pt x="875" y="69"/>
                </a:lnTo>
                <a:lnTo>
                  <a:pt x="637" y="64"/>
                </a:lnTo>
                <a:lnTo>
                  <a:pt x="353" y="110"/>
                </a:lnTo>
                <a:lnTo>
                  <a:pt x="156" y="133"/>
                </a:lnTo>
                <a:lnTo>
                  <a:pt x="40" y="75"/>
                </a:lnTo>
                <a:lnTo>
                  <a:pt x="0" y="0"/>
                </a:lnTo>
              </a:path>
            </a:pathLst>
          </a:custGeom>
          <a:pattFill prst="dashVert">
            <a:fgClr>
              <a:schemeClr val="accent1"/>
            </a:fgClr>
            <a:bgClr>
              <a:schemeClr val="accent2"/>
            </a:bgClr>
          </a:patt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70023" name="Text Box 91"/>
          <p:cNvSpPr txBox="1">
            <a:spLocks noChangeArrowheads="1"/>
          </p:cNvSpPr>
          <p:nvPr/>
        </p:nvSpPr>
        <p:spPr bwMode="auto">
          <a:xfrm>
            <a:off x="5867401" y="5638800"/>
            <a:ext cx="873125"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32214"/>
                </a:solidFill>
              </a:rPr>
              <a:t>Surplus</a:t>
            </a:r>
            <a:endParaRPr lang="en-US"/>
          </a:p>
        </p:txBody>
      </p:sp>
      <p:sp>
        <p:nvSpPr>
          <p:cNvPr id="170024" name="Rectangle 92"/>
          <p:cNvSpPr>
            <a:spLocks noChangeArrowheads="1"/>
          </p:cNvSpPr>
          <p:nvPr/>
        </p:nvSpPr>
        <p:spPr bwMode="auto">
          <a:xfrm>
            <a:off x="7467600" y="5715000"/>
            <a:ext cx="749300" cy="33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600">
                <a:solidFill>
                  <a:srgbClr val="0FFBF5"/>
                </a:solidFill>
              </a:rPr>
              <a:t>Deficit</a:t>
            </a:r>
            <a:endParaRPr lang="en-US" sz="1600">
              <a:solidFill>
                <a:srgbClr val="F32214"/>
              </a:solidFill>
            </a:endParaRPr>
          </a:p>
        </p:txBody>
      </p:sp>
      <p:sp>
        <p:nvSpPr>
          <p:cNvPr id="170025" name="Line 93"/>
          <p:cNvSpPr>
            <a:spLocks noChangeShapeType="1"/>
          </p:cNvSpPr>
          <p:nvPr/>
        </p:nvSpPr>
        <p:spPr bwMode="auto">
          <a:xfrm flipV="1">
            <a:off x="6324600" y="5181600"/>
            <a:ext cx="0" cy="533400"/>
          </a:xfrm>
          <a:prstGeom prst="line">
            <a:avLst/>
          </a:prstGeom>
          <a:noFill/>
          <a:ln w="9525">
            <a:solidFill>
              <a:srgbClr val="F32214"/>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26" name="Line 94"/>
          <p:cNvSpPr>
            <a:spLocks noChangeShapeType="1"/>
          </p:cNvSpPr>
          <p:nvPr/>
        </p:nvSpPr>
        <p:spPr bwMode="auto">
          <a:xfrm flipH="1" flipV="1">
            <a:off x="7467600" y="5486400"/>
            <a:ext cx="381000" cy="228600"/>
          </a:xfrm>
          <a:prstGeom prst="line">
            <a:avLst/>
          </a:prstGeom>
          <a:noFill/>
          <a:ln w="9525">
            <a:solidFill>
              <a:srgbClr val="0FFBF5"/>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27" name="TextBox 1"/>
          <p:cNvSpPr txBox="1">
            <a:spLocks noChangeArrowheads="1"/>
          </p:cNvSpPr>
          <p:nvPr/>
        </p:nvSpPr>
        <p:spPr bwMode="auto">
          <a:xfrm>
            <a:off x="5199064" y="1866901"/>
            <a:ext cx="1857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pic>
        <p:nvPicPr>
          <p:cNvPr id="2" name="Picture 1">
            <a:extLst>
              <a:ext uri="{FF2B5EF4-FFF2-40B4-BE49-F238E27FC236}">
                <a16:creationId xmlns:a16="http://schemas.microsoft.com/office/drawing/2014/main" id="{F468EE70-D3DB-B1AB-93D8-E42D2B339028}"/>
              </a:ext>
            </a:extLst>
          </p:cNvPr>
          <p:cNvPicPr>
            <a:picLocks noChangeAspect="1"/>
          </p:cNvPicPr>
          <p:nvPr/>
        </p:nvPicPr>
        <p:blipFill rotWithShape="1">
          <a:blip r:embed="rId3"/>
          <a:srcRect r="38264"/>
          <a:stretch/>
        </p:blipFill>
        <p:spPr>
          <a:xfrm rot="5400000">
            <a:off x="1694146" y="-142031"/>
            <a:ext cx="1322155" cy="1606217"/>
          </a:xfrm>
          <a:prstGeom prst="rect">
            <a:avLst/>
          </a:prstGeom>
        </p:spPr>
      </p:pic>
    </p:spTree>
    <p:extLst>
      <p:ext uri="{BB962C8B-B14F-4D97-AF65-F5344CB8AC3E}">
        <p14:creationId xmlns:p14="http://schemas.microsoft.com/office/powerpoint/2010/main" val="424719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0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9" y="614363"/>
            <a:ext cx="6484937" cy="621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Text Box 4"/>
          <p:cNvSpPr txBox="1">
            <a:spLocks noChangeArrowheads="1"/>
          </p:cNvSpPr>
          <p:nvPr/>
        </p:nvSpPr>
        <p:spPr bwMode="auto">
          <a:xfrm>
            <a:off x="2522538" y="6488114"/>
            <a:ext cx="5586412" cy="369887"/>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rPr>
              <a:t>Pressure can be used as a meaningful vertical scale.</a:t>
            </a:r>
          </a:p>
        </p:txBody>
      </p:sp>
      <p:sp>
        <p:nvSpPr>
          <p:cNvPr id="4" name="Text Box 4"/>
          <p:cNvSpPr txBox="1">
            <a:spLocks noChangeArrowheads="1"/>
          </p:cNvSpPr>
          <p:nvPr/>
        </p:nvSpPr>
        <p:spPr bwMode="auto">
          <a:xfrm>
            <a:off x="3756233" y="57150"/>
            <a:ext cx="327301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dirty="0">
                <a:solidFill>
                  <a:srgbClr val="FAFD00"/>
                </a:solidFill>
              </a:rPr>
              <a:t>Variation of Pressure with Height</a:t>
            </a:r>
          </a:p>
        </p:txBody>
      </p:sp>
      <p:sp>
        <p:nvSpPr>
          <p:cNvPr id="25605" name="TextBox 1"/>
          <p:cNvSpPr txBox="1">
            <a:spLocks noChangeArrowheads="1"/>
          </p:cNvSpPr>
          <p:nvPr/>
        </p:nvSpPr>
        <p:spPr bwMode="auto">
          <a:xfrm>
            <a:off x="8856669" y="5708651"/>
            <a:ext cx="158113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solidFill>
                  <a:srgbClr val="FFFFFF"/>
                </a:solidFill>
              </a:rPr>
              <a:t>N (94–96,</a:t>
            </a:r>
          </a:p>
          <a:p>
            <a:pPr algn="ctr"/>
            <a:r>
              <a:rPr lang="en-US" sz="2000" dirty="0">
                <a:solidFill>
                  <a:srgbClr val="FFFFFF"/>
                </a:solidFill>
              </a:rPr>
              <a:t> 99–101)</a:t>
            </a:r>
          </a:p>
          <a:p>
            <a:pPr algn="ctr"/>
            <a:r>
              <a:rPr lang="en-US" sz="2000" dirty="0">
                <a:solidFill>
                  <a:srgbClr val="FFFFFF"/>
                </a:solidFill>
              </a:rPr>
              <a:t>A (198–203)</a:t>
            </a:r>
          </a:p>
        </p:txBody>
      </p:sp>
      <p:pic>
        <p:nvPicPr>
          <p:cNvPr id="7" name="Picture 6">
            <a:extLst>
              <a:ext uri="{FF2B5EF4-FFF2-40B4-BE49-F238E27FC236}">
                <a16:creationId xmlns:a16="http://schemas.microsoft.com/office/drawing/2014/main" id="{B067E5B4-34E0-7C4D-AAE0-037AFF7F9E0B}"/>
              </a:ext>
            </a:extLst>
          </p:cNvPr>
          <p:cNvPicPr>
            <a:picLocks noChangeAspect="1"/>
          </p:cNvPicPr>
          <p:nvPr/>
        </p:nvPicPr>
        <p:blipFill rotWithShape="1">
          <a:blip r:embed="rId4"/>
          <a:srcRect l="8621" t="15479" r="4226" b="10605"/>
          <a:stretch/>
        </p:blipFill>
        <p:spPr>
          <a:xfrm>
            <a:off x="8657136" y="614363"/>
            <a:ext cx="1980204" cy="1356190"/>
          </a:xfrm>
          <a:prstGeom prst="rect">
            <a:avLst/>
          </a:prstGeom>
        </p:spPr>
      </p:pic>
    </p:spTree>
    <p:extLst>
      <p:ext uri="{BB962C8B-B14F-4D97-AF65-F5344CB8AC3E}">
        <p14:creationId xmlns:p14="http://schemas.microsoft.com/office/powerpoint/2010/main" val="301080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p:cNvSpPr txBox="1">
            <a:spLocks noChangeArrowheads="1"/>
          </p:cNvSpPr>
          <p:nvPr/>
        </p:nvSpPr>
        <p:spPr bwMode="auto">
          <a:xfrm>
            <a:off x="3479801" y="381001"/>
            <a:ext cx="5335115"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A84"/>
                </a:solidFill>
              </a:rPr>
              <a:t>Electromagnetic Spectrum (i.e., Light)</a:t>
            </a:r>
            <a:endParaRPr lang="en-US"/>
          </a:p>
        </p:txBody>
      </p:sp>
      <p:pic>
        <p:nvPicPr>
          <p:cNvPr id="33794" name="Picture 4" descr="em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664" y="1462089"/>
            <a:ext cx="8194675" cy="393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Text Box 5"/>
          <p:cNvSpPr txBox="1">
            <a:spLocks noChangeArrowheads="1"/>
          </p:cNvSpPr>
          <p:nvPr/>
        </p:nvSpPr>
        <p:spPr bwMode="auto">
          <a:xfrm>
            <a:off x="8975726" y="962026"/>
            <a:ext cx="870751"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radio</a:t>
            </a:r>
          </a:p>
        </p:txBody>
      </p:sp>
      <p:sp>
        <p:nvSpPr>
          <p:cNvPr id="33796" name="Text Box 6"/>
          <p:cNvSpPr txBox="1">
            <a:spLocks noChangeArrowheads="1"/>
          </p:cNvSpPr>
          <p:nvPr/>
        </p:nvSpPr>
        <p:spPr bwMode="auto">
          <a:xfrm>
            <a:off x="6686550" y="1033463"/>
            <a:ext cx="1390650" cy="366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chemeClr val="bg1"/>
                </a:solidFill>
              </a:rPr>
              <a:t>microwaves</a:t>
            </a:r>
          </a:p>
        </p:txBody>
      </p:sp>
      <p:sp>
        <p:nvSpPr>
          <p:cNvPr id="33797" name="Text Box 7"/>
          <p:cNvSpPr txBox="1">
            <a:spLocks noChangeArrowheads="1"/>
          </p:cNvSpPr>
          <p:nvPr/>
        </p:nvSpPr>
        <p:spPr bwMode="auto">
          <a:xfrm>
            <a:off x="2133600" y="6096000"/>
            <a:ext cx="50419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rPr>
              <a:t>1 micron = 10</a:t>
            </a:r>
            <a:r>
              <a:rPr lang="en-US" baseline="30000">
                <a:solidFill>
                  <a:schemeClr val="bg1"/>
                </a:solidFill>
              </a:rPr>
              <a:t>–6</a:t>
            </a:r>
            <a:r>
              <a:rPr lang="en-US">
                <a:solidFill>
                  <a:schemeClr val="bg1"/>
                </a:solidFill>
              </a:rPr>
              <a:t>m = 10</a:t>
            </a:r>
            <a:r>
              <a:rPr lang="en-US" baseline="30000">
                <a:solidFill>
                  <a:schemeClr val="bg1"/>
                </a:solidFill>
              </a:rPr>
              <a:t>–3</a:t>
            </a:r>
            <a:r>
              <a:rPr lang="en-US">
                <a:solidFill>
                  <a:schemeClr val="bg1"/>
                </a:solidFill>
              </a:rPr>
              <a:t>nanometers</a:t>
            </a:r>
          </a:p>
        </p:txBody>
      </p:sp>
      <p:pic>
        <p:nvPicPr>
          <p:cNvPr id="6" name="Picture 5">
            <a:extLst>
              <a:ext uri="{FF2B5EF4-FFF2-40B4-BE49-F238E27FC236}">
                <a16:creationId xmlns:a16="http://schemas.microsoft.com/office/drawing/2014/main" id="{F392FE2B-1877-640F-465A-7829A2E38C53}"/>
              </a:ext>
            </a:extLst>
          </p:cNvPr>
          <p:cNvPicPr>
            <a:picLocks noChangeAspect="1"/>
          </p:cNvPicPr>
          <p:nvPr/>
        </p:nvPicPr>
        <p:blipFill rotWithShape="1">
          <a:blip r:embed="rId4"/>
          <a:srcRect l="15374" b="19073"/>
          <a:stretch/>
        </p:blipFill>
        <p:spPr>
          <a:xfrm>
            <a:off x="8077200" y="4989845"/>
            <a:ext cx="2584738" cy="1853825"/>
          </a:xfrm>
          <a:prstGeom prst="rect">
            <a:avLst/>
          </a:prstGeom>
        </p:spPr>
      </p:pic>
    </p:spTree>
    <p:extLst>
      <p:ext uri="{BB962C8B-B14F-4D97-AF65-F5344CB8AC3E}">
        <p14:creationId xmlns:p14="http://schemas.microsoft.com/office/powerpoint/2010/main" val="327474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21BD0-B523-5B49-9756-8000D33BE800}"/>
              </a:ext>
            </a:extLst>
          </p:cNvPr>
          <p:cNvSpPr txBox="1"/>
          <p:nvPr/>
        </p:nvSpPr>
        <p:spPr>
          <a:xfrm>
            <a:off x="2142225" y="693684"/>
            <a:ext cx="5732082" cy="3139321"/>
          </a:xfrm>
          <a:prstGeom prst="rect">
            <a:avLst/>
          </a:prstGeom>
          <a:noFill/>
        </p:spPr>
        <p:txBody>
          <a:bodyPr wrap="none" rtlCol="0">
            <a:spAutoFit/>
          </a:bodyPr>
          <a:lstStyle/>
          <a:p>
            <a:r>
              <a:rPr lang="en-US" b="1" dirty="0">
                <a:solidFill>
                  <a:srgbClr val="FFFF00"/>
                </a:solidFill>
              </a:rPr>
              <a:t>Emissivity (</a:t>
            </a:r>
            <a:r>
              <a:rPr lang="en-US" b="1" dirty="0">
                <a:solidFill>
                  <a:srgbClr val="FFFF00"/>
                </a:solidFill>
                <a:latin typeface="Symbol" pitchFamily="2" charset="2"/>
              </a:rPr>
              <a:t>e</a:t>
            </a:r>
            <a:r>
              <a:rPr lang="en-US" b="1" dirty="0">
                <a:solidFill>
                  <a:srgbClr val="FFFF00"/>
                </a:solidFill>
              </a:rPr>
              <a:t>):  </a:t>
            </a:r>
            <a:r>
              <a:rPr lang="en-US" dirty="0">
                <a:solidFill>
                  <a:srgbClr val="FFFF00"/>
                </a:solidFill>
              </a:rPr>
              <a:t>for a body at a given temperature,</a:t>
            </a:r>
          </a:p>
          <a:p>
            <a:r>
              <a:rPr lang="en-US" dirty="0">
                <a:solidFill>
                  <a:srgbClr val="FFFF00"/>
                </a:solidFill>
              </a:rPr>
              <a:t>radiation emitted divided by blackbody emission</a:t>
            </a:r>
          </a:p>
          <a:p>
            <a:endParaRPr lang="en-US" dirty="0">
              <a:solidFill>
                <a:srgbClr val="FFFF00"/>
              </a:solidFill>
            </a:endParaRPr>
          </a:p>
          <a:p>
            <a:pPr marL="342900" indent="-342900">
              <a:buFont typeface="Symbol" pitchFamily="2" charset="2"/>
              <a:buChar char="e"/>
            </a:pPr>
            <a:r>
              <a:rPr lang="en-US" dirty="0">
                <a:solidFill>
                  <a:srgbClr val="FFFF00"/>
                </a:solidFill>
                <a:latin typeface="+mj-lt"/>
              </a:rPr>
              <a:t>= 1</a:t>
            </a:r>
            <a:r>
              <a:rPr lang="en-US" dirty="0">
                <a:solidFill>
                  <a:srgbClr val="FFFF00"/>
                </a:solidFill>
                <a:latin typeface="Symbol" pitchFamily="2" charset="2"/>
              </a:rPr>
              <a:t> (</a:t>
            </a:r>
            <a:r>
              <a:rPr lang="en-US" dirty="0">
                <a:solidFill>
                  <a:srgbClr val="FFFF00"/>
                </a:solidFill>
                <a:latin typeface="+mj-lt"/>
              </a:rPr>
              <a:t>blackbody)</a:t>
            </a:r>
          </a:p>
          <a:p>
            <a:pPr marL="342900" indent="-342900">
              <a:buFont typeface="Symbol" pitchFamily="2" charset="2"/>
              <a:buChar char="e"/>
            </a:pPr>
            <a:r>
              <a:rPr lang="en-US" dirty="0">
                <a:solidFill>
                  <a:srgbClr val="FFFF00"/>
                </a:solidFill>
                <a:latin typeface="+mj-lt"/>
              </a:rPr>
              <a:t>= 0</a:t>
            </a:r>
            <a:r>
              <a:rPr lang="en-US" dirty="0">
                <a:solidFill>
                  <a:srgbClr val="FFFF00"/>
                </a:solidFill>
                <a:latin typeface="Symbol" pitchFamily="2" charset="2"/>
              </a:rPr>
              <a:t> (</a:t>
            </a:r>
            <a:r>
              <a:rPr lang="en-US" dirty="0" err="1">
                <a:solidFill>
                  <a:srgbClr val="FFFF00"/>
                </a:solidFill>
              </a:rPr>
              <a:t>whitebody</a:t>
            </a:r>
            <a:r>
              <a:rPr lang="en-US" dirty="0">
                <a:solidFill>
                  <a:srgbClr val="FFFF00"/>
                </a:solidFill>
              </a:rPr>
              <a:t>, or perfect reflector)</a:t>
            </a:r>
          </a:p>
          <a:p>
            <a:pPr marL="342900" indent="-342900">
              <a:buFont typeface="Symbol" pitchFamily="2" charset="2"/>
              <a:buChar char="e"/>
            </a:pPr>
            <a:endParaRPr lang="en-US" dirty="0">
              <a:solidFill>
                <a:srgbClr val="FFFF00"/>
              </a:solidFill>
            </a:endParaRPr>
          </a:p>
          <a:p>
            <a:r>
              <a:rPr lang="en-US" dirty="0">
                <a:solidFill>
                  <a:srgbClr val="FFFF00"/>
                </a:solidFill>
              </a:rPr>
              <a:t>Emissivity can be defined for a specific wavelength</a:t>
            </a:r>
          </a:p>
          <a:p>
            <a:r>
              <a:rPr lang="en-US" dirty="0">
                <a:solidFill>
                  <a:srgbClr val="FFFF00"/>
                </a:solidFill>
              </a:rPr>
              <a:t>(e.g., infrared emissivity = 0.7) or over an entire spectrum</a:t>
            </a:r>
          </a:p>
          <a:p>
            <a:r>
              <a:rPr lang="en-US" dirty="0">
                <a:solidFill>
                  <a:srgbClr val="FFFF00"/>
                </a:solidFill>
              </a:rPr>
              <a:t>of radiation (e.g., atmosphere’s emissivity from UV through</a:t>
            </a:r>
          </a:p>
          <a:p>
            <a:r>
              <a:rPr lang="en-US" dirty="0">
                <a:solidFill>
                  <a:srgbClr val="FFFF00"/>
                </a:solidFill>
              </a:rPr>
              <a:t>IR = 0.93)</a:t>
            </a:r>
          </a:p>
          <a:p>
            <a:endParaRPr lang="en-US" dirty="0">
              <a:solidFill>
                <a:srgbClr val="FFFF00"/>
              </a:solidFill>
            </a:endParaRPr>
          </a:p>
        </p:txBody>
      </p:sp>
      <p:sp>
        <p:nvSpPr>
          <p:cNvPr id="4" name="Rectangle 3">
            <a:extLst>
              <a:ext uri="{FF2B5EF4-FFF2-40B4-BE49-F238E27FC236}">
                <a16:creationId xmlns:a16="http://schemas.microsoft.com/office/drawing/2014/main" id="{0AFC2CCC-F8B1-F24D-8F92-18A45DEC7DDE}"/>
              </a:ext>
            </a:extLst>
          </p:cNvPr>
          <p:cNvSpPr/>
          <p:nvPr/>
        </p:nvSpPr>
        <p:spPr>
          <a:xfrm>
            <a:off x="2142225" y="5037848"/>
            <a:ext cx="7832092" cy="646331"/>
          </a:xfrm>
          <a:prstGeom prst="rect">
            <a:avLst/>
          </a:prstGeom>
        </p:spPr>
        <p:txBody>
          <a:bodyPr wrap="square">
            <a:spAutoFit/>
          </a:bodyPr>
          <a:lstStyle/>
          <a:p>
            <a:r>
              <a:rPr lang="en-US" b="1" dirty="0">
                <a:solidFill>
                  <a:srgbClr val="FFFF00"/>
                </a:solidFill>
              </a:rPr>
              <a:t>Absorptivity </a:t>
            </a:r>
            <a:r>
              <a:rPr lang="en-US" b="1" dirty="0">
                <a:solidFill>
                  <a:srgbClr val="FFFF00"/>
                </a:solidFill>
                <a:latin typeface="+mj-lt"/>
              </a:rPr>
              <a:t>(a):</a:t>
            </a:r>
            <a:r>
              <a:rPr lang="en-US" b="1" dirty="0">
                <a:solidFill>
                  <a:srgbClr val="FFFF00"/>
                </a:solidFill>
              </a:rPr>
              <a:t>  </a:t>
            </a:r>
            <a:r>
              <a:rPr lang="en-US" dirty="0">
                <a:solidFill>
                  <a:srgbClr val="FFFF00"/>
                </a:solidFill>
              </a:rPr>
              <a:t>for a body at a given temperature,</a:t>
            </a:r>
          </a:p>
          <a:p>
            <a:r>
              <a:rPr lang="en-US" dirty="0">
                <a:solidFill>
                  <a:srgbClr val="FFFF00"/>
                </a:solidFill>
              </a:rPr>
              <a:t>radiation absorbed divided by blackbody absorption</a:t>
            </a:r>
          </a:p>
        </p:txBody>
      </p:sp>
      <p:pic>
        <p:nvPicPr>
          <p:cNvPr id="6" name="Picture 5">
            <a:extLst>
              <a:ext uri="{FF2B5EF4-FFF2-40B4-BE49-F238E27FC236}">
                <a16:creationId xmlns:a16="http://schemas.microsoft.com/office/drawing/2014/main" id="{0D5758B2-953A-F14E-ABEB-82AF8E386466}"/>
              </a:ext>
            </a:extLst>
          </p:cNvPr>
          <p:cNvPicPr>
            <a:picLocks noChangeAspect="1"/>
          </p:cNvPicPr>
          <p:nvPr/>
        </p:nvPicPr>
        <p:blipFill rotWithShape="1">
          <a:blip r:embed="rId2"/>
          <a:srcRect l="24849" t="11212" r="26540" b="11212"/>
          <a:stretch/>
        </p:blipFill>
        <p:spPr>
          <a:xfrm rot="5400000">
            <a:off x="8911619" y="1236838"/>
            <a:ext cx="1580052" cy="1891145"/>
          </a:xfrm>
          <a:prstGeom prst="rect">
            <a:avLst/>
          </a:prstGeom>
        </p:spPr>
      </p:pic>
    </p:spTree>
    <p:extLst>
      <p:ext uri="{BB962C8B-B14F-4D97-AF65-F5344CB8AC3E}">
        <p14:creationId xmlns:p14="http://schemas.microsoft.com/office/powerpoint/2010/main" val="283386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62050"/>
            <a:ext cx="5918200" cy="4533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6322" name="Text Box 3"/>
          <p:cNvSpPr txBox="1">
            <a:spLocks noChangeArrowheads="1"/>
          </p:cNvSpPr>
          <p:nvPr/>
        </p:nvSpPr>
        <p:spPr bwMode="auto">
          <a:xfrm>
            <a:off x="6384926" y="1266826"/>
            <a:ext cx="2016899"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E1161E"/>
                </a:solidFill>
              </a:rPr>
              <a:t>Planck Curve</a:t>
            </a:r>
            <a:endParaRPr lang="en-US"/>
          </a:p>
        </p:txBody>
      </p:sp>
      <p:sp>
        <p:nvSpPr>
          <p:cNvPr id="56323" name="Line 4"/>
          <p:cNvSpPr>
            <a:spLocks noChangeShapeType="1"/>
          </p:cNvSpPr>
          <p:nvPr/>
        </p:nvSpPr>
        <p:spPr bwMode="auto">
          <a:xfrm flipH="1">
            <a:off x="6324600" y="1676400"/>
            <a:ext cx="990600" cy="1143000"/>
          </a:xfrm>
          <a:prstGeom prst="line">
            <a:avLst/>
          </a:prstGeom>
          <a:noFill/>
          <a:ln w="28575">
            <a:solidFill>
              <a:srgbClr val="E1161E"/>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6324" name="Text Box 5"/>
          <p:cNvSpPr txBox="1">
            <a:spLocks noChangeArrowheads="1"/>
          </p:cNvSpPr>
          <p:nvPr/>
        </p:nvSpPr>
        <p:spPr bwMode="auto">
          <a:xfrm rot="-5400000">
            <a:off x="1467644" y="2312194"/>
            <a:ext cx="2293938" cy="64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A84"/>
                </a:solidFill>
              </a:rPr>
              <a:t>Irradiance</a:t>
            </a:r>
          </a:p>
          <a:p>
            <a:pPr algn="ctr"/>
            <a:r>
              <a:rPr lang="en-US" sz="1800">
                <a:solidFill>
                  <a:srgbClr val="FFFA84"/>
                </a:solidFill>
              </a:rPr>
              <a:t>Radiant Flux Density</a:t>
            </a:r>
            <a:endParaRPr lang="en-US"/>
          </a:p>
        </p:txBody>
      </p:sp>
      <p:sp>
        <p:nvSpPr>
          <p:cNvPr id="56325" name="Text Box 6"/>
          <p:cNvSpPr txBox="1">
            <a:spLocks noChangeArrowheads="1"/>
          </p:cNvSpPr>
          <p:nvPr/>
        </p:nvSpPr>
        <p:spPr bwMode="auto">
          <a:xfrm>
            <a:off x="4960939" y="228601"/>
            <a:ext cx="2292615"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A84"/>
                </a:solidFill>
              </a:rPr>
              <a:t>Solar Radiation</a:t>
            </a:r>
            <a:endParaRPr lang="en-US"/>
          </a:p>
        </p:txBody>
      </p:sp>
      <p:pic>
        <p:nvPicPr>
          <p:cNvPr id="4" name="Picture 3">
            <a:extLst>
              <a:ext uri="{FF2B5EF4-FFF2-40B4-BE49-F238E27FC236}">
                <a16:creationId xmlns:a16="http://schemas.microsoft.com/office/drawing/2014/main" id="{94921CA4-C447-8E05-F9E9-757C4C7AF84E}"/>
              </a:ext>
            </a:extLst>
          </p:cNvPr>
          <p:cNvPicPr>
            <a:picLocks noChangeAspect="1"/>
          </p:cNvPicPr>
          <p:nvPr/>
        </p:nvPicPr>
        <p:blipFill rotWithShape="1">
          <a:blip r:embed="rId4"/>
          <a:srcRect t="23031" r="27963" b="15417"/>
          <a:stretch/>
        </p:blipFill>
        <p:spPr>
          <a:xfrm>
            <a:off x="8862909" y="4821382"/>
            <a:ext cx="1787628" cy="2036618"/>
          </a:xfrm>
          <a:prstGeom prst="rect">
            <a:avLst/>
          </a:prstGeom>
        </p:spPr>
      </p:pic>
    </p:spTree>
    <p:extLst>
      <p:ext uri="{BB962C8B-B14F-4D97-AF65-F5344CB8AC3E}">
        <p14:creationId xmlns:p14="http://schemas.microsoft.com/office/powerpoint/2010/main" val="398331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hidden="1"/>
          <p:cNvSpPr>
            <a:spLocks noGrp="1" noChangeArrowheads="1"/>
          </p:cNvSpPr>
          <p:nvPr>
            <p:ph type="title"/>
          </p:nvPr>
        </p:nvSpPr>
        <p:spPr bwMode="auto">
          <a:xfrm>
            <a:off x="2209800" y="609600"/>
            <a:ext cx="7772400" cy="1143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sp>
        <p:nvSpPr>
          <p:cNvPr id="59394" name="Text Box 7"/>
          <p:cNvSpPr txBox="1">
            <a:spLocks noChangeArrowheads="1"/>
          </p:cNvSpPr>
          <p:nvPr/>
        </p:nvSpPr>
        <p:spPr bwMode="auto">
          <a:xfrm>
            <a:off x="4241800" y="219076"/>
            <a:ext cx="3677610"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A84"/>
                </a:solidFill>
              </a:rPr>
              <a:t>Blackbody Planck Curves</a:t>
            </a:r>
            <a:endParaRPr lang="en-US"/>
          </a:p>
        </p:txBody>
      </p:sp>
      <p:pic>
        <p:nvPicPr>
          <p:cNvPr id="59395" name="Picture 8" descr="fi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88" y="906463"/>
            <a:ext cx="8775700" cy="519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6" name="Text Box 9"/>
          <p:cNvSpPr txBox="1">
            <a:spLocks noChangeArrowheads="1"/>
          </p:cNvSpPr>
          <p:nvPr/>
        </p:nvSpPr>
        <p:spPr bwMode="auto">
          <a:xfrm>
            <a:off x="4071938" y="2379664"/>
            <a:ext cx="666750" cy="2746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6000 K</a:t>
            </a:r>
          </a:p>
        </p:txBody>
      </p:sp>
      <p:sp>
        <p:nvSpPr>
          <p:cNvPr id="59397" name="Rectangle 10"/>
          <p:cNvSpPr>
            <a:spLocks noChangeArrowheads="1"/>
          </p:cNvSpPr>
          <p:nvPr/>
        </p:nvSpPr>
        <p:spPr bwMode="auto">
          <a:xfrm>
            <a:off x="2073276" y="1690688"/>
            <a:ext cx="269875" cy="379412"/>
          </a:xfrm>
          <a:prstGeom prst="rect">
            <a:avLst/>
          </a:prstGeom>
          <a:noFill/>
          <a:ln w="38100">
            <a:solidFill>
              <a:srgbClr val="F32214"/>
            </a:solidFill>
            <a:miter lim="800000"/>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sp>
        <p:nvSpPr>
          <p:cNvPr id="59398" name="Rectangle 11"/>
          <p:cNvSpPr>
            <a:spLocks noChangeArrowheads="1"/>
          </p:cNvSpPr>
          <p:nvPr/>
        </p:nvSpPr>
        <p:spPr bwMode="auto">
          <a:xfrm>
            <a:off x="6656388" y="3613151"/>
            <a:ext cx="239712" cy="220663"/>
          </a:xfrm>
          <a:prstGeom prst="rect">
            <a:avLst/>
          </a:prstGeom>
          <a:noFill/>
          <a:ln w="38100">
            <a:solidFill>
              <a:srgbClr val="F32214"/>
            </a:solidFill>
            <a:miter lim="800000"/>
            <a:headEnd/>
            <a:tailEnd/>
          </a:ln>
          <a:extLst>
            <a:ext uri="{909E8E84-426E-40dd-AFC4-6F175D3DCCD1}">
              <a14:hiddenFill xmlns="" xmlns:a14="http://schemas.microsoft.com/office/drawing/2010/main">
                <a:solidFill>
                  <a:schemeClr val="accent1"/>
                </a:solidFill>
              </a14:hiddenFill>
            </a:ext>
          </a:extLst>
        </p:spPr>
        <p:txBody>
          <a:bodyPr wrap="none" anchor="ctr"/>
          <a:lstStyle/>
          <a:p>
            <a:endParaRPr lang="en-US"/>
          </a:p>
        </p:txBody>
      </p:sp>
      <p:pic>
        <p:nvPicPr>
          <p:cNvPr id="3" name="Picture 2">
            <a:extLst>
              <a:ext uri="{FF2B5EF4-FFF2-40B4-BE49-F238E27FC236}">
                <a16:creationId xmlns:a16="http://schemas.microsoft.com/office/drawing/2014/main" id="{8CC4CDC3-AA30-E847-BD65-525AE3A12A15}"/>
              </a:ext>
            </a:extLst>
          </p:cNvPr>
          <p:cNvPicPr>
            <a:picLocks noChangeAspect="1"/>
          </p:cNvPicPr>
          <p:nvPr/>
        </p:nvPicPr>
        <p:blipFill rotWithShape="1">
          <a:blip r:embed="rId4"/>
          <a:srcRect l="10030" t="16109" r="8385" b="17704"/>
          <a:stretch/>
        </p:blipFill>
        <p:spPr>
          <a:xfrm>
            <a:off x="8537538" y="0"/>
            <a:ext cx="2130463" cy="2386584"/>
          </a:xfrm>
          <a:prstGeom prst="rect">
            <a:avLst/>
          </a:prstGeom>
        </p:spPr>
      </p:pic>
    </p:spTree>
    <p:extLst>
      <p:ext uri="{BB962C8B-B14F-4D97-AF65-F5344CB8AC3E}">
        <p14:creationId xmlns:p14="http://schemas.microsoft.com/office/powerpoint/2010/main" val="400027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700" y="457201"/>
            <a:ext cx="7607300" cy="568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74754" name="Text Box 3"/>
          <p:cNvSpPr txBox="1">
            <a:spLocks noChangeArrowheads="1"/>
          </p:cNvSpPr>
          <p:nvPr/>
        </p:nvSpPr>
        <p:spPr bwMode="auto">
          <a:xfrm rot="-5400000">
            <a:off x="976522" y="1560940"/>
            <a:ext cx="2222083"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FFFA84"/>
                </a:solidFill>
              </a:rPr>
              <a:t>Solar Constant</a:t>
            </a:r>
          </a:p>
          <a:p>
            <a:pPr algn="ctr"/>
            <a:r>
              <a:rPr lang="en-US">
                <a:solidFill>
                  <a:srgbClr val="FFFA84"/>
                </a:solidFill>
              </a:rPr>
              <a:t>1367 Wm</a:t>
            </a:r>
            <a:r>
              <a:rPr lang="en-US" baseline="30000">
                <a:solidFill>
                  <a:srgbClr val="FFFA84"/>
                </a:solidFill>
              </a:rPr>
              <a:t>–2</a:t>
            </a:r>
            <a:endParaRPr lang="en-US"/>
          </a:p>
        </p:txBody>
      </p:sp>
      <p:sp>
        <p:nvSpPr>
          <p:cNvPr id="74755" name="Line 4"/>
          <p:cNvSpPr>
            <a:spLocks noChangeShapeType="1"/>
          </p:cNvSpPr>
          <p:nvPr/>
        </p:nvSpPr>
        <p:spPr bwMode="auto">
          <a:xfrm>
            <a:off x="8686800" y="5067300"/>
            <a:ext cx="1143000" cy="0"/>
          </a:xfrm>
          <a:prstGeom prst="line">
            <a:avLst/>
          </a:prstGeom>
          <a:noFill/>
          <a:ln w="28575">
            <a:solidFill>
              <a:srgbClr val="FE47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756" name="Line 5"/>
          <p:cNvSpPr>
            <a:spLocks noChangeShapeType="1"/>
          </p:cNvSpPr>
          <p:nvPr/>
        </p:nvSpPr>
        <p:spPr bwMode="auto">
          <a:xfrm>
            <a:off x="8305800" y="5486400"/>
            <a:ext cx="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757" name="Line 6"/>
          <p:cNvSpPr>
            <a:spLocks noChangeShapeType="1"/>
          </p:cNvSpPr>
          <p:nvPr/>
        </p:nvSpPr>
        <p:spPr bwMode="auto">
          <a:xfrm>
            <a:off x="2952750" y="5334000"/>
            <a:ext cx="2362200" cy="0"/>
          </a:xfrm>
          <a:prstGeom prst="line">
            <a:avLst/>
          </a:prstGeom>
          <a:noFill/>
          <a:ln w="28575">
            <a:solidFill>
              <a:srgbClr val="FE47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758" name="Line 7"/>
          <p:cNvSpPr>
            <a:spLocks noChangeShapeType="1"/>
          </p:cNvSpPr>
          <p:nvPr/>
        </p:nvSpPr>
        <p:spPr bwMode="auto">
          <a:xfrm>
            <a:off x="5734050" y="5591175"/>
            <a:ext cx="914400" cy="0"/>
          </a:xfrm>
          <a:prstGeom prst="line">
            <a:avLst/>
          </a:prstGeom>
          <a:noFill/>
          <a:ln w="28575">
            <a:solidFill>
              <a:srgbClr val="FE47E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759" name="Text Box 8"/>
          <p:cNvSpPr txBox="1">
            <a:spLocks noChangeArrowheads="1"/>
          </p:cNvSpPr>
          <p:nvPr/>
        </p:nvSpPr>
        <p:spPr bwMode="auto">
          <a:xfrm>
            <a:off x="4419600" y="6219825"/>
            <a:ext cx="33337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5EFFF9"/>
                </a:solidFill>
              </a:rPr>
              <a:t>1367/4 = 341.75 Wm</a:t>
            </a:r>
            <a:r>
              <a:rPr lang="en-US" baseline="30000">
                <a:solidFill>
                  <a:srgbClr val="5EFFF9"/>
                </a:solidFill>
              </a:rPr>
              <a:t>–2</a:t>
            </a:r>
            <a:r>
              <a:rPr lang="en-US"/>
              <a:t> </a:t>
            </a:r>
          </a:p>
        </p:txBody>
      </p:sp>
      <p:pic>
        <p:nvPicPr>
          <p:cNvPr id="3" name="Picture 2">
            <a:extLst>
              <a:ext uri="{FF2B5EF4-FFF2-40B4-BE49-F238E27FC236}">
                <a16:creationId xmlns:a16="http://schemas.microsoft.com/office/drawing/2014/main" id="{7D4CF219-0DCD-214D-AE98-F57CD44C12A1}"/>
              </a:ext>
            </a:extLst>
          </p:cNvPr>
          <p:cNvPicPr>
            <a:picLocks noChangeAspect="1"/>
          </p:cNvPicPr>
          <p:nvPr/>
        </p:nvPicPr>
        <p:blipFill rotWithShape="1">
          <a:blip r:embed="rId4"/>
          <a:srcRect l="6666" t="22147" b="15630"/>
          <a:stretch/>
        </p:blipFill>
        <p:spPr>
          <a:xfrm rot="5400000">
            <a:off x="919483" y="5044452"/>
            <a:ext cx="2418066" cy="1209033"/>
          </a:xfrm>
          <a:prstGeom prst="rect">
            <a:avLst/>
          </a:prstGeom>
        </p:spPr>
      </p:pic>
    </p:spTree>
    <p:extLst>
      <p:ext uri="{BB962C8B-B14F-4D97-AF65-F5344CB8AC3E}">
        <p14:creationId xmlns:p14="http://schemas.microsoft.com/office/powerpoint/2010/main" val="42236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p:nvPr>
        </p:nvSpPr>
        <p:spPr bwMode="auto">
          <a:xfrm>
            <a:off x="2209800" y="2286000"/>
            <a:ext cx="7772400" cy="1143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sp>
        <p:nvSpPr>
          <p:cNvPr id="82946" name="Rectangle 3"/>
          <p:cNvSpPr>
            <a:spLocks noGrp="1" noChangeArrowheads="1"/>
          </p:cNvSpPr>
          <p:nvPr>
            <p:ph type="subTitle"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endParaRPr lang="en-US">
              <a:latin typeface="Times" charset="0"/>
              <a:ea typeface="ＭＳ Ｐゴシック" charset="0"/>
            </a:endParaRPr>
          </a:p>
        </p:txBody>
      </p:sp>
      <p:pic>
        <p:nvPicPr>
          <p:cNvPr id="82947" name="Picture 4" descr="solstices"/>
          <p:cNvPicPr>
            <a:picLocks noChangeAspect="1" noChangeArrowheads="1"/>
          </p:cNvPicPr>
          <p:nvPr/>
        </p:nvPicPr>
        <p:blipFill>
          <a:blip r:embed="rId3">
            <a:extLst>
              <a:ext uri="{28A0092B-C50C-407E-A947-70E740481C1C}">
                <a14:useLocalDpi xmlns:a14="http://schemas.microsoft.com/office/drawing/2010/main" val="0"/>
              </a:ext>
            </a:extLst>
          </a:blip>
          <a:srcRect l="5843" t="7773" r="5942" b="4645"/>
          <a:stretch>
            <a:fillRect/>
          </a:stretch>
        </p:blipFill>
        <p:spPr bwMode="auto">
          <a:xfrm rot="-5400000">
            <a:off x="2781300" y="-1244600"/>
            <a:ext cx="6858000" cy="937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5BC158D-D45F-4C42-8BA8-B28E8D8A337D}"/>
              </a:ext>
            </a:extLst>
          </p:cNvPr>
          <p:cNvPicPr>
            <a:picLocks noChangeAspect="1"/>
          </p:cNvPicPr>
          <p:nvPr/>
        </p:nvPicPr>
        <p:blipFill rotWithShape="1">
          <a:blip r:embed="rId4"/>
          <a:srcRect l="15889" t="24000" r="16778" b="30222"/>
          <a:stretch/>
        </p:blipFill>
        <p:spPr>
          <a:xfrm>
            <a:off x="4691379" y="5163153"/>
            <a:ext cx="3037840" cy="1548998"/>
          </a:xfrm>
          <a:prstGeom prst="rect">
            <a:avLst/>
          </a:prstGeom>
        </p:spPr>
      </p:pic>
    </p:spTree>
    <p:extLst>
      <p:ext uri="{BB962C8B-B14F-4D97-AF65-F5344CB8AC3E}">
        <p14:creationId xmlns:p14="http://schemas.microsoft.com/office/powerpoint/2010/main" val="36094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descr="13589_02_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1" y="0"/>
            <a:ext cx="8253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2" name="Rectangle 3" hidden="1"/>
          <p:cNvSpPr>
            <a:spLocks noGrp="1" noChangeArrowheads="1"/>
          </p:cNvSpPr>
          <p:nvPr>
            <p:ph type="title"/>
          </p:nvPr>
        </p:nvSpPr>
        <p:spPr bwMode="auto">
          <a:xfrm>
            <a:off x="2209800" y="609600"/>
            <a:ext cx="7772400" cy="1143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a:bodyPr>
          <a:lstStyle/>
          <a:p>
            <a:endParaRPr lang="en-US">
              <a:latin typeface="Arial" charset="0"/>
              <a:ea typeface="ＭＳ Ｐゴシック" charset="0"/>
            </a:endParaRPr>
          </a:p>
        </p:txBody>
      </p:sp>
      <p:sp>
        <p:nvSpPr>
          <p:cNvPr id="123907" name="Text Box 5"/>
          <p:cNvSpPr txBox="1">
            <a:spLocks noChangeArrowheads="1"/>
          </p:cNvSpPr>
          <p:nvPr/>
        </p:nvSpPr>
        <p:spPr bwMode="auto">
          <a:xfrm>
            <a:off x="7688264" y="809626"/>
            <a:ext cx="1851025" cy="523875"/>
          </a:xfrm>
          <a:prstGeom prst="rect">
            <a:avLst/>
          </a:prstGeom>
          <a:noFill/>
          <a:ln w="9525">
            <a:solidFill>
              <a:schemeClr val="accent2">
                <a:lumMod val="20000"/>
                <a:lumOff val="80000"/>
              </a:schemeClr>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400" dirty="0">
                <a:solidFill>
                  <a:srgbClr val="D2D2F4"/>
                </a:solidFill>
              </a:rPr>
              <a:t>Reflection and </a:t>
            </a:r>
          </a:p>
          <a:p>
            <a:pPr algn="ctr">
              <a:defRPr/>
            </a:pPr>
            <a:r>
              <a:rPr lang="en-US" sz="1400" dirty="0">
                <a:solidFill>
                  <a:srgbClr val="D2D2F4"/>
                </a:solidFill>
              </a:rPr>
              <a:t>Rayleigh backscatter</a:t>
            </a:r>
            <a:endParaRPr lang="en-US" dirty="0">
              <a:solidFill>
                <a:srgbClr val="D2D2F4"/>
              </a:solidFill>
            </a:endParaRPr>
          </a:p>
        </p:txBody>
      </p:sp>
      <p:sp>
        <p:nvSpPr>
          <p:cNvPr id="123908" name="Line 6"/>
          <p:cNvSpPr>
            <a:spLocks noChangeShapeType="1"/>
          </p:cNvSpPr>
          <p:nvPr/>
        </p:nvSpPr>
        <p:spPr bwMode="auto">
          <a:xfrm flipH="1">
            <a:off x="5181600" y="1066800"/>
            <a:ext cx="2514600" cy="762000"/>
          </a:xfrm>
          <a:prstGeom prst="line">
            <a:avLst/>
          </a:prstGeom>
          <a:noFill/>
          <a:ln w="9525">
            <a:solidFill>
              <a:schemeClr val="accent2">
                <a:lumMod val="20000"/>
                <a:lumOff val="80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solidFill>
                <a:srgbClr val="D2D2F4"/>
              </a:solidFill>
            </a:endParaRPr>
          </a:p>
        </p:txBody>
      </p:sp>
      <p:sp>
        <p:nvSpPr>
          <p:cNvPr id="123909" name="Rectangle 8"/>
          <p:cNvSpPr>
            <a:spLocks noChangeArrowheads="1"/>
          </p:cNvSpPr>
          <p:nvPr/>
        </p:nvSpPr>
        <p:spPr bwMode="auto">
          <a:xfrm>
            <a:off x="4727895" y="523875"/>
            <a:ext cx="1345560" cy="523220"/>
          </a:xfrm>
          <a:prstGeom prst="rect">
            <a:avLst/>
          </a:prstGeom>
          <a:noFill/>
          <a:ln w="9525">
            <a:solidFill>
              <a:srgbClr val="FFFFFF"/>
            </a:solidFill>
            <a:miter lim="800000"/>
            <a:headEnd/>
            <a:tailEnd/>
          </a:ln>
          <a:extLst>
            <a:ext uri="{909E8E84-426E-40dd-AFC4-6F175D3DCCD1}">
              <a14:hiddenFill xmlns:a14="http://schemas.microsoft.com/office/drawing/2010/main" xmlns="">
                <a:solidFill>
                  <a:schemeClr val="accent1"/>
                </a:solidFill>
              </a14:hiddenFill>
            </a:ext>
          </a:extLst>
        </p:spPr>
        <p:txBody>
          <a:bodyPr wrap="none">
            <a:spAutoFit/>
          </a:bodyPr>
          <a:lstStyle/>
          <a:p>
            <a:pPr algn="ctr">
              <a:defRPr/>
            </a:pPr>
            <a:r>
              <a:rPr lang="en-US" sz="1400" dirty="0">
                <a:solidFill>
                  <a:schemeClr val="accent6">
                    <a:lumMod val="20000"/>
                    <a:lumOff val="80000"/>
                  </a:schemeClr>
                </a:solidFill>
              </a:rPr>
              <a:t>Reflection and</a:t>
            </a:r>
          </a:p>
          <a:p>
            <a:pPr algn="ctr">
              <a:defRPr/>
            </a:pPr>
            <a:r>
              <a:rPr lang="en-US" sz="1400" dirty="0">
                <a:solidFill>
                  <a:schemeClr val="accent6">
                    <a:lumMod val="20000"/>
                    <a:lumOff val="80000"/>
                  </a:schemeClr>
                </a:solidFill>
              </a:rPr>
              <a:t>Mie backscatter</a:t>
            </a:r>
          </a:p>
        </p:txBody>
      </p:sp>
      <p:sp>
        <p:nvSpPr>
          <p:cNvPr id="123910" name="Line 9"/>
          <p:cNvSpPr>
            <a:spLocks noChangeShapeType="1"/>
          </p:cNvSpPr>
          <p:nvPr/>
        </p:nvSpPr>
        <p:spPr bwMode="auto">
          <a:xfrm flipH="1">
            <a:off x="3962400" y="1143000"/>
            <a:ext cx="1066800" cy="609600"/>
          </a:xfrm>
          <a:prstGeom prst="line">
            <a:avLst/>
          </a:prstGeom>
          <a:noFill/>
          <a:ln w="9525">
            <a:solidFill>
              <a:schemeClr val="accent2">
                <a:lumMod val="20000"/>
                <a:lumOff val="80000"/>
              </a:schemeClr>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solidFill>
                <a:srgbClr val="D2D2F4"/>
              </a:solidFill>
            </a:endParaRPr>
          </a:p>
        </p:txBody>
      </p:sp>
      <p:sp>
        <p:nvSpPr>
          <p:cNvPr id="133127" name="Rectangle 10"/>
          <p:cNvSpPr>
            <a:spLocks noChangeArrowheads="1"/>
          </p:cNvSpPr>
          <p:nvPr/>
        </p:nvSpPr>
        <p:spPr bwMode="auto">
          <a:xfrm>
            <a:off x="7013576" y="5584826"/>
            <a:ext cx="3006977" cy="307777"/>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p>
            <a:r>
              <a:rPr lang="en-US" sz="1400">
                <a:solidFill>
                  <a:srgbClr val="0925B8"/>
                </a:solidFill>
              </a:rPr>
              <a:t>(Incl. Rayleigh and Mie forwardscatter)</a:t>
            </a:r>
          </a:p>
        </p:txBody>
      </p:sp>
      <p:sp>
        <p:nvSpPr>
          <p:cNvPr id="133128" name="Text Box 11"/>
          <p:cNvSpPr txBox="1">
            <a:spLocks noChangeArrowheads="1"/>
          </p:cNvSpPr>
          <p:nvPr/>
        </p:nvSpPr>
        <p:spPr bwMode="auto">
          <a:xfrm>
            <a:off x="7439025" y="355601"/>
            <a:ext cx="1390650" cy="30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rgbClr val="D2D2F4"/>
                </a:solidFill>
              </a:rPr>
              <a:t>= 341.75 Wm</a:t>
            </a:r>
            <a:r>
              <a:rPr lang="en-US" sz="1400" baseline="30000">
                <a:solidFill>
                  <a:srgbClr val="D2D2F4"/>
                </a:solidFill>
              </a:rPr>
              <a:t>–2</a:t>
            </a:r>
            <a:endParaRPr lang="en-US" sz="1400">
              <a:solidFill>
                <a:srgbClr val="D2D2F4"/>
              </a:solidFill>
            </a:endParaRPr>
          </a:p>
        </p:txBody>
      </p:sp>
      <p:pic>
        <p:nvPicPr>
          <p:cNvPr id="4" name="Picture 3">
            <a:extLst>
              <a:ext uri="{FF2B5EF4-FFF2-40B4-BE49-F238E27FC236}">
                <a16:creationId xmlns:a16="http://schemas.microsoft.com/office/drawing/2014/main" id="{2BFEEF6A-FD1F-771D-EC4C-CF938F503455}"/>
              </a:ext>
            </a:extLst>
          </p:cNvPr>
          <p:cNvPicPr>
            <a:picLocks noChangeAspect="1"/>
          </p:cNvPicPr>
          <p:nvPr/>
        </p:nvPicPr>
        <p:blipFill rotWithShape="1">
          <a:blip r:embed="rId4"/>
          <a:srcRect r="28788"/>
          <a:stretch/>
        </p:blipFill>
        <p:spPr>
          <a:xfrm rot="5400000">
            <a:off x="8182988" y="2226975"/>
            <a:ext cx="1828798" cy="1926075"/>
          </a:xfrm>
          <a:prstGeom prst="rect">
            <a:avLst/>
          </a:prstGeom>
        </p:spPr>
      </p:pic>
    </p:spTree>
    <p:extLst>
      <p:ext uri="{BB962C8B-B14F-4D97-AF65-F5344CB8AC3E}">
        <p14:creationId xmlns:p14="http://schemas.microsoft.com/office/powerpoint/2010/main" val="1087623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9607</TotalTime>
  <Words>819</Words>
  <Application>Microsoft Macintosh PowerPoint</Application>
  <PresentationFormat>Widescreen</PresentationFormat>
  <Paragraphs>121</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Robert E (red3u)</dc:creator>
  <cp:lastModifiedBy>Microsoft Office User</cp:lastModifiedBy>
  <cp:revision>7</cp:revision>
  <dcterms:created xsi:type="dcterms:W3CDTF">2023-08-25T19:29:19Z</dcterms:created>
  <dcterms:modified xsi:type="dcterms:W3CDTF">2023-09-18T20:45:51Z</dcterms:modified>
</cp:coreProperties>
</file>