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78" r:id="rId3"/>
    <p:sldId id="279" r:id="rId4"/>
    <p:sldId id="280" r:id="rId5"/>
    <p:sldId id="281" r:id="rId6"/>
    <p:sldId id="290" r:id="rId7"/>
    <p:sldId id="262" r:id="rId8"/>
    <p:sldId id="263" r:id="rId9"/>
    <p:sldId id="282" r:id="rId10"/>
    <p:sldId id="325" r:id="rId11"/>
    <p:sldId id="326" r:id="rId12"/>
    <p:sldId id="286" r:id="rId13"/>
    <p:sldId id="266" r:id="rId14"/>
    <p:sldId id="287" r:id="rId15"/>
    <p:sldId id="267" r:id="rId16"/>
    <p:sldId id="283" r:id="rId17"/>
    <p:sldId id="312" r:id="rId18"/>
    <p:sldId id="284" r:id="rId19"/>
    <p:sldId id="314" r:id="rId20"/>
    <p:sldId id="273" r:id="rId21"/>
    <p:sldId id="274" r:id="rId22"/>
    <p:sldId id="275" r:id="rId23"/>
    <p:sldId id="276" r:id="rId24"/>
    <p:sldId id="277" r:id="rId25"/>
    <p:sldId id="289" r:id="rId26"/>
  </p:sldIdLst>
  <p:sldSz cx="9144000" cy="6858000" type="screen4x3"/>
  <p:notesSz cx="6858000" cy="9144000"/>
  <p:defaultTextStyle>
    <a:lvl1pPr>
      <a:defRPr sz="2400">
        <a:latin typeface="+mj-lt"/>
        <a:ea typeface="+mj-ea"/>
        <a:cs typeface="+mj-cs"/>
        <a:sym typeface="Helvetica Neue"/>
      </a:defRPr>
    </a:lvl1pPr>
    <a:lvl2pPr>
      <a:defRPr sz="2400">
        <a:latin typeface="+mj-lt"/>
        <a:ea typeface="+mj-ea"/>
        <a:cs typeface="+mj-cs"/>
        <a:sym typeface="Helvetica Neue"/>
      </a:defRPr>
    </a:lvl2pPr>
    <a:lvl3pPr>
      <a:defRPr sz="2400">
        <a:latin typeface="+mj-lt"/>
        <a:ea typeface="+mj-ea"/>
        <a:cs typeface="+mj-cs"/>
        <a:sym typeface="Helvetica Neue"/>
      </a:defRPr>
    </a:lvl3pPr>
    <a:lvl4pPr>
      <a:defRPr sz="2400">
        <a:latin typeface="+mj-lt"/>
        <a:ea typeface="+mj-ea"/>
        <a:cs typeface="+mj-cs"/>
        <a:sym typeface="Helvetica Neue"/>
      </a:defRPr>
    </a:lvl4pPr>
    <a:lvl5pPr>
      <a:defRPr sz="2400">
        <a:latin typeface="+mj-lt"/>
        <a:ea typeface="+mj-ea"/>
        <a:cs typeface="+mj-cs"/>
        <a:sym typeface="Helvetica Neue"/>
      </a:defRPr>
    </a:lvl5pPr>
    <a:lvl6pPr>
      <a:defRPr sz="2400">
        <a:latin typeface="+mj-lt"/>
        <a:ea typeface="+mj-ea"/>
        <a:cs typeface="+mj-cs"/>
        <a:sym typeface="Helvetica Neue"/>
      </a:defRPr>
    </a:lvl6pPr>
    <a:lvl7pPr>
      <a:defRPr sz="2400">
        <a:latin typeface="+mj-lt"/>
        <a:ea typeface="+mj-ea"/>
        <a:cs typeface="+mj-cs"/>
        <a:sym typeface="Helvetica Neue"/>
      </a:defRPr>
    </a:lvl7pPr>
    <a:lvl8pPr>
      <a:defRPr sz="2400">
        <a:latin typeface="+mj-lt"/>
        <a:ea typeface="+mj-ea"/>
        <a:cs typeface="+mj-cs"/>
        <a:sym typeface="Helvetica Neue"/>
      </a:defRPr>
    </a:lvl8pPr>
    <a:lvl9pPr>
      <a:defRPr sz="2400">
        <a:latin typeface="+mj-lt"/>
        <a:ea typeface="+mj-ea"/>
        <a:cs typeface="+mj-cs"/>
        <a:sym typeface="Helvetica Neue"/>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p:restoredTop sz="94626"/>
  </p:normalViewPr>
  <p:slideViewPr>
    <p:cSldViewPr snapToGrid="0" snapToObjects="1">
      <p:cViewPr varScale="1">
        <p:scale>
          <a:sx n="116" d="100"/>
          <a:sy n="116" d="100"/>
        </p:scale>
        <p:origin x="162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11487352"/>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noRot="1" noChangeAspect="1"/>
          </p:cNvSpPr>
          <p:nvPr>
            <p:ph type="sldImg"/>
          </p:nvPr>
        </p:nvSpPr>
        <p:spPr>
          <a:prstGeom prst="rect">
            <a:avLst/>
          </a:prstGeom>
        </p:spPr>
        <p:txBody>
          <a:bodyPr/>
          <a:lstStyle/>
          <a:p>
            <a:pPr lvl="0"/>
            <a:endParaRPr/>
          </a:p>
        </p:txBody>
      </p:sp>
      <p:sp>
        <p:nvSpPr>
          <p:cNvPr id="11" name="Shape 11"/>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b="1">
                <a:latin typeface="Arial"/>
                <a:ea typeface="Arial"/>
                <a:cs typeface="Arial"/>
                <a:sym typeface="Arial"/>
              </a:rPr>
              <a:t>Figure 10.21</a:t>
            </a:r>
          </a:p>
          <a:p>
            <a:pPr lvl="0" defTabSz="914400">
              <a:lnSpc>
                <a:spcPct val="100000"/>
              </a:lnSpc>
              <a:spcBef>
                <a:spcPts val="400"/>
              </a:spcBef>
              <a:defRPr sz="1800"/>
            </a:pPr>
            <a:r>
              <a:rPr sz="1200">
                <a:latin typeface="Arial"/>
                <a:ea typeface="Arial"/>
                <a:cs typeface="Arial"/>
                <a:sym typeface="Arial"/>
              </a:rPr>
              <a:t>(a) Average sea surface temperature departures from normal as measured by satellite. During El Niño conditions upwelling is greatly diminished and warmer than normal water (deep red color) extends from the coast of South America westward, across the Pacific.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286</a:t>
            </a:r>
          </a:p>
          <a:p>
            <a:pPr eaLnBrk="1" hangingPunct="1">
              <a:spcBef>
                <a:spcPct val="0"/>
              </a:spcBef>
            </a:pPr>
            <a:endParaRPr lang="en-US">
              <a:latin typeface="Calibri" charset="0"/>
            </a:endParaRPr>
          </a:p>
          <a:p>
            <a:pPr eaLnBrk="1" hangingPunct="1">
              <a:spcBef>
                <a:spcPct val="0"/>
              </a:spcBef>
            </a:pPr>
            <a:r>
              <a:rPr lang="en-US">
                <a:latin typeface="Calibri" charset="0"/>
              </a:rPr>
              <a:t>FIGURE 10.26 Regions of climatic abnormalities associated with El Niño conditions (a) during December through February and (b) during June through August. A strong El Niño event may trigger a response in nearly all indicated areas, whereas a weak event will likely play a role in only some areas. (After NOAA Climate Prediction Center.)</a:t>
            </a:r>
          </a:p>
        </p:txBody>
      </p:sp>
      <p:sp>
        <p:nvSpPr>
          <p:cNvPr id="8397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9C090B-4F0A-C948-872D-22FC1046E74B}"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281</a:t>
            </a:r>
          </a:p>
          <a:p>
            <a:pPr eaLnBrk="1" hangingPunct="1">
              <a:spcBef>
                <a:spcPct val="0"/>
              </a:spcBef>
            </a:pPr>
            <a:endParaRPr lang="en-US">
              <a:latin typeface="Calibri" charset="0"/>
            </a:endParaRPr>
          </a:p>
          <a:p>
            <a:pPr eaLnBrk="1" hangingPunct="1">
              <a:spcBef>
                <a:spcPct val="0"/>
              </a:spcBef>
            </a:pPr>
            <a:r>
              <a:rPr lang="en-US">
                <a:latin typeface="Calibri" charset="0"/>
              </a:rPr>
              <a:t>FIGURE 10.20 The Ekman spiral. Winds move the water, and the Coriolis force deflects the water to the right (Northern Hemisphere). Below the surface each successive layer of water moves more slowly and is deflected to the right of the layer above. The average transport of surface water in the Ekman layer is at right angles to the prevailing winds.</a:t>
            </a:r>
          </a:p>
        </p:txBody>
      </p:sp>
      <p:sp>
        <p:nvSpPr>
          <p:cNvPr id="6758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8A9D91-3431-E041-86A6-33E0A5C5AC34}"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281</a:t>
            </a:r>
          </a:p>
          <a:p>
            <a:pPr eaLnBrk="1" hangingPunct="1">
              <a:spcBef>
                <a:spcPct val="0"/>
              </a:spcBef>
            </a:pPr>
            <a:endParaRPr lang="en-US">
              <a:latin typeface="Calibri" charset="0"/>
            </a:endParaRPr>
          </a:p>
          <a:p>
            <a:pPr eaLnBrk="1" hangingPunct="1">
              <a:spcBef>
                <a:spcPct val="0"/>
              </a:spcBef>
            </a:pPr>
            <a:r>
              <a:rPr lang="en-US">
                <a:latin typeface="Calibri" charset="0"/>
              </a:rPr>
              <a:t>FIGURE 10.21 As winds blow parallel to the west coast of North America, surface water is transported to the right (out to sea). Cold water moves up from below (upwells) to replace the surface water. The large H represents the position of the Pacific High in summer. Blue arrows show the movement of water.</a:t>
            </a:r>
          </a:p>
        </p:txBody>
      </p:sp>
      <p:sp>
        <p:nvSpPr>
          <p:cNvPr id="69635"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1DB863-A265-FA4F-94E7-1DF581E14A3F}"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282</a:t>
            </a:r>
          </a:p>
          <a:p>
            <a:pPr eaLnBrk="1" hangingPunct="1">
              <a:spcBef>
                <a:spcPct val="0"/>
              </a:spcBef>
            </a:pPr>
            <a:endParaRPr lang="en-US">
              <a:latin typeface="Calibri" charset="0"/>
            </a:endParaRPr>
          </a:p>
          <a:p>
            <a:pPr eaLnBrk="1" hangingPunct="1">
              <a:spcBef>
                <a:spcPct val="0"/>
              </a:spcBef>
            </a:pPr>
            <a:r>
              <a:rPr lang="en-US">
                <a:latin typeface="Calibri" charset="0"/>
              </a:rPr>
              <a:t>FIGURE 10.22 In diagram (a), under non–El Niño conditions higher pressure over the southeastern Pacific and lower pressure near Indonesia produce easterly trade winds along the equator. These winds promote upwelling and cooler ocean water in the eastern Pacific, while warmer water prevails in the western Pacific. The trades are part of a circulation that typically finds rising air and heavy rain over the western Pacific and sinking air and generally dry weather over the eastern Pacific. If the trades are exceptionally strong (not shown here), water along the equator in the eastern Pacific becomes quite cool. This cool event is called La Niña. During El Niño conditions—diagram (b)—atmospheric pressure decreases over the eastern Pacific and rises over the western Pacific. This change in pressure causes the trades to weaken or reverse direction. This situation enhances the countercurrent that carries warm water from the west over a vast region of the eastern tropical Pacific.</a:t>
            </a:r>
          </a:p>
        </p:txBody>
      </p:sp>
      <p:sp>
        <p:nvSpPr>
          <p:cNvPr id="7168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78E357-2F2D-0A43-ADE3-BB08FCAC50D5}"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279</a:t>
            </a:r>
          </a:p>
          <a:p>
            <a:pPr eaLnBrk="1" hangingPunct="1">
              <a:spcBef>
                <a:spcPct val="0"/>
              </a:spcBef>
            </a:pPr>
            <a:endParaRPr lang="en-US">
              <a:latin typeface="Calibri" charset="0"/>
            </a:endParaRPr>
          </a:p>
          <a:p>
            <a:pPr eaLnBrk="1" hangingPunct="1">
              <a:spcBef>
                <a:spcPct val="0"/>
              </a:spcBef>
            </a:pPr>
            <a:r>
              <a:rPr lang="en-US">
                <a:latin typeface="Calibri" charset="0"/>
              </a:rPr>
              <a:t>FIGURE 10.17 Average position and extent of the major surface ocean currents. Cold currents are shown in blue; warm currents are shown in red.</a:t>
            </a:r>
          </a:p>
        </p:txBody>
      </p:sp>
      <p:sp>
        <p:nvSpPr>
          <p:cNvPr id="6144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74C9F3-3CC3-3449-8FC5-981A9AFAA961}"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282</a:t>
            </a:r>
          </a:p>
          <a:p>
            <a:pPr eaLnBrk="1" hangingPunct="1">
              <a:spcBef>
                <a:spcPct val="0"/>
              </a:spcBef>
            </a:pPr>
            <a:endParaRPr lang="en-US">
              <a:latin typeface="Calibri" charset="0"/>
            </a:endParaRPr>
          </a:p>
          <a:p>
            <a:pPr eaLnBrk="1" hangingPunct="1">
              <a:spcBef>
                <a:spcPct val="0"/>
              </a:spcBef>
            </a:pPr>
            <a:r>
              <a:rPr lang="en-US">
                <a:latin typeface="Calibri" charset="0"/>
              </a:rPr>
              <a:t>FIGURE 10.22 In diagram (a), under non–El Niño conditions higher pressure over the southeastern Pacific and lower pressure near Indonesia produce easterly trade winds along the equator. These winds promote upwelling and cooler ocean water in the eastern Pacific, while warmer water prevails in the western Pacific. The trades are part of a circulation that typically finds rising air and heavy rain over the western Pacific and sinking air and generally dry weather over the eastern Pacific. If the trades are exceptionally strong (not shown here), water along the equator in the eastern Pacific becomes quite cool. This cool event is called La Niña. During El Niño conditions—diagram (b)—atmospheric pressure decreases over the eastern Pacific and rises over the western Pacific. This change in pressure causes the trades to weaken or reverse direction. This situation enhances the countercurrent that carries warm water from the west over a vast region of the eastern tropical Pacific.</a:t>
            </a:r>
          </a:p>
        </p:txBody>
      </p:sp>
      <p:sp>
        <p:nvSpPr>
          <p:cNvPr id="73731"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928CDE-3CC2-AB4E-9695-4F4F704CD07A}"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282</a:t>
            </a:r>
          </a:p>
          <a:p>
            <a:pPr eaLnBrk="1" hangingPunct="1">
              <a:spcBef>
                <a:spcPct val="0"/>
              </a:spcBef>
            </a:pPr>
            <a:endParaRPr lang="en-US">
              <a:latin typeface="Calibri" charset="0"/>
            </a:endParaRPr>
          </a:p>
          <a:p>
            <a:pPr eaLnBrk="1" hangingPunct="1">
              <a:spcBef>
                <a:spcPct val="0"/>
              </a:spcBef>
            </a:pPr>
            <a:r>
              <a:rPr lang="en-US">
                <a:latin typeface="Calibri" charset="0"/>
              </a:rPr>
              <a:t>FIGURE 10.22 In diagram (a), under non–El Niño conditions higher pressure over the southeastern Pacific and lower pressure near Indonesia produce easterly trade winds along the equator. These winds promote upwelling and cooler ocean water in the eastern Pacific, while warmer water prevails in the western Pacific. The trades are part of a circulation that typically finds rising air and heavy rain over the western Pacific and sinking air and generally dry weather over the eastern Pacific. If the trades are exceptionally strong (not shown here), water along the equator in the eastern Pacific becomes quite cool. This cool event is called La Niña. During El Niño conditions—diagram (b)—atmospheric pressure decreases over the eastern Pacific and rises over the western Pacific. This change in pressure causes the trades to weaken or reverse direction. This situation enhances the countercurrent that carries warm water from the west over a vast region of the eastern tropical Pacific.</a:t>
            </a:r>
          </a:p>
        </p:txBody>
      </p:sp>
      <p:sp>
        <p:nvSpPr>
          <p:cNvPr id="71683"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78E357-2F2D-0A43-ADE3-BB08FCAC50D5}"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284</a:t>
            </a:r>
          </a:p>
          <a:p>
            <a:pPr eaLnBrk="1" hangingPunct="1">
              <a:spcBef>
                <a:spcPct val="0"/>
              </a:spcBef>
            </a:pPr>
            <a:endParaRPr lang="en-US">
              <a:latin typeface="Calibri" charset="0"/>
            </a:endParaRPr>
          </a:p>
          <a:p>
            <a:pPr eaLnBrk="1" hangingPunct="1">
              <a:spcBef>
                <a:spcPct val="0"/>
              </a:spcBef>
            </a:pPr>
            <a:r>
              <a:rPr lang="en-US">
                <a:latin typeface="Calibri" charset="0"/>
              </a:rPr>
              <a:t>FIGURE 10.24 The Oceanic Niño Index (ONI). The numbers on the left side of the diagram represent a running 3-month mean for sea surface temperature variations (from normal) over the tropical Pacific Ocean from latitude 5°N to 5°S and from longitude 120°W to 170°W (area outlined in adjacent map). Warm EI Niño episodes are in red; cold La Niña episodes are in blue. Warm and cold events occur when the deviation from the normal is 0.5 or greater. An index value between 0.5 and 0.9 is considered weak; an index value between 1.0 and 1.4 is considered moderate, and an index value of 1.5 or greater is considered strong.</a:t>
            </a:r>
          </a:p>
        </p:txBody>
      </p:sp>
      <p:sp>
        <p:nvSpPr>
          <p:cNvPr id="77827"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1CACEA-7414-1646-B14F-2B43BFDC3266}"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6AD0A-240B-AB4F-B3DF-40239C4ABAA1}" type="slidenum">
              <a:rPr lang="en-US"/>
              <a:pPr/>
              <a:t>17</a:t>
            </a:fld>
            <a:endParaRPr lang="en-US"/>
          </a:p>
        </p:txBody>
      </p:sp>
      <p:sp>
        <p:nvSpPr>
          <p:cNvPr id="72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solidFill>
                  <a:srgbClr val="009A9A"/>
                </a:solidFill>
              </a:rPr>
              <a:t>FIGURE 10.22 </a:t>
            </a:r>
            <a:r>
              <a:rPr lang="en-US">
                <a:solidFill>
                  <a:srgbClr val="000000"/>
                </a:solidFill>
              </a:rPr>
              <a:t>The Ocean</a:t>
            </a:r>
          </a:p>
          <a:p>
            <a:r>
              <a:rPr lang="en-US">
                <a:solidFill>
                  <a:srgbClr val="000000"/>
                </a:solidFill>
              </a:rPr>
              <a:t>Nino Index (ONI). The numbers on</a:t>
            </a:r>
          </a:p>
          <a:p>
            <a:r>
              <a:rPr lang="en-US">
                <a:solidFill>
                  <a:srgbClr val="000000"/>
                </a:solidFill>
              </a:rPr>
              <a:t>the left side of the diagram represent a</a:t>
            </a:r>
          </a:p>
          <a:p>
            <a:r>
              <a:rPr lang="en-US">
                <a:solidFill>
                  <a:srgbClr val="000000"/>
                </a:solidFill>
              </a:rPr>
              <a:t>running 3-month mean for sea surface</a:t>
            </a:r>
          </a:p>
          <a:p>
            <a:r>
              <a:rPr lang="en-US">
                <a:solidFill>
                  <a:srgbClr val="000000"/>
                </a:solidFill>
              </a:rPr>
              <a:t>temperature variations (from normal)</a:t>
            </a:r>
          </a:p>
          <a:p>
            <a:r>
              <a:rPr lang="en-US">
                <a:solidFill>
                  <a:srgbClr val="000000"/>
                </a:solidFill>
              </a:rPr>
              <a:t>over the tropical Pacific Ocean from</a:t>
            </a:r>
          </a:p>
          <a:p>
            <a:r>
              <a:rPr lang="en-US">
                <a:solidFill>
                  <a:srgbClr val="000000"/>
                </a:solidFill>
              </a:rPr>
              <a:t>latitude 5</a:t>
            </a:r>
            <a:r>
              <a:rPr lang="en-US">
                <a:solidFill>
                  <a:srgbClr val="000000"/>
                </a:solidFill>
                <a:ea typeface="ヒラギノ角ゴ Pro W3" charset="0"/>
                <a:cs typeface="ヒラギノ角ゴ Pro W3" charset="0"/>
              </a:rPr>
              <a:t>ｰ</a:t>
            </a:r>
            <a:r>
              <a:rPr lang="en-US">
                <a:solidFill>
                  <a:srgbClr val="000000"/>
                </a:solidFill>
              </a:rPr>
              <a:t>N to 5</a:t>
            </a:r>
            <a:r>
              <a:rPr lang="en-US">
                <a:solidFill>
                  <a:srgbClr val="000000"/>
                </a:solidFill>
                <a:ea typeface="ヒラギノ角ゴ Pro W3" charset="0"/>
                <a:cs typeface="ヒラギノ角ゴ Pro W3" charset="0"/>
              </a:rPr>
              <a:t>ｰ</a:t>
            </a:r>
            <a:r>
              <a:rPr lang="en-US">
                <a:solidFill>
                  <a:srgbClr val="000000"/>
                </a:solidFill>
              </a:rPr>
              <a:t>S and from longitude</a:t>
            </a:r>
          </a:p>
          <a:p>
            <a:r>
              <a:rPr lang="en-US">
                <a:solidFill>
                  <a:srgbClr val="000000"/>
                </a:solidFill>
              </a:rPr>
              <a:t>120</a:t>
            </a:r>
            <a:r>
              <a:rPr lang="en-US">
                <a:solidFill>
                  <a:srgbClr val="000000"/>
                </a:solidFill>
                <a:ea typeface="ヒラギノ角ゴ Pro W3" charset="0"/>
                <a:cs typeface="ヒラギノ角ゴ Pro W3" charset="0"/>
              </a:rPr>
              <a:t>ｰ</a:t>
            </a:r>
            <a:r>
              <a:rPr lang="en-US">
                <a:solidFill>
                  <a:srgbClr val="000000"/>
                </a:solidFill>
              </a:rPr>
              <a:t>W to 170</a:t>
            </a:r>
            <a:r>
              <a:rPr lang="en-US">
                <a:solidFill>
                  <a:srgbClr val="000000"/>
                </a:solidFill>
                <a:ea typeface="ヒラギノ角ゴ Pro W3" charset="0"/>
                <a:cs typeface="ヒラギノ角ゴ Pro W3" charset="0"/>
              </a:rPr>
              <a:t>ｰ</a:t>
            </a:r>
            <a:r>
              <a:rPr lang="en-US">
                <a:solidFill>
                  <a:srgbClr val="000000"/>
                </a:solidFill>
              </a:rPr>
              <a:t>W. Warm E1 Nino episodes</a:t>
            </a:r>
          </a:p>
          <a:p>
            <a:r>
              <a:rPr lang="en-US">
                <a:solidFill>
                  <a:srgbClr val="000000"/>
                </a:solidFill>
              </a:rPr>
              <a:t>are in red; cold La Nina episodes</a:t>
            </a:r>
          </a:p>
          <a:p>
            <a:r>
              <a:rPr lang="en-US">
                <a:solidFill>
                  <a:srgbClr val="000000"/>
                </a:solidFill>
              </a:rPr>
              <a:t>are in blue. Warm and cold events occur</a:t>
            </a:r>
          </a:p>
          <a:p>
            <a:r>
              <a:rPr lang="en-US">
                <a:solidFill>
                  <a:srgbClr val="000000"/>
                </a:solidFill>
              </a:rPr>
              <a:t>when the deviation from the normal</a:t>
            </a:r>
          </a:p>
          <a:p>
            <a:r>
              <a:rPr lang="en-US">
                <a:solidFill>
                  <a:srgbClr val="000000"/>
                </a:solidFill>
              </a:rPr>
              <a:t>is 0.5 or greater. An index value</a:t>
            </a:r>
          </a:p>
          <a:p>
            <a:r>
              <a:rPr lang="en-US">
                <a:solidFill>
                  <a:srgbClr val="000000"/>
                </a:solidFill>
              </a:rPr>
              <a:t>between 0.5 and 0.9 is considered</a:t>
            </a:r>
          </a:p>
          <a:p>
            <a:r>
              <a:rPr lang="en-US">
                <a:solidFill>
                  <a:srgbClr val="000000"/>
                </a:solidFill>
              </a:rPr>
              <a:t>weak; an index value between 1.0 and</a:t>
            </a:r>
          </a:p>
          <a:p>
            <a:r>
              <a:rPr lang="en-US">
                <a:solidFill>
                  <a:srgbClr val="000000"/>
                </a:solidFill>
              </a:rPr>
              <a:t>1.4 is considered moderate, and an index</a:t>
            </a:r>
          </a:p>
          <a:p>
            <a:r>
              <a:rPr lang="en-US">
                <a:solidFill>
                  <a:srgbClr val="000000"/>
                </a:solidFill>
              </a:rPr>
              <a:t>value of 1.5 or greater is considered</a:t>
            </a:r>
          </a:p>
          <a:p>
            <a:r>
              <a:rPr lang="en-US">
                <a:solidFill>
                  <a:srgbClr val="000000"/>
                </a:solidFill>
              </a:rPr>
              <a:t>strong. (Courtesy of NOAA and</a:t>
            </a:r>
          </a:p>
          <a:p>
            <a:r>
              <a:rPr lang="en-US">
                <a:solidFill>
                  <a:srgbClr val="000000"/>
                </a:solidFill>
              </a:rPr>
              <a:t>Jan Null.)</a:t>
            </a:r>
          </a:p>
          <a:p>
            <a:endParaRPr lang="en-US">
              <a:latin typeface="Times New Roman" charset="0"/>
            </a:endParaRPr>
          </a:p>
          <a:p>
            <a:endParaRPr lang="en-US"/>
          </a:p>
        </p:txBody>
      </p:sp>
    </p:spTree>
    <p:extLst>
      <p:ext uri="{BB962C8B-B14F-4D97-AF65-F5344CB8AC3E}">
        <p14:creationId xmlns:p14="http://schemas.microsoft.com/office/powerpoint/2010/main" val="3441580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3F479D3-F732-EE44-836B-3270BCD3438E}" type="datetimeFigureOut">
              <a:rPr lang="en-US"/>
              <a:pPr>
                <a:defRPr/>
              </a:pPr>
              <a:t>4/18/22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7E69E4-9FE9-5D47-A77A-40EF694AE3D8}" type="slidenum">
              <a:rPr lang="en-US"/>
              <a:pPr>
                <a:defRPr/>
              </a:pPr>
              <a:t>‹#›</a:t>
            </a:fld>
            <a:endParaRPr lang="en-US"/>
          </a:p>
        </p:txBody>
      </p:sp>
    </p:spTree>
    <p:extLst>
      <p:ext uri="{BB962C8B-B14F-4D97-AF65-F5344CB8AC3E}">
        <p14:creationId xmlns:p14="http://schemas.microsoft.com/office/powerpoint/2010/main" val="82160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3929A3F-C857-514F-9BD0-AB259E306B7A}" type="slidenum">
              <a:rPr lang="en-US"/>
              <a:pPr/>
              <a:t>‹#›</a:t>
            </a:fld>
            <a:endParaRPr lang="en-US"/>
          </a:p>
        </p:txBody>
      </p:sp>
    </p:spTree>
    <p:extLst>
      <p:ext uri="{BB962C8B-B14F-4D97-AF65-F5344CB8AC3E}">
        <p14:creationId xmlns:p14="http://schemas.microsoft.com/office/powerpoint/2010/main" val="2739763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8400"/>
            <a:ext cx="1905000" cy="288822"/>
          </a:xfrm>
          <a:prstGeom prst="rect">
            <a:avLst/>
          </a:prstGeom>
          <a:ln w="12700">
            <a:miter lim="400000"/>
          </a:ln>
        </p:spPr>
        <p:txBody>
          <a:bodyPr lIns="45718" tIns="45718" rIns="45718" bIns="45718">
            <a:spAutoFit/>
          </a:bodyPr>
          <a:lstStyle>
            <a:lvl1pPr algn="r">
              <a:defRPr sz="1400">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algn="ctr">
        <a:defRPr sz="4400">
          <a:latin typeface="Arial"/>
          <a:ea typeface="Arial"/>
          <a:cs typeface="Arial"/>
          <a:sym typeface="Arial"/>
        </a:defRPr>
      </a:lvl6pPr>
      <a:lvl7pPr algn="ctr">
        <a:defRPr sz="4400">
          <a:latin typeface="Arial"/>
          <a:ea typeface="Arial"/>
          <a:cs typeface="Arial"/>
          <a:sym typeface="Arial"/>
        </a:defRPr>
      </a:lvl7pPr>
      <a:lvl8pPr algn="ctr">
        <a:defRPr sz="4400">
          <a:latin typeface="Arial"/>
          <a:ea typeface="Arial"/>
          <a:cs typeface="Arial"/>
          <a:sym typeface="Arial"/>
        </a:defRPr>
      </a:lvl8pPr>
      <a:lvl9pPr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algn="r">
        <a:defRPr sz="1400">
          <a:solidFill>
            <a:schemeClr val="tx1"/>
          </a:solidFill>
          <a:latin typeface="+mn-lt"/>
          <a:ea typeface="+mn-ea"/>
          <a:cs typeface="+mn-cs"/>
          <a:sym typeface="Arial"/>
        </a:defRPr>
      </a:lvl2pPr>
      <a:lvl3pPr algn="r">
        <a:defRPr sz="1400">
          <a:solidFill>
            <a:schemeClr val="tx1"/>
          </a:solidFill>
          <a:latin typeface="+mn-lt"/>
          <a:ea typeface="+mn-ea"/>
          <a:cs typeface="+mn-cs"/>
          <a:sym typeface="Arial"/>
        </a:defRPr>
      </a:lvl3pPr>
      <a:lvl4pPr algn="r">
        <a:defRPr sz="1400">
          <a:solidFill>
            <a:schemeClr val="tx1"/>
          </a:solidFill>
          <a:latin typeface="+mn-lt"/>
          <a:ea typeface="+mn-ea"/>
          <a:cs typeface="+mn-cs"/>
          <a:sym typeface="Arial"/>
        </a:defRPr>
      </a:lvl4pPr>
      <a:lvl5pPr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1.jpeg" descr="1021a"/>
          <p:cNvPicPr/>
          <p:nvPr/>
        </p:nvPicPr>
        <p:blipFill>
          <a:blip r:embed="rId3"/>
          <a:srcRect l="11978" t="3305" r="10723" b="22996"/>
          <a:stretch>
            <a:fillRect/>
          </a:stretch>
        </p:blipFill>
        <p:spPr>
          <a:xfrm>
            <a:off x="-1" y="-2"/>
            <a:ext cx="9144003" cy="6858004"/>
          </a:xfrm>
          <a:prstGeom prst="rect">
            <a:avLst/>
          </a:prstGeom>
          <a:ln w="12700">
            <a:miter lim="400000"/>
          </a:ln>
        </p:spPr>
      </p:pic>
      <p:sp>
        <p:nvSpPr>
          <p:cNvPr id="9" name="Shape 9"/>
          <p:cNvSpPr/>
          <p:nvPr/>
        </p:nvSpPr>
        <p:spPr>
          <a:xfrm>
            <a:off x="3108324" y="1981200"/>
            <a:ext cx="2822560" cy="856403"/>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5400">
                <a:solidFill>
                  <a:srgbClr val="333399"/>
                </a:solidFill>
                <a:latin typeface="Arial"/>
                <a:ea typeface="Arial"/>
                <a:cs typeface="Arial"/>
                <a:sym typeface="Arial"/>
              </a:defRPr>
            </a:lvl1pPr>
          </a:lstStyle>
          <a:p>
            <a:pPr lvl="0">
              <a:defRPr sz="1800">
                <a:solidFill>
                  <a:srgbClr val="000000"/>
                </a:solidFill>
              </a:defRPr>
            </a:pPr>
            <a:r>
              <a:rPr sz="5400">
                <a:solidFill>
                  <a:srgbClr val="333399"/>
                </a:solidFill>
              </a:rPr>
              <a:t>EL NINO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1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4634672" cy="235426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Box 3"/>
          <p:cNvSpPr txBox="1">
            <a:spLocks noChangeArrowheads="1"/>
          </p:cNvSpPr>
          <p:nvPr/>
        </p:nvSpPr>
        <p:spPr bwMode="auto">
          <a:xfrm>
            <a:off x="2590800" y="228600"/>
            <a:ext cx="3938588" cy="519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2800" dirty="0">
                <a:solidFill>
                  <a:srgbClr val="0001FD"/>
                </a:solidFill>
              </a:rPr>
              <a:t>EL NINO CONDITIONS</a:t>
            </a:r>
            <a:endParaRPr lang="en-US" dirty="0">
              <a:solidFill>
                <a:srgbClr val="0001FD"/>
              </a:solidFill>
            </a:endParaRPr>
          </a:p>
        </p:txBody>
      </p:sp>
      <p:sp>
        <p:nvSpPr>
          <p:cNvPr id="4" name="TextBox 3"/>
          <p:cNvSpPr txBox="1"/>
          <p:nvPr/>
        </p:nvSpPr>
        <p:spPr>
          <a:xfrm>
            <a:off x="4953000" y="953155"/>
            <a:ext cx="4038600" cy="5447645"/>
          </a:xfrm>
          <a:prstGeom prst="rect">
            <a:avLst/>
          </a:prstGeom>
          <a:noFill/>
        </p:spPr>
        <p:txBody>
          <a:bodyPr wrap="square" rtlCol="0">
            <a:spAutoFit/>
          </a:bodyPr>
          <a:lstStyle/>
          <a:p>
            <a:r>
              <a:rPr lang="en-US" sz="2400" b="1" dirty="0">
                <a:solidFill>
                  <a:schemeClr val="tx1"/>
                </a:solidFill>
              </a:rPr>
              <a:t>Atmosphere:</a:t>
            </a:r>
          </a:p>
          <a:p>
            <a:pPr marL="342900" indent="-342900">
              <a:buFont typeface="Arial"/>
              <a:buChar char="•"/>
            </a:pPr>
            <a:r>
              <a:rPr lang="en-US" sz="2000" dirty="0">
                <a:solidFill>
                  <a:schemeClr val="tx1"/>
                </a:solidFill>
              </a:rPr>
              <a:t>Anomalously high pressure over western Pacific (Darwin)</a:t>
            </a:r>
          </a:p>
          <a:p>
            <a:pPr marL="342900" indent="-342900">
              <a:buFont typeface="Arial"/>
              <a:buChar char="•"/>
            </a:pPr>
            <a:endParaRPr lang="en-US" sz="2000" dirty="0">
              <a:solidFill>
                <a:schemeClr val="tx1"/>
              </a:solidFill>
            </a:endParaRPr>
          </a:p>
          <a:p>
            <a:pPr marL="342900" indent="-342900">
              <a:buFont typeface="Arial"/>
              <a:buChar char="•"/>
            </a:pPr>
            <a:r>
              <a:rPr lang="en-US" sz="2000" dirty="0">
                <a:solidFill>
                  <a:schemeClr val="tx1"/>
                </a:solidFill>
              </a:rPr>
              <a:t>Anomalously low pressure</a:t>
            </a:r>
          </a:p>
          <a:p>
            <a:r>
              <a:rPr lang="en-US" sz="2000" dirty="0">
                <a:solidFill>
                  <a:schemeClr val="tx1"/>
                </a:solidFill>
              </a:rPr>
              <a:t>     over central/eastern Pacific</a:t>
            </a:r>
          </a:p>
          <a:p>
            <a:r>
              <a:rPr lang="en-US" sz="2000" dirty="0">
                <a:solidFill>
                  <a:schemeClr val="tx1"/>
                </a:solidFill>
              </a:rPr>
              <a:t>     (Tahiti)</a:t>
            </a:r>
          </a:p>
          <a:p>
            <a:endParaRPr lang="en-US" sz="2000" dirty="0">
              <a:solidFill>
                <a:schemeClr val="tx1"/>
              </a:solidFill>
            </a:endParaRPr>
          </a:p>
          <a:p>
            <a:pPr marL="342900" indent="-342900">
              <a:buFont typeface="Arial"/>
              <a:buChar char="•"/>
            </a:pPr>
            <a:r>
              <a:rPr lang="en-US" sz="2000" dirty="0">
                <a:solidFill>
                  <a:schemeClr val="tx1"/>
                </a:solidFill>
              </a:rPr>
              <a:t>Easterly trades weaken or even reverse direction</a:t>
            </a:r>
          </a:p>
          <a:p>
            <a:pPr marL="342900" indent="-342900">
              <a:buFont typeface="Arial"/>
              <a:buChar char="•"/>
            </a:pPr>
            <a:endParaRPr lang="en-US" sz="2000" dirty="0">
              <a:solidFill>
                <a:schemeClr val="tx1"/>
              </a:solidFill>
            </a:endParaRPr>
          </a:p>
          <a:p>
            <a:pPr marL="342900" indent="-342900">
              <a:buFont typeface="Arial"/>
              <a:buChar char="•"/>
            </a:pPr>
            <a:r>
              <a:rPr lang="en-US" sz="2000" dirty="0">
                <a:solidFill>
                  <a:schemeClr val="tx1"/>
                </a:solidFill>
              </a:rPr>
              <a:t>Higher than normal rainfall over central/eastern Pacific</a:t>
            </a:r>
          </a:p>
          <a:p>
            <a:pPr marL="342900" indent="-342900">
              <a:buFont typeface="Arial"/>
              <a:buChar char="•"/>
            </a:pPr>
            <a:endParaRPr lang="en-US" sz="2000" dirty="0">
              <a:solidFill>
                <a:schemeClr val="tx1"/>
              </a:solidFill>
            </a:endParaRPr>
          </a:p>
          <a:p>
            <a:pPr marL="342900" indent="-342900">
              <a:buFont typeface="Arial"/>
              <a:buChar char="•"/>
            </a:pPr>
            <a:r>
              <a:rPr lang="en-US" sz="2000" dirty="0">
                <a:solidFill>
                  <a:schemeClr val="tx1"/>
                </a:solidFill>
              </a:rPr>
              <a:t>Lower than normal rainfall over western Pacific</a:t>
            </a:r>
          </a:p>
          <a:p>
            <a:r>
              <a:rPr lang="en-US" sz="2400" dirty="0">
                <a:solidFill>
                  <a:schemeClr val="tx1"/>
                </a:solidFill>
              </a:rPr>
              <a:t> </a:t>
            </a:r>
          </a:p>
        </p:txBody>
      </p:sp>
    </p:spTree>
    <p:extLst>
      <p:ext uri="{BB962C8B-B14F-4D97-AF65-F5344CB8AC3E}">
        <p14:creationId xmlns:p14="http://schemas.microsoft.com/office/powerpoint/2010/main" val="3415946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0-19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4634672" cy="235426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Box 3"/>
          <p:cNvSpPr txBox="1">
            <a:spLocks noChangeArrowheads="1"/>
          </p:cNvSpPr>
          <p:nvPr/>
        </p:nvSpPr>
        <p:spPr bwMode="auto">
          <a:xfrm>
            <a:off x="2590800" y="228600"/>
            <a:ext cx="3938588" cy="5191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en-US" sz="2800" dirty="0">
                <a:solidFill>
                  <a:srgbClr val="0001FD"/>
                </a:solidFill>
              </a:rPr>
              <a:t>EL NINO CONDITIONS</a:t>
            </a:r>
            <a:endParaRPr lang="en-US" dirty="0">
              <a:solidFill>
                <a:srgbClr val="0001FD"/>
              </a:solidFill>
            </a:endParaRPr>
          </a:p>
        </p:txBody>
      </p:sp>
      <p:sp>
        <p:nvSpPr>
          <p:cNvPr id="4" name="TextBox 3"/>
          <p:cNvSpPr txBox="1"/>
          <p:nvPr/>
        </p:nvSpPr>
        <p:spPr>
          <a:xfrm>
            <a:off x="4876800" y="953155"/>
            <a:ext cx="4114800" cy="5139868"/>
          </a:xfrm>
          <a:prstGeom prst="rect">
            <a:avLst/>
          </a:prstGeom>
          <a:noFill/>
        </p:spPr>
        <p:txBody>
          <a:bodyPr wrap="square" rtlCol="0">
            <a:spAutoFit/>
          </a:bodyPr>
          <a:lstStyle/>
          <a:p>
            <a:r>
              <a:rPr lang="en-US" sz="2400" b="1" dirty="0">
                <a:solidFill>
                  <a:schemeClr val="tx1"/>
                </a:solidFill>
              </a:rPr>
              <a:t>Ocean:</a:t>
            </a:r>
          </a:p>
          <a:p>
            <a:pPr marL="342900" indent="-342900">
              <a:buFont typeface="Arial"/>
              <a:buChar char="•"/>
            </a:pPr>
            <a:r>
              <a:rPr lang="en-US" sz="2000" dirty="0">
                <a:solidFill>
                  <a:schemeClr val="tx1"/>
                </a:solidFill>
              </a:rPr>
              <a:t>Anomalously high SSTs in eastern Pacific (off Peru)</a:t>
            </a:r>
          </a:p>
          <a:p>
            <a:pPr marL="342900" indent="-342900">
              <a:buFont typeface="Arial"/>
              <a:buChar char="•"/>
            </a:pPr>
            <a:endParaRPr lang="en-US" sz="2000" dirty="0">
              <a:solidFill>
                <a:schemeClr val="tx1"/>
              </a:solidFill>
            </a:endParaRPr>
          </a:p>
          <a:p>
            <a:pPr marL="342900" indent="-342900">
              <a:buFont typeface="Arial"/>
              <a:buChar char="•"/>
            </a:pPr>
            <a:r>
              <a:rPr lang="en-US" sz="2000" dirty="0">
                <a:solidFill>
                  <a:schemeClr val="tx1"/>
                </a:solidFill>
              </a:rPr>
              <a:t>Higher sea-level in eastern Pacific</a:t>
            </a:r>
          </a:p>
          <a:p>
            <a:endParaRPr lang="en-US" sz="2000" dirty="0">
              <a:solidFill>
                <a:schemeClr val="tx1"/>
              </a:solidFill>
            </a:endParaRPr>
          </a:p>
          <a:p>
            <a:pPr marL="342900" indent="-342900">
              <a:buFont typeface="Arial"/>
              <a:buChar char="•"/>
            </a:pPr>
            <a:r>
              <a:rPr lang="en-US" sz="2000" dirty="0">
                <a:solidFill>
                  <a:schemeClr val="tx1"/>
                </a:solidFill>
              </a:rPr>
              <a:t>Relaxation in slope of thermocline</a:t>
            </a:r>
          </a:p>
          <a:p>
            <a:pPr marL="342900" indent="-342900">
              <a:buFont typeface="Arial"/>
              <a:buChar char="•"/>
            </a:pPr>
            <a:endParaRPr lang="en-US" sz="2000" dirty="0">
              <a:solidFill>
                <a:schemeClr val="tx1"/>
              </a:solidFill>
            </a:endParaRPr>
          </a:p>
          <a:p>
            <a:pPr marL="342900" indent="-342900">
              <a:buFont typeface="Arial"/>
              <a:buChar char="•"/>
            </a:pPr>
            <a:r>
              <a:rPr lang="en-US" sz="2000" dirty="0">
                <a:solidFill>
                  <a:schemeClr val="tx1"/>
                </a:solidFill>
              </a:rPr>
              <a:t>Reduced cold water upwelling in eastern Pacific</a:t>
            </a:r>
          </a:p>
          <a:p>
            <a:pPr marL="342900" indent="-342900">
              <a:buFont typeface="Arial"/>
              <a:buChar char="•"/>
            </a:pPr>
            <a:endParaRPr lang="en-US" sz="2000" dirty="0">
              <a:solidFill>
                <a:schemeClr val="tx1"/>
              </a:solidFill>
            </a:endParaRPr>
          </a:p>
          <a:p>
            <a:pPr marL="342900" indent="-342900">
              <a:buFont typeface="Arial"/>
              <a:buChar char="•"/>
            </a:pPr>
            <a:r>
              <a:rPr lang="en-US" sz="2000" dirty="0">
                <a:solidFill>
                  <a:schemeClr val="tx1"/>
                </a:solidFill>
              </a:rPr>
              <a:t>Strengthened equatorial counter-current</a:t>
            </a:r>
          </a:p>
          <a:p>
            <a:endParaRPr lang="en-US" sz="2400" dirty="0">
              <a:solidFill>
                <a:schemeClr val="tx1"/>
              </a:solidFill>
            </a:endParaRPr>
          </a:p>
        </p:txBody>
      </p:sp>
    </p:spTree>
    <p:extLst>
      <p:ext uri="{BB962C8B-B14F-4D97-AF65-F5344CB8AC3E}">
        <p14:creationId xmlns:p14="http://schemas.microsoft.com/office/powerpoint/2010/main" val="2162683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13589_10_2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2575"/>
            <a:ext cx="8839200" cy="629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hape 64"/>
          <p:cNvSpPr/>
          <p:nvPr/>
        </p:nvSpPr>
        <p:spPr>
          <a:xfrm>
            <a:off x="5105400" y="228600"/>
            <a:ext cx="3779424" cy="4862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800">
                <a:latin typeface="Arial"/>
                <a:ea typeface="Arial"/>
                <a:cs typeface="Arial"/>
                <a:sym typeface="Arial"/>
              </a:defRPr>
            </a:lvl1pPr>
          </a:lstStyle>
          <a:p>
            <a:pPr lvl="0">
              <a:defRPr sz="1800"/>
            </a:pPr>
            <a:r>
              <a:rPr sz="2800" dirty="0"/>
              <a:t>LA NINA CONDITIONS</a:t>
            </a:r>
          </a:p>
        </p:txBody>
      </p:sp>
    </p:spTree>
    <p:extLst>
      <p:ext uri="{BB962C8B-B14F-4D97-AF65-F5344CB8AC3E}">
        <p14:creationId xmlns:p14="http://schemas.microsoft.com/office/powerpoint/2010/main" val="2032432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2.png" descr="ElNino.tif"/>
          <p:cNvPicPr/>
          <p:nvPr/>
        </p:nvPicPr>
        <p:blipFill>
          <a:blip r:embed="rId2"/>
          <a:stretch>
            <a:fillRect/>
          </a:stretch>
        </p:blipFill>
        <p:spPr>
          <a:xfrm>
            <a:off x="1981200" y="3389312"/>
            <a:ext cx="4953000" cy="3468688"/>
          </a:xfrm>
          <a:prstGeom prst="rect">
            <a:avLst/>
          </a:prstGeom>
          <a:ln w="12700">
            <a:miter lim="400000"/>
          </a:ln>
        </p:spPr>
      </p:pic>
      <p:pic>
        <p:nvPicPr>
          <p:cNvPr id="69" name="image3.png" descr="LaNina.tif"/>
          <p:cNvPicPr/>
          <p:nvPr/>
        </p:nvPicPr>
        <p:blipFill>
          <a:blip r:embed="rId3"/>
          <a:stretch>
            <a:fillRect/>
          </a:stretch>
        </p:blipFill>
        <p:spPr>
          <a:xfrm>
            <a:off x="2362200" y="76200"/>
            <a:ext cx="4724400" cy="3363913"/>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
          <p:cNvSpPr/>
          <p:nvPr/>
        </p:nvSpPr>
        <p:spPr>
          <a:xfrm>
            <a:off x="1066805" y="128587"/>
            <a:ext cx="7404095" cy="52321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1800">
                <a:latin typeface="Arial"/>
                <a:ea typeface="Arial"/>
                <a:cs typeface="Arial"/>
                <a:sym typeface="Arial"/>
              </a:defRPr>
            </a:lvl1pPr>
          </a:lstStyle>
          <a:p>
            <a:pPr lvl="0"/>
            <a:r>
              <a:rPr sz="2800" dirty="0"/>
              <a:t>El Niño and</a:t>
            </a:r>
            <a:r>
              <a:rPr lang="en-US" sz="2800" dirty="0"/>
              <a:t> the</a:t>
            </a:r>
            <a:r>
              <a:rPr sz="2800" dirty="0"/>
              <a:t> Southern Oscillation</a:t>
            </a:r>
            <a:r>
              <a:rPr lang="en-US" sz="2800" dirty="0"/>
              <a:t> (ENSO)</a:t>
            </a:r>
            <a:endParaRPr sz="2800" dirty="0"/>
          </a:p>
        </p:txBody>
      </p:sp>
      <p:pic>
        <p:nvPicPr>
          <p:cNvPr id="5" name="Picture 4" descr="nino-region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47212"/>
            <a:ext cx="4356100" cy="2796088"/>
          </a:xfrm>
          <a:prstGeom prst="rect">
            <a:avLst/>
          </a:prstGeom>
        </p:spPr>
      </p:pic>
      <p:sp>
        <p:nvSpPr>
          <p:cNvPr id="7" name="Rectangle 6"/>
          <p:cNvSpPr/>
          <p:nvPr/>
        </p:nvSpPr>
        <p:spPr>
          <a:xfrm>
            <a:off x="4802342" y="1552377"/>
            <a:ext cx="3827659" cy="1077218"/>
          </a:xfrm>
          <a:prstGeom prst="rect">
            <a:avLst/>
          </a:prstGeom>
        </p:spPr>
        <p:txBody>
          <a:bodyPr wrap="none">
            <a:spAutoFit/>
          </a:bodyPr>
          <a:lstStyle/>
          <a:p>
            <a:r>
              <a:rPr lang="en-US" sz="1600" b="1" u="sng" dirty="0"/>
              <a:t>El Niño:</a:t>
            </a:r>
            <a:r>
              <a:rPr lang="en-US" sz="1600" dirty="0"/>
              <a:t>  5 consecutive months of </a:t>
            </a:r>
          </a:p>
          <a:p>
            <a:r>
              <a:rPr lang="en-US" sz="1600" dirty="0"/>
              <a:t>sea-surface temperatures in region</a:t>
            </a:r>
          </a:p>
          <a:p>
            <a:r>
              <a:rPr lang="en-US" sz="1600" dirty="0"/>
              <a:t>“Nino 3.4” at least 0.5°C above average</a:t>
            </a:r>
          </a:p>
          <a:p>
            <a:r>
              <a:rPr lang="en-US" sz="1600" dirty="0"/>
              <a:t>(La Niña: 0.5°C below average)</a:t>
            </a:r>
          </a:p>
        </p:txBody>
      </p:sp>
      <p:pic>
        <p:nvPicPr>
          <p:cNvPr id="8" name="image7.jpeg" descr="1003a"/>
          <p:cNvPicPr/>
          <p:nvPr/>
        </p:nvPicPr>
        <p:blipFill>
          <a:blip r:embed="rId3"/>
          <a:stretch>
            <a:fillRect/>
          </a:stretch>
        </p:blipFill>
        <p:spPr>
          <a:xfrm>
            <a:off x="304800" y="3721100"/>
            <a:ext cx="4356100" cy="2971800"/>
          </a:xfrm>
          <a:prstGeom prst="rect">
            <a:avLst/>
          </a:prstGeom>
          <a:ln w="12700">
            <a:miter lim="400000"/>
          </a:ln>
        </p:spPr>
      </p:pic>
      <p:sp>
        <p:nvSpPr>
          <p:cNvPr id="9" name="Shape 53"/>
          <p:cNvSpPr/>
          <p:nvPr/>
        </p:nvSpPr>
        <p:spPr>
          <a:xfrm>
            <a:off x="1917705" y="5219705"/>
            <a:ext cx="91432" cy="9143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99"/>
          </a:solidFill>
          <a:ln>
            <a:solidFill/>
            <a:round/>
          </a:ln>
        </p:spPr>
        <p:txBody>
          <a:bodyPr lIns="0" tIns="0" rIns="0" bIns="0" anchor="ctr"/>
          <a:lstStyle/>
          <a:p>
            <a:pPr lvl="0">
              <a:defRPr>
                <a:latin typeface="Arial"/>
                <a:ea typeface="Arial"/>
                <a:cs typeface="Arial"/>
                <a:sym typeface="Arial"/>
              </a:defRPr>
            </a:pPr>
            <a:endParaRPr/>
          </a:p>
        </p:txBody>
      </p:sp>
      <p:sp>
        <p:nvSpPr>
          <p:cNvPr id="10" name="Shape 54"/>
          <p:cNvSpPr/>
          <p:nvPr/>
        </p:nvSpPr>
        <p:spPr>
          <a:xfrm>
            <a:off x="965205" y="5207005"/>
            <a:ext cx="91432" cy="9143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99"/>
          </a:solidFill>
          <a:ln>
            <a:solidFill/>
            <a:round/>
          </a:ln>
        </p:spPr>
        <p:txBody>
          <a:bodyPr lIns="0" tIns="0" rIns="0" bIns="0" anchor="ctr"/>
          <a:lstStyle/>
          <a:p>
            <a:pPr lvl="0">
              <a:defRPr>
                <a:latin typeface="Arial"/>
                <a:ea typeface="Arial"/>
                <a:cs typeface="Arial"/>
                <a:sym typeface="Arial"/>
              </a:defRPr>
            </a:pPr>
            <a:endParaRPr/>
          </a:p>
        </p:txBody>
      </p:sp>
      <p:sp>
        <p:nvSpPr>
          <p:cNvPr id="11" name="Shape 55"/>
          <p:cNvSpPr/>
          <p:nvPr/>
        </p:nvSpPr>
        <p:spPr>
          <a:xfrm>
            <a:off x="1671636" y="5267325"/>
            <a:ext cx="594069" cy="33855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latin typeface="Arial"/>
                <a:ea typeface="Arial"/>
                <a:cs typeface="Arial"/>
                <a:sym typeface="Arial"/>
              </a:defRPr>
            </a:lvl1pPr>
          </a:lstStyle>
          <a:p>
            <a:pPr lvl="0">
              <a:defRPr sz="1800"/>
            </a:pPr>
            <a:r>
              <a:rPr sz="1600" dirty="0"/>
              <a:t>Tahiti</a:t>
            </a:r>
          </a:p>
        </p:txBody>
      </p:sp>
      <p:sp>
        <p:nvSpPr>
          <p:cNvPr id="12" name="Shape 56"/>
          <p:cNvSpPr/>
          <p:nvPr/>
        </p:nvSpPr>
        <p:spPr>
          <a:xfrm>
            <a:off x="584199" y="5245100"/>
            <a:ext cx="730825" cy="33855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latin typeface="Arial"/>
                <a:ea typeface="Arial"/>
                <a:cs typeface="Arial"/>
                <a:sym typeface="Arial"/>
              </a:defRPr>
            </a:lvl1pPr>
          </a:lstStyle>
          <a:p>
            <a:pPr lvl="0">
              <a:defRPr sz="1800"/>
            </a:pPr>
            <a:r>
              <a:rPr sz="1600" dirty="0"/>
              <a:t>Darwin</a:t>
            </a:r>
          </a:p>
        </p:txBody>
      </p:sp>
      <p:sp>
        <p:nvSpPr>
          <p:cNvPr id="13" name="Rectangle 12"/>
          <p:cNvSpPr/>
          <p:nvPr/>
        </p:nvSpPr>
        <p:spPr>
          <a:xfrm>
            <a:off x="4802342" y="4371777"/>
            <a:ext cx="4301177" cy="1323439"/>
          </a:xfrm>
          <a:prstGeom prst="rect">
            <a:avLst/>
          </a:prstGeom>
        </p:spPr>
        <p:txBody>
          <a:bodyPr wrap="none">
            <a:spAutoFit/>
          </a:bodyPr>
          <a:lstStyle/>
          <a:p>
            <a:r>
              <a:rPr lang="en-US" sz="1600" b="1" u="sng" dirty="0"/>
              <a:t>Southern Oscillation:</a:t>
            </a:r>
            <a:r>
              <a:rPr lang="en-US" sz="1600" dirty="0"/>
              <a:t>  Tahiti surface</a:t>
            </a:r>
          </a:p>
          <a:p>
            <a:r>
              <a:rPr lang="en-US" sz="1600" dirty="0"/>
              <a:t>pressure minus Darwin surface pressure</a:t>
            </a:r>
          </a:p>
          <a:p>
            <a:endParaRPr lang="en-US" sz="1600" dirty="0"/>
          </a:p>
          <a:p>
            <a:r>
              <a:rPr lang="en-US" sz="1600" dirty="0"/>
              <a:t>positive = strong easterly trades</a:t>
            </a:r>
          </a:p>
          <a:p>
            <a:r>
              <a:rPr lang="en-US" sz="1600" dirty="0"/>
              <a:t>negative = weak easterly trades or </a:t>
            </a:r>
            <a:r>
              <a:rPr lang="en-US" sz="1600" dirty="0" err="1"/>
              <a:t>westerlies</a:t>
            </a:r>
            <a:endParaRPr lang="en-US" sz="1600" dirty="0"/>
          </a:p>
        </p:txBody>
      </p:sp>
    </p:spTree>
    <p:extLst>
      <p:ext uri="{BB962C8B-B14F-4D97-AF65-F5344CB8AC3E}">
        <p14:creationId xmlns:p14="http://schemas.microsoft.com/office/powerpoint/2010/main" val="811858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image9.jpeg" descr="EN-SO"/>
          <p:cNvPicPr/>
          <p:nvPr/>
        </p:nvPicPr>
        <p:blipFill>
          <a:blip r:embed="rId2"/>
          <a:stretch>
            <a:fillRect/>
          </a:stretch>
        </p:blipFill>
        <p:spPr>
          <a:xfrm>
            <a:off x="762000" y="1249362"/>
            <a:ext cx="7543800" cy="4314827"/>
          </a:xfrm>
          <a:prstGeom prst="rect">
            <a:avLst/>
          </a:prstGeom>
          <a:ln w="12700">
            <a:miter lim="400000"/>
          </a:ln>
        </p:spPr>
      </p:pic>
      <p:sp>
        <p:nvSpPr>
          <p:cNvPr id="72" name="Shape 72"/>
          <p:cNvSpPr/>
          <p:nvPr/>
        </p:nvSpPr>
        <p:spPr>
          <a:xfrm>
            <a:off x="225425" y="128587"/>
            <a:ext cx="8842375" cy="52321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defRPr sz="1800">
                <a:latin typeface="Arial"/>
                <a:ea typeface="Arial"/>
                <a:cs typeface="Arial"/>
                <a:sym typeface="Arial"/>
              </a:defRPr>
            </a:lvl1pPr>
          </a:lstStyle>
          <a:p>
            <a:pPr lvl="0"/>
            <a:r>
              <a:rPr sz="2800" dirty="0"/>
              <a:t>Relationship between El Niño and Southern Oscillation</a:t>
            </a:r>
          </a:p>
        </p:txBody>
      </p:sp>
      <p:sp>
        <p:nvSpPr>
          <p:cNvPr id="73" name="Shape 73"/>
          <p:cNvSpPr/>
          <p:nvPr/>
        </p:nvSpPr>
        <p:spPr>
          <a:xfrm>
            <a:off x="1824036" y="5943599"/>
            <a:ext cx="5491164" cy="35066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lvl="0">
              <a:defRPr sz="1800"/>
            </a:pPr>
            <a:r>
              <a:rPr>
                <a:solidFill>
                  <a:srgbClr val="FF1914"/>
                </a:solidFill>
                <a:latin typeface="Arial"/>
                <a:ea typeface="Arial"/>
                <a:cs typeface="Arial"/>
                <a:sym typeface="Arial"/>
              </a:rPr>
              <a:t>ENSO</a:t>
            </a:r>
            <a:r>
              <a:rPr>
                <a:latin typeface="Arial"/>
                <a:ea typeface="Arial"/>
                <a:cs typeface="Arial"/>
                <a:sym typeface="Arial"/>
              </a:rPr>
              <a:t> = </a:t>
            </a:r>
            <a:r>
              <a:rPr>
                <a:solidFill>
                  <a:srgbClr val="FF1914"/>
                </a:solidFill>
                <a:latin typeface="Arial"/>
                <a:ea typeface="Arial"/>
                <a:cs typeface="Arial"/>
                <a:sym typeface="Arial"/>
              </a:rPr>
              <a:t>E</a:t>
            </a:r>
            <a:r>
              <a:rPr>
                <a:latin typeface="Arial"/>
                <a:ea typeface="Arial"/>
                <a:cs typeface="Arial"/>
                <a:sym typeface="Arial"/>
              </a:rPr>
              <a:t>l </a:t>
            </a:r>
            <a:r>
              <a:rPr>
                <a:solidFill>
                  <a:srgbClr val="FF1914"/>
                </a:solidFill>
                <a:latin typeface="Arial"/>
                <a:ea typeface="Arial"/>
                <a:cs typeface="Arial"/>
                <a:sym typeface="Arial"/>
              </a:rPr>
              <a:t>N</a:t>
            </a:r>
            <a:r>
              <a:rPr>
                <a:latin typeface="Arial"/>
                <a:ea typeface="Arial"/>
                <a:cs typeface="Arial"/>
                <a:sym typeface="Arial"/>
              </a:rPr>
              <a:t>iño </a:t>
            </a:r>
            <a:r>
              <a:rPr>
                <a:solidFill>
                  <a:srgbClr val="FF1914"/>
                </a:solidFill>
                <a:latin typeface="Arial"/>
                <a:ea typeface="Arial"/>
                <a:cs typeface="Arial"/>
                <a:sym typeface="Arial"/>
              </a:rPr>
              <a:t>S</a:t>
            </a:r>
            <a:r>
              <a:rPr>
                <a:latin typeface="Arial"/>
                <a:ea typeface="Arial"/>
                <a:cs typeface="Arial"/>
                <a:sym typeface="Arial"/>
              </a:rPr>
              <a:t>outhern </a:t>
            </a:r>
            <a:r>
              <a:rPr>
                <a:solidFill>
                  <a:srgbClr val="FF1914"/>
                </a:solidFill>
                <a:latin typeface="Arial"/>
                <a:ea typeface="Arial"/>
                <a:cs typeface="Arial"/>
                <a:sym typeface="Arial"/>
              </a:rPr>
              <a:t>O</a:t>
            </a:r>
            <a:r>
              <a:rPr>
                <a:latin typeface="Arial"/>
                <a:ea typeface="Arial"/>
                <a:cs typeface="Arial"/>
                <a:sym typeface="Arial"/>
              </a:rPr>
              <a:t>scillation</a:t>
            </a:r>
          </a:p>
        </p:txBody>
      </p:sp>
      <p:sp>
        <p:nvSpPr>
          <p:cNvPr id="2" name="TextBox 1"/>
          <p:cNvSpPr txBox="1"/>
          <p:nvPr/>
        </p:nvSpPr>
        <p:spPr>
          <a:xfrm rot="16200000">
            <a:off x="-1080590" y="3197857"/>
            <a:ext cx="3655297" cy="33855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j-lt"/>
                <a:ea typeface="+mj-ea"/>
                <a:cs typeface="+mj-cs"/>
                <a:sym typeface="Helvetica Neue"/>
              </a:rPr>
              <a:t>Nino 3.4 Sea Surface Temperature (°C)</a:t>
            </a:r>
          </a:p>
        </p:txBody>
      </p:sp>
      <p:sp>
        <p:nvSpPr>
          <p:cNvPr id="6" name="TextBox 5"/>
          <p:cNvSpPr txBox="1"/>
          <p:nvPr/>
        </p:nvSpPr>
        <p:spPr>
          <a:xfrm>
            <a:off x="3479454" y="5313622"/>
            <a:ext cx="2558599" cy="33855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rgbClr val="000000"/>
                </a:solidFill>
                <a:effectLst/>
                <a:uFillTx/>
                <a:latin typeface="+mj-lt"/>
                <a:ea typeface="+mj-ea"/>
                <a:cs typeface="+mj-cs"/>
                <a:sym typeface="Helvetica Neue"/>
              </a:rPr>
              <a:t>Southern Oscillation Index</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13589_10_24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65263"/>
            <a:ext cx="8839200" cy="428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hape 76"/>
          <p:cNvSpPr/>
          <p:nvPr/>
        </p:nvSpPr>
        <p:spPr>
          <a:xfrm>
            <a:off x="1130300" y="2768600"/>
            <a:ext cx="7505700" cy="965200"/>
          </a:xfrm>
          <a:prstGeom prst="rect">
            <a:avLst/>
          </a:prstGeom>
          <a:solidFill>
            <a:srgbClr val="FEEFDC"/>
          </a:solidFill>
          <a:ln>
            <a:solidFill/>
            <a:round/>
          </a:ln>
        </p:spPr>
        <p:txBody>
          <a:bodyPr lIns="0" tIns="0" rIns="0" bIns="0" anchor="ctr"/>
          <a:lstStyle/>
          <a:p>
            <a:pPr lvl="0">
              <a:defRPr sz="1800">
                <a:latin typeface="Arial"/>
                <a:ea typeface="Arial"/>
                <a:cs typeface="Arial"/>
                <a:sym typeface="Arial"/>
              </a:defRPr>
            </a:pPr>
            <a:endParaRPr/>
          </a:p>
        </p:txBody>
      </p:sp>
      <p:sp>
        <p:nvSpPr>
          <p:cNvPr id="5" name="Shape 77"/>
          <p:cNvSpPr/>
          <p:nvPr/>
        </p:nvSpPr>
        <p:spPr>
          <a:xfrm>
            <a:off x="2892425" y="139699"/>
            <a:ext cx="3284509" cy="1077214"/>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p>
            <a:pPr lvl="0">
              <a:defRPr sz="1800"/>
            </a:pPr>
            <a:r>
              <a:rPr sz="3200" dirty="0">
                <a:solidFill>
                  <a:schemeClr val="tx1"/>
                </a:solidFill>
                <a:latin typeface="Arial"/>
                <a:ea typeface="Arial"/>
                <a:cs typeface="Arial"/>
                <a:sym typeface="Arial"/>
              </a:rPr>
              <a:t>ENSO </a:t>
            </a:r>
            <a:r>
              <a:rPr lang="en-US" sz="3200" dirty="0">
                <a:solidFill>
                  <a:schemeClr val="tx1"/>
                </a:solidFill>
                <a:latin typeface="Arial"/>
                <a:ea typeface="Arial"/>
                <a:cs typeface="Arial"/>
                <a:sym typeface="Arial"/>
              </a:rPr>
              <a:t>Over</a:t>
            </a:r>
            <a:r>
              <a:rPr sz="3200" dirty="0">
                <a:solidFill>
                  <a:schemeClr val="tx1"/>
                </a:solidFill>
                <a:latin typeface="Arial"/>
                <a:ea typeface="Arial"/>
                <a:cs typeface="Arial"/>
                <a:sym typeface="Arial"/>
              </a:rPr>
              <a:t> T</a:t>
            </a:r>
            <a:r>
              <a:rPr lang="en-US" sz="3200" dirty="0">
                <a:solidFill>
                  <a:schemeClr val="tx1"/>
                </a:solidFill>
                <a:latin typeface="Arial"/>
                <a:ea typeface="Arial"/>
                <a:cs typeface="Arial"/>
                <a:sym typeface="Arial"/>
              </a:rPr>
              <a:t>ime</a:t>
            </a:r>
            <a:endParaRPr sz="3200" dirty="0">
              <a:solidFill>
                <a:schemeClr val="tx1"/>
              </a:solidFill>
              <a:latin typeface="Arial"/>
              <a:ea typeface="Arial"/>
              <a:cs typeface="Arial"/>
              <a:sym typeface="Arial"/>
            </a:endParaRPr>
          </a:p>
          <a:p>
            <a:pPr lvl="0">
              <a:defRPr sz="1800"/>
            </a:pPr>
            <a:r>
              <a:rPr sz="3200" dirty="0">
                <a:solidFill>
                  <a:schemeClr val="tx1"/>
                </a:solidFill>
                <a:latin typeface="Arial"/>
                <a:ea typeface="Arial"/>
                <a:cs typeface="Arial"/>
                <a:sym typeface="Arial"/>
              </a:rPr>
              <a:t>	</a:t>
            </a:r>
            <a:r>
              <a:rPr sz="2800" dirty="0">
                <a:solidFill>
                  <a:schemeClr val="tx1"/>
                </a:solidFill>
                <a:latin typeface="Arial"/>
                <a:ea typeface="Arial"/>
                <a:cs typeface="Arial"/>
                <a:sym typeface="Arial"/>
              </a:rPr>
              <a:t>1950–2015</a:t>
            </a:r>
          </a:p>
        </p:txBody>
      </p:sp>
    </p:spTree>
    <p:extLst>
      <p:ext uri="{BB962C8B-B14F-4D97-AF65-F5344CB8AC3E}">
        <p14:creationId xmlns:p14="http://schemas.microsoft.com/office/powerpoint/2010/main" val="323302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3"/>
                                        </p:tgtEl>
                                        <p:attrNameLst>
                                          <p:attrName>style.visibility</p:attrName>
                                        </p:attrNameLst>
                                      </p:cBhvr>
                                      <p:to>
                                        <p:strVal val="visible"/>
                                      </p:to>
                                    </p:set>
                                    <p:animEffect transition="in" filter="box(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87839A-588C-6346-9E97-85FBE0B74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1" y="571193"/>
            <a:ext cx="9144000" cy="6002055"/>
          </a:xfrm>
          <a:prstGeom prst="rect">
            <a:avLst/>
          </a:prstGeom>
        </p:spPr>
      </p:pic>
      <p:sp>
        <p:nvSpPr>
          <p:cNvPr id="71683" name="Rectangle 3"/>
          <p:cNvSpPr>
            <a:spLocks noChangeArrowheads="1"/>
          </p:cNvSpPr>
          <p:nvPr/>
        </p:nvSpPr>
        <p:spPr bwMode="auto">
          <a:xfrm>
            <a:off x="1214190" y="2840421"/>
            <a:ext cx="7544220" cy="1195551"/>
          </a:xfrm>
          <a:prstGeom prst="rect">
            <a:avLst/>
          </a:prstGeom>
          <a:solidFill>
            <a:srgbClr val="FEEFDC">
              <a:alpha val="91000"/>
            </a:srgbClr>
          </a:solidFill>
          <a:ln w="9525">
            <a:solidFill>
              <a:schemeClr val="tx1"/>
            </a:solidFill>
            <a:miter lim="800000"/>
            <a:headEnd/>
            <a:tailEnd/>
          </a:ln>
        </p:spPr>
        <p:txBody>
          <a:bodyPr wrap="none" anchor="ctr"/>
          <a:lstStyle/>
          <a:p>
            <a:endParaRPr lang="en-US"/>
          </a:p>
        </p:txBody>
      </p:sp>
      <p:sp>
        <p:nvSpPr>
          <p:cNvPr id="6" name="Text Box 5"/>
          <p:cNvSpPr txBox="1">
            <a:spLocks noChangeArrowheads="1"/>
          </p:cNvSpPr>
          <p:nvPr/>
        </p:nvSpPr>
        <p:spPr bwMode="auto">
          <a:xfrm>
            <a:off x="762000" y="5867400"/>
            <a:ext cx="2186817" cy="7078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r>
              <a:rPr lang="en-US" sz="2000" dirty="0">
                <a:solidFill>
                  <a:srgbClr val="FF0000"/>
                </a:solidFill>
              </a:rPr>
              <a:t>Red = high SSTs</a:t>
            </a:r>
            <a:r>
              <a:rPr lang="en-US" sz="2000" dirty="0"/>
              <a:t> </a:t>
            </a:r>
          </a:p>
          <a:p>
            <a:r>
              <a:rPr lang="en-US" sz="2000" dirty="0">
                <a:solidFill>
                  <a:srgbClr val="0001FD"/>
                </a:solidFill>
              </a:rPr>
              <a:t>Blue = low SSTs</a:t>
            </a:r>
          </a:p>
        </p:txBody>
      </p:sp>
      <p:sp>
        <p:nvSpPr>
          <p:cNvPr id="4" name="TextBox 3"/>
          <p:cNvSpPr txBox="1"/>
          <p:nvPr/>
        </p:nvSpPr>
        <p:spPr>
          <a:xfrm>
            <a:off x="2668019" y="152400"/>
            <a:ext cx="4145687" cy="461665"/>
          </a:xfrm>
          <a:prstGeom prst="rect">
            <a:avLst/>
          </a:prstGeom>
          <a:noFill/>
        </p:spPr>
        <p:txBody>
          <a:bodyPr wrap="none" rtlCol="0">
            <a:spAutoFit/>
          </a:bodyPr>
          <a:lstStyle/>
          <a:p>
            <a:r>
              <a:rPr lang="en-US" dirty="0">
                <a:solidFill>
                  <a:schemeClr val="tx1"/>
                </a:solidFill>
              </a:rPr>
              <a:t>Updated El Niño Time Series</a:t>
            </a:r>
          </a:p>
        </p:txBody>
      </p:sp>
    </p:spTree>
    <p:extLst>
      <p:ext uri="{BB962C8B-B14F-4D97-AF65-F5344CB8AC3E}">
        <p14:creationId xmlns:p14="http://schemas.microsoft.com/office/powerpoint/2010/main" val="154358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blinds(horizontal)">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13589_10_2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6300" y="467058"/>
            <a:ext cx="7485063" cy="63655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hape 82"/>
          <p:cNvSpPr/>
          <p:nvPr/>
        </p:nvSpPr>
        <p:spPr>
          <a:xfrm>
            <a:off x="3632199" y="31750"/>
            <a:ext cx="2466802"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3200">
                <a:solidFill>
                  <a:srgbClr val="139929"/>
                </a:solidFill>
                <a:latin typeface="Arial"/>
                <a:ea typeface="Arial"/>
                <a:cs typeface="Arial"/>
                <a:sym typeface="Arial"/>
              </a:defRPr>
            </a:lvl1pPr>
          </a:lstStyle>
          <a:p>
            <a:pPr lvl="0">
              <a:defRPr sz="1800">
                <a:solidFill>
                  <a:srgbClr val="000000"/>
                </a:solidFill>
              </a:defRPr>
            </a:pPr>
            <a:r>
              <a:rPr lang="en-US" sz="2800" dirty="0">
                <a:solidFill>
                  <a:srgbClr val="000000"/>
                </a:solidFill>
              </a:rPr>
              <a:t>ENSO Impacts</a:t>
            </a:r>
            <a:endParaRPr sz="2800" dirty="0">
              <a:solidFill>
                <a:srgbClr val="000000"/>
              </a:solidFill>
            </a:endParaRPr>
          </a:p>
        </p:txBody>
      </p:sp>
    </p:spTree>
    <p:extLst>
      <p:ext uri="{BB962C8B-B14F-4D97-AF65-F5344CB8AC3E}">
        <p14:creationId xmlns:p14="http://schemas.microsoft.com/office/powerpoint/2010/main" val="204882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6047EC-96B1-E847-A716-40FAEBA63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83"/>
            <a:ext cx="9144000" cy="6836833"/>
          </a:xfrm>
          <a:prstGeom prst="rect">
            <a:avLst/>
          </a:prstGeom>
        </p:spPr>
      </p:pic>
    </p:spTree>
    <p:extLst>
      <p:ext uri="{BB962C8B-B14F-4D97-AF65-F5344CB8AC3E}">
        <p14:creationId xmlns:p14="http://schemas.microsoft.com/office/powerpoint/2010/main" val="389826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13589_10_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 y="665510"/>
            <a:ext cx="7605713" cy="6040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hape 14"/>
          <p:cNvSpPr/>
          <p:nvPr/>
        </p:nvSpPr>
        <p:spPr>
          <a:xfrm>
            <a:off x="3314699" y="50799"/>
            <a:ext cx="2532700" cy="584771"/>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sz="3200" dirty="0"/>
              <a:t>E</a:t>
            </a:r>
            <a:r>
              <a:rPr lang="en-US" sz="3200" dirty="0"/>
              <a:t>kman</a:t>
            </a:r>
            <a:r>
              <a:rPr sz="3200" dirty="0"/>
              <a:t> S</a:t>
            </a:r>
            <a:r>
              <a:rPr lang="en-US" sz="3200" dirty="0"/>
              <a:t>piral</a:t>
            </a:r>
            <a:endParaRPr sz="3200" dirty="0"/>
          </a:p>
        </p:txBody>
      </p:sp>
    </p:spTree>
    <p:extLst>
      <p:ext uri="{BB962C8B-B14F-4D97-AF65-F5344CB8AC3E}">
        <p14:creationId xmlns:p14="http://schemas.microsoft.com/office/powerpoint/2010/main" val="3771822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7.png" descr="Hurr_tracks"/>
          <p:cNvPicPr/>
          <p:nvPr/>
        </p:nvPicPr>
        <p:blipFill>
          <a:blip r:embed="rId2"/>
          <a:stretch>
            <a:fillRect/>
          </a:stretch>
        </p:blipFill>
        <p:spPr>
          <a:xfrm>
            <a:off x="0" y="739775"/>
            <a:ext cx="9144000" cy="3159125"/>
          </a:xfrm>
          <a:prstGeom prst="rect">
            <a:avLst/>
          </a:prstGeom>
          <a:ln w="12700">
            <a:miter lim="400000"/>
          </a:ln>
        </p:spPr>
      </p:pic>
      <p:sp>
        <p:nvSpPr>
          <p:cNvPr id="98" name="Shape 98"/>
          <p:cNvSpPr/>
          <p:nvPr/>
        </p:nvSpPr>
        <p:spPr>
          <a:xfrm>
            <a:off x="7410449" y="6291262"/>
            <a:ext cx="1196352" cy="35066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t>From Gray</a:t>
            </a:r>
          </a:p>
        </p:txBody>
      </p:sp>
      <p:sp>
        <p:nvSpPr>
          <p:cNvPr id="4" name="TextBox 3"/>
          <p:cNvSpPr txBox="1"/>
          <p:nvPr/>
        </p:nvSpPr>
        <p:spPr>
          <a:xfrm>
            <a:off x="127000" y="4724400"/>
            <a:ext cx="89027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3366FF"/>
                </a:solidFill>
                <a:effectLst/>
                <a:uFillTx/>
                <a:latin typeface="+mj-lt"/>
                <a:ea typeface="+mj-ea"/>
                <a:cs typeface="+mj-cs"/>
                <a:sym typeface="Helvetica Neue"/>
              </a:rPr>
              <a:t>During El</a:t>
            </a:r>
            <a:r>
              <a:rPr kumimoji="0" lang="en-US" sz="2400" b="0" i="0" u="none" strike="noStrike" cap="none" spc="0" normalizeH="0" dirty="0">
                <a:ln>
                  <a:noFill/>
                </a:ln>
                <a:solidFill>
                  <a:srgbClr val="3366FF"/>
                </a:solidFill>
                <a:effectLst/>
                <a:uFillTx/>
                <a:latin typeface="+mj-lt"/>
                <a:ea typeface="+mj-ea"/>
                <a:cs typeface="+mj-cs"/>
                <a:sym typeface="Helvetica Neue"/>
              </a:rPr>
              <a:t> Niño events, </a:t>
            </a:r>
            <a:r>
              <a:rPr lang="en-US" dirty="0">
                <a:solidFill>
                  <a:srgbClr val="3366FF"/>
                </a:solidFill>
              </a:rPr>
              <a:t>North Atlantic</a:t>
            </a:r>
            <a:r>
              <a:rPr kumimoji="0" lang="en-US" sz="2400" b="0" i="0" u="none" strike="noStrike" cap="none" spc="0" normalizeH="0" dirty="0">
                <a:ln>
                  <a:noFill/>
                </a:ln>
                <a:solidFill>
                  <a:srgbClr val="3366FF"/>
                </a:solidFill>
                <a:effectLst/>
                <a:uFillTx/>
                <a:latin typeface="+mj-lt"/>
                <a:ea typeface="+mj-ea"/>
                <a:cs typeface="+mj-cs"/>
                <a:sym typeface="Helvetica Neue"/>
              </a:rPr>
              <a:t> </a:t>
            </a:r>
            <a:r>
              <a:rPr lang="en-US" dirty="0">
                <a:solidFill>
                  <a:srgbClr val="3366FF"/>
                </a:solidFill>
              </a:rPr>
              <a:t>h</a:t>
            </a:r>
            <a:r>
              <a:rPr kumimoji="0" lang="en-US" sz="2400" b="0" i="0" u="none" strike="noStrike" cap="none" spc="0" normalizeH="0" dirty="0">
                <a:ln>
                  <a:noFill/>
                </a:ln>
                <a:solidFill>
                  <a:srgbClr val="3366FF"/>
                </a:solidFill>
                <a:effectLst/>
                <a:uFillTx/>
                <a:latin typeface="+mj-lt"/>
                <a:ea typeface="+mj-ea"/>
                <a:cs typeface="+mj-cs"/>
                <a:sym typeface="Helvetica Neue"/>
              </a:rPr>
              <a:t>urricanes</a:t>
            </a:r>
          </a:p>
          <a:p>
            <a:pPr marL="0" marR="0" indent="0" algn="ctr"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dirty="0">
                <a:ln>
                  <a:noFill/>
                </a:ln>
                <a:solidFill>
                  <a:srgbClr val="3366FF"/>
                </a:solidFill>
                <a:effectLst/>
                <a:uFillTx/>
                <a:latin typeface="+mj-lt"/>
                <a:ea typeface="+mj-ea"/>
                <a:cs typeface="+mj-cs"/>
                <a:sym typeface="Helvetica Neue"/>
              </a:rPr>
              <a:t> </a:t>
            </a:r>
            <a:r>
              <a:rPr lang="en-US" baseline="0" dirty="0">
                <a:solidFill>
                  <a:srgbClr val="3366FF"/>
                </a:solidFill>
              </a:rPr>
              <a:t>are less common.</a:t>
            </a:r>
            <a:endParaRPr kumimoji="0" lang="en-US" sz="2400" b="0" i="0" u="none" strike="noStrike" cap="none" spc="0" normalizeH="0" baseline="0" dirty="0">
              <a:ln>
                <a:noFill/>
              </a:ln>
              <a:solidFill>
                <a:srgbClr val="3366FF"/>
              </a:solidFill>
              <a:effectLst/>
              <a:uFillTx/>
              <a:sym typeface="Helvetica Neue"/>
            </a:endParaRPr>
          </a:p>
        </p:txBody>
      </p:sp>
      <p:sp>
        <p:nvSpPr>
          <p:cNvPr id="2" name="Rectangle 1"/>
          <p:cNvSpPr/>
          <p:nvPr/>
        </p:nvSpPr>
        <p:spPr>
          <a:xfrm>
            <a:off x="2997200" y="1384300"/>
            <a:ext cx="3098800" cy="2628900"/>
          </a:xfrm>
          <a:prstGeom prst="rect">
            <a:avLst/>
          </a:prstGeom>
          <a:solidFill>
            <a:srgbClr val="FFFFFF"/>
          </a:solidFill>
          <a:ln w="25400" cap="flat">
            <a:solidFill>
              <a:schemeClr val="bg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mj-lt"/>
              <a:ea typeface="+mj-ea"/>
              <a:cs typeface="+mj-cs"/>
              <a:sym typeface="Helvetica Neue"/>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p:nvPr/>
        </p:nvSpPr>
        <p:spPr>
          <a:xfrm>
            <a:off x="2158999" y="139699"/>
            <a:ext cx="5380761"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sz="2800" dirty="0"/>
              <a:t>SOI and North Pacific Hurricanes</a:t>
            </a:r>
          </a:p>
        </p:txBody>
      </p:sp>
      <p:sp>
        <p:nvSpPr>
          <p:cNvPr id="102" name="Shape 102"/>
          <p:cNvSpPr/>
          <p:nvPr/>
        </p:nvSpPr>
        <p:spPr>
          <a:xfrm>
            <a:off x="6575425" y="6314192"/>
            <a:ext cx="2391143" cy="35066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dirty="0"/>
              <a:t>Irwin and Davis (1999)</a:t>
            </a:r>
          </a:p>
        </p:txBody>
      </p:sp>
      <p:pic>
        <p:nvPicPr>
          <p:cNvPr id="2" name="Picture 1" descr="Irw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485" y="800100"/>
            <a:ext cx="7450815" cy="4178300"/>
          </a:xfrm>
          <a:prstGeom prst="rect">
            <a:avLst/>
          </a:prstGeom>
        </p:spPr>
      </p:pic>
      <p:sp>
        <p:nvSpPr>
          <p:cNvPr id="3" name="TextBox 2"/>
          <p:cNvSpPr txBox="1"/>
          <p:nvPr/>
        </p:nvSpPr>
        <p:spPr>
          <a:xfrm>
            <a:off x="651785" y="5257800"/>
            <a:ext cx="8009446"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3366FF"/>
                </a:solidFill>
                <a:effectLst/>
                <a:uFillTx/>
                <a:latin typeface="+mj-lt"/>
                <a:ea typeface="+mj-ea"/>
                <a:cs typeface="+mj-cs"/>
                <a:sym typeface="Helvetica Neue"/>
              </a:rPr>
              <a:t>When SOI is negative (El</a:t>
            </a:r>
            <a:r>
              <a:rPr kumimoji="0" lang="en-US" sz="2400" b="0" i="0" u="none" strike="noStrike" cap="none" spc="0" normalizeH="0" dirty="0">
                <a:ln>
                  <a:noFill/>
                </a:ln>
                <a:solidFill>
                  <a:srgbClr val="3366FF"/>
                </a:solidFill>
                <a:effectLst/>
                <a:uFillTx/>
                <a:latin typeface="+mj-lt"/>
                <a:ea typeface="+mj-ea"/>
                <a:cs typeface="+mj-cs"/>
                <a:sym typeface="Helvetica Neue"/>
              </a:rPr>
              <a:t> Niño), </a:t>
            </a:r>
            <a:r>
              <a:rPr lang="en-US" dirty="0">
                <a:solidFill>
                  <a:srgbClr val="3366FF"/>
                </a:solidFill>
              </a:rPr>
              <a:t>Eastern </a:t>
            </a:r>
            <a:r>
              <a:rPr kumimoji="0" lang="en-US" sz="2400" b="0" i="0" u="none" strike="noStrike" cap="none" spc="0" normalizeH="0" dirty="0">
                <a:ln>
                  <a:noFill/>
                </a:ln>
                <a:solidFill>
                  <a:srgbClr val="3366FF"/>
                </a:solidFill>
                <a:effectLst/>
                <a:uFillTx/>
                <a:latin typeface="+mj-lt"/>
                <a:ea typeface="+mj-ea"/>
                <a:cs typeface="+mj-cs"/>
                <a:sym typeface="Helvetica Neue"/>
              </a:rPr>
              <a:t>Pacific </a:t>
            </a:r>
            <a:r>
              <a:rPr lang="en-US" dirty="0">
                <a:solidFill>
                  <a:srgbClr val="3366FF"/>
                </a:solidFill>
              </a:rPr>
              <a:t>h</a:t>
            </a:r>
            <a:r>
              <a:rPr kumimoji="0" lang="en-US" sz="2400" b="0" i="0" u="none" strike="noStrike" cap="none" spc="0" normalizeH="0" dirty="0">
                <a:ln>
                  <a:noFill/>
                </a:ln>
                <a:solidFill>
                  <a:srgbClr val="3366FF"/>
                </a:solidFill>
                <a:effectLst/>
                <a:uFillTx/>
                <a:latin typeface="+mj-lt"/>
                <a:ea typeface="+mj-ea"/>
                <a:cs typeface="+mj-cs"/>
                <a:sym typeface="Helvetica Neue"/>
              </a:rPr>
              <a:t>urricanes</a:t>
            </a:r>
          </a:p>
          <a:p>
            <a:pPr marL="0" marR="0" indent="0" algn="l" defTabSz="914400" rtl="0" fontAlgn="auto" latinLnBrk="1" hangingPunct="0">
              <a:lnSpc>
                <a:spcPct val="100000"/>
              </a:lnSpc>
              <a:spcBef>
                <a:spcPts val="0"/>
              </a:spcBef>
              <a:spcAft>
                <a:spcPts val="0"/>
              </a:spcAft>
              <a:buClrTx/>
              <a:buSzTx/>
              <a:buFontTx/>
              <a:buNone/>
              <a:tabLst/>
            </a:pPr>
            <a:r>
              <a:rPr lang="en-US" baseline="0" dirty="0">
                <a:solidFill>
                  <a:srgbClr val="3366FF"/>
                </a:solidFill>
              </a:rPr>
              <a:t>are farther from the coast.</a:t>
            </a:r>
            <a:endParaRPr kumimoji="0" lang="en-US" sz="2400" b="0" i="0" u="none" strike="noStrike" cap="none" spc="0" normalizeH="0" baseline="0" dirty="0">
              <a:ln>
                <a:noFill/>
              </a:ln>
              <a:solidFill>
                <a:srgbClr val="3366FF"/>
              </a:solidFill>
              <a:effectLst/>
              <a:uFillTx/>
              <a:sym typeface="Helvetica Neue"/>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image9.png" descr="vortex"/>
          <p:cNvPicPr/>
          <p:nvPr/>
        </p:nvPicPr>
        <p:blipFill>
          <a:blip r:embed="rId2"/>
          <a:srcRect r="20320"/>
          <a:stretch>
            <a:fillRect/>
          </a:stretch>
        </p:blipFill>
        <p:spPr>
          <a:xfrm>
            <a:off x="800100" y="571500"/>
            <a:ext cx="7569200" cy="4965700"/>
          </a:xfrm>
          <a:prstGeom prst="rect">
            <a:avLst/>
          </a:prstGeom>
          <a:ln w="12700">
            <a:miter lim="400000"/>
          </a:ln>
        </p:spPr>
      </p:pic>
      <p:sp>
        <p:nvSpPr>
          <p:cNvPr id="105" name="Shape 105"/>
          <p:cNvSpPr/>
          <p:nvPr/>
        </p:nvSpPr>
        <p:spPr>
          <a:xfrm>
            <a:off x="2371725" y="47624"/>
            <a:ext cx="4981538"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sz="2800" dirty="0"/>
              <a:t>ENSO and Circumpolar Vortex</a:t>
            </a:r>
          </a:p>
        </p:txBody>
      </p:sp>
      <p:sp>
        <p:nvSpPr>
          <p:cNvPr id="106" name="Shape 106"/>
          <p:cNvSpPr/>
          <p:nvPr/>
        </p:nvSpPr>
        <p:spPr>
          <a:xfrm>
            <a:off x="5999162" y="6380162"/>
            <a:ext cx="3001376" cy="350660"/>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dirty="0"/>
              <a:t>Frauenfeld and Davis (2000)</a:t>
            </a:r>
          </a:p>
        </p:txBody>
      </p:sp>
      <p:sp>
        <p:nvSpPr>
          <p:cNvPr id="5" name="TextBox 4"/>
          <p:cNvSpPr txBox="1"/>
          <p:nvPr/>
        </p:nvSpPr>
        <p:spPr>
          <a:xfrm>
            <a:off x="482601" y="5549900"/>
            <a:ext cx="8305800"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3366FF"/>
                </a:solidFill>
                <a:effectLst/>
                <a:uFillTx/>
                <a:latin typeface="+mj-lt"/>
                <a:ea typeface="+mj-ea"/>
                <a:cs typeface="+mj-cs"/>
                <a:sym typeface="Helvetica Neue"/>
              </a:rPr>
              <a:t>During El</a:t>
            </a:r>
            <a:r>
              <a:rPr kumimoji="0" lang="en-US" sz="2400" b="0" i="0" u="none" strike="noStrike" cap="none" spc="0" normalizeH="0" dirty="0">
                <a:ln>
                  <a:noFill/>
                </a:ln>
                <a:solidFill>
                  <a:srgbClr val="3366FF"/>
                </a:solidFill>
                <a:effectLst/>
                <a:uFillTx/>
                <a:latin typeface="+mj-lt"/>
                <a:ea typeface="+mj-ea"/>
                <a:cs typeface="+mj-cs"/>
                <a:sym typeface="Helvetica Neue"/>
              </a:rPr>
              <a:t> Niño, </a:t>
            </a:r>
            <a:r>
              <a:rPr lang="en-US" dirty="0">
                <a:solidFill>
                  <a:srgbClr val="3366FF"/>
                </a:solidFill>
              </a:rPr>
              <a:t>polar vortex (and jet stream) expands over</a:t>
            </a:r>
            <a:endParaRPr kumimoji="0" lang="en-US" sz="2400" b="0" i="0" u="none" strike="noStrike" cap="none" spc="0" normalizeH="0" dirty="0">
              <a:ln>
                <a:noFill/>
              </a:ln>
              <a:solidFill>
                <a:srgbClr val="3366FF"/>
              </a:solidFill>
              <a:effectLst/>
              <a:uFillTx/>
              <a:latin typeface="+mj-lt"/>
              <a:ea typeface="+mj-ea"/>
              <a:cs typeface="+mj-cs"/>
              <a:sym typeface="Helvetica Neue"/>
            </a:endParaRPr>
          </a:p>
          <a:p>
            <a:pPr marL="0" marR="0" indent="0" algn="l" defTabSz="914400" rtl="0" fontAlgn="auto" latinLnBrk="1" hangingPunct="0">
              <a:lnSpc>
                <a:spcPct val="100000"/>
              </a:lnSpc>
              <a:spcBef>
                <a:spcPts val="0"/>
              </a:spcBef>
              <a:spcAft>
                <a:spcPts val="0"/>
              </a:spcAft>
              <a:buClrTx/>
              <a:buSzTx/>
              <a:buFontTx/>
              <a:buNone/>
              <a:tabLst/>
            </a:pPr>
            <a:r>
              <a:rPr lang="en-US" baseline="0" dirty="0">
                <a:solidFill>
                  <a:srgbClr val="3366FF"/>
                </a:solidFill>
              </a:rPr>
              <a:t>the North</a:t>
            </a:r>
            <a:r>
              <a:rPr lang="en-US" dirty="0">
                <a:solidFill>
                  <a:srgbClr val="3366FF"/>
                </a:solidFill>
              </a:rPr>
              <a:t> Pacific and contracts over western North America.</a:t>
            </a:r>
            <a:endParaRPr kumimoji="0" lang="en-US" sz="2400" b="0" i="0" u="none" strike="noStrike" cap="none" spc="0" normalizeH="0" baseline="0" dirty="0">
              <a:ln>
                <a:noFill/>
              </a:ln>
              <a:solidFill>
                <a:srgbClr val="3366FF"/>
              </a:solidFill>
              <a:effectLst/>
              <a:uFillTx/>
              <a:sym typeface="Helvetica Neue"/>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10.png" descr="precipSOI"/>
          <p:cNvPicPr/>
          <p:nvPr/>
        </p:nvPicPr>
        <p:blipFill>
          <a:blip r:embed="rId2"/>
          <a:stretch>
            <a:fillRect/>
          </a:stretch>
        </p:blipFill>
        <p:spPr>
          <a:xfrm>
            <a:off x="233361" y="920750"/>
            <a:ext cx="8675690" cy="5016500"/>
          </a:xfrm>
          <a:prstGeom prst="rect">
            <a:avLst/>
          </a:prstGeom>
          <a:ln w="12700">
            <a:miter lim="400000"/>
          </a:ln>
        </p:spPr>
      </p:pic>
      <p:sp>
        <p:nvSpPr>
          <p:cNvPr id="109" name="Shape 109"/>
          <p:cNvSpPr/>
          <p:nvPr/>
        </p:nvSpPr>
        <p:spPr>
          <a:xfrm>
            <a:off x="2514599" y="187324"/>
            <a:ext cx="4782716"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sz="2800" dirty="0"/>
              <a:t>SOI and Virginia Precipitation</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image11.png" descr="tempSOI"/>
          <p:cNvPicPr/>
          <p:nvPr/>
        </p:nvPicPr>
        <p:blipFill>
          <a:blip r:embed="rId2"/>
          <a:stretch>
            <a:fillRect/>
          </a:stretch>
        </p:blipFill>
        <p:spPr>
          <a:xfrm>
            <a:off x="233361" y="958850"/>
            <a:ext cx="8675690" cy="4940300"/>
          </a:xfrm>
          <a:prstGeom prst="rect">
            <a:avLst/>
          </a:prstGeom>
          <a:ln w="12700">
            <a:miter lim="400000"/>
          </a:ln>
        </p:spPr>
      </p:pic>
      <p:sp>
        <p:nvSpPr>
          <p:cNvPr id="112" name="Shape 112"/>
          <p:cNvSpPr/>
          <p:nvPr/>
        </p:nvSpPr>
        <p:spPr>
          <a:xfrm>
            <a:off x="2273299" y="174624"/>
            <a:ext cx="5041851"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sz="2800"/>
              <a:t>SOI and Virginia Temperatures</a:t>
            </a:r>
          </a:p>
        </p:txBody>
      </p:sp>
      <p:sp>
        <p:nvSpPr>
          <p:cNvPr id="2" name="TextBox 1"/>
          <p:cNvSpPr txBox="1"/>
          <p:nvPr/>
        </p:nvSpPr>
        <p:spPr>
          <a:xfrm>
            <a:off x="6350195" y="6240192"/>
            <a:ext cx="2564159" cy="369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1800" dirty="0">
                <a:solidFill>
                  <a:srgbClr val="000000"/>
                </a:solidFill>
              </a:rPr>
              <a:t>(Chap. 10, pp. </a:t>
            </a:r>
            <a:r>
              <a:rPr lang="en-US" sz="1800">
                <a:solidFill>
                  <a:srgbClr val="000000"/>
                </a:solidFill>
              </a:rPr>
              <a:t>279–284)</a:t>
            </a:r>
            <a:endParaRPr kumimoji="0" lang="en-US" sz="1800" b="0" i="0" u="none" strike="noStrike" cap="none" spc="0" normalizeH="0" baseline="0" dirty="0">
              <a:ln>
                <a:noFill/>
              </a:ln>
              <a:solidFill>
                <a:srgbClr val="000000"/>
              </a:solidFill>
              <a:effectLst/>
              <a:uFillTx/>
              <a:sym typeface="Helvetica Neue"/>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688" y="44624"/>
            <a:ext cx="8382000" cy="3785652"/>
          </a:xfrm>
          <a:prstGeom prst="rect">
            <a:avLst/>
          </a:prstGeom>
          <a:noFill/>
        </p:spPr>
        <p:txBody>
          <a:bodyPr>
            <a:spAutoFit/>
          </a:bodyPr>
          <a:lstStyle/>
          <a:p>
            <a:pPr>
              <a:defRPr/>
            </a:pPr>
            <a:r>
              <a:rPr lang="en-US" b="1" u="sng" dirty="0"/>
              <a:t>Quick Summary—El Niño and the Southern Oscillation:</a:t>
            </a:r>
            <a:endParaRPr lang="en-US" dirty="0"/>
          </a:p>
          <a:p>
            <a:pPr marL="342900" indent="-342900">
              <a:buFont typeface="Arial"/>
              <a:buChar char="•"/>
              <a:defRPr/>
            </a:pPr>
            <a:r>
              <a:rPr lang="en-US" dirty="0"/>
              <a:t>El Niño events</a:t>
            </a:r>
          </a:p>
          <a:p>
            <a:pPr marL="800100" lvl="1" indent="-342900">
              <a:buFont typeface="Arial"/>
              <a:buChar char="•"/>
              <a:defRPr/>
            </a:pPr>
            <a:r>
              <a:rPr lang="en-US" dirty="0"/>
              <a:t>warmer than normal surface ocean in the tropical eastern Pacific</a:t>
            </a:r>
          </a:p>
          <a:p>
            <a:pPr marL="800100" lvl="1" indent="-342900">
              <a:buFont typeface="Arial"/>
              <a:buChar char="•"/>
              <a:defRPr/>
            </a:pPr>
            <a:r>
              <a:rPr lang="en-US" dirty="0"/>
              <a:t>slackening of easterly trades, reduced upwelling, deeper thermocline</a:t>
            </a:r>
          </a:p>
          <a:p>
            <a:pPr marL="800100" lvl="1" indent="-342900">
              <a:buFont typeface="Arial"/>
              <a:buChar char="•"/>
              <a:defRPr/>
            </a:pPr>
            <a:r>
              <a:rPr lang="en-US" dirty="0"/>
              <a:t>negative SOI (H over Darwin, L over Tahiti), Walker Cell reversal</a:t>
            </a:r>
          </a:p>
          <a:p>
            <a:pPr marL="800100" lvl="1" indent="-342900">
              <a:buFont typeface="Arial"/>
              <a:buChar char="•"/>
              <a:defRPr/>
            </a:pPr>
            <a:r>
              <a:rPr lang="en-US" dirty="0"/>
              <a:t>extend from December well into following year or longer</a:t>
            </a:r>
          </a:p>
        </p:txBody>
      </p:sp>
      <p:sp>
        <p:nvSpPr>
          <p:cNvPr id="5" name="Rectangle 4"/>
          <p:cNvSpPr/>
          <p:nvPr/>
        </p:nvSpPr>
        <p:spPr>
          <a:xfrm>
            <a:off x="431800" y="3852377"/>
            <a:ext cx="8483600" cy="1938992"/>
          </a:xfrm>
          <a:prstGeom prst="rect">
            <a:avLst/>
          </a:prstGeom>
        </p:spPr>
        <p:txBody>
          <a:bodyPr wrap="square">
            <a:spAutoFit/>
          </a:bodyPr>
          <a:lstStyle/>
          <a:p>
            <a:pPr marL="342900" indent="-342900">
              <a:buFont typeface="Arial"/>
              <a:buChar char="•"/>
              <a:defRPr/>
            </a:pPr>
            <a:r>
              <a:rPr lang="en-US" dirty="0"/>
              <a:t>La Niña events</a:t>
            </a:r>
          </a:p>
          <a:p>
            <a:pPr marL="800100" lvl="1" indent="-342900">
              <a:buFont typeface="Arial"/>
              <a:buChar char="•"/>
              <a:defRPr/>
            </a:pPr>
            <a:r>
              <a:rPr lang="en-US" dirty="0"/>
              <a:t>lower than normal water temperatures</a:t>
            </a:r>
          </a:p>
          <a:p>
            <a:pPr marL="800100" lvl="1" indent="-342900">
              <a:buFont typeface="Arial"/>
              <a:buChar char="•"/>
              <a:defRPr/>
            </a:pPr>
            <a:r>
              <a:rPr lang="en-US" dirty="0"/>
              <a:t>strong easterly trades, strong upwelling, thermocline near the surface</a:t>
            </a:r>
          </a:p>
          <a:p>
            <a:pPr marL="800100" lvl="1" indent="-342900">
              <a:buFont typeface="Arial"/>
              <a:buChar char="•"/>
              <a:defRPr/>
            </a:pPr>
            <a:r>
              <a:rPr lang="en-US" dirty="0"/>
              <a:t>positive SOI (L over Darwin, H over Tahiti)</a:t>
            </a:r>
          </a:p>
        </p:txBody>
      </p:sp>
      <p:sp>
        <p:nvSpPr>
          <p:cNvPr id="6" name="Rectangle 5"/>
          <p:cNvSpPr/>
          <p:nvPr/>
        </p:nvSpPr>
        <p:spPr>
          <a:xfrm>
            <a:off x="431800" y="6055668"/>
            <a:ext cx="7571303" cy="461665"/>
          </a:xfrm>
          <a:prstGeom prst="rect">
            <a:avLst/>
          </a:prstGeom>
        </p:spPr>
        <p:txBody>
          <a:bodyPr wrap="none">
            <a:spAutoFit/>
          </a:bodyPr>
          <a:lstStyle/>
          <a:p>
            <a:pPr marL="342900" indent="-342900">
              <a:buFont typeface="Arial"/>
              <a:buChar char="•"/>
              <a:defRPr/>
            </a:pPr>
            <a:r>
              <a:rPr lang="en-US" dirty="0"/>
              <a:t>Can impact climate at locations far from the tropics</a:t>
            </a:r>
          </a:p>
        </p:txBody>
      </p:sp>
    </p:spTree>
    <p:extLst>
      <p:ext uri="{BB962C8B-B14F-4D97-AF65-F5344CB8AC3E}">
        <p14:creationId xmlns:p14="http://schemas.microsoft.com/office/powerpoint/2010/main" val="2879196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13589_10_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19188"/>
            <a:ext cx="8839200" cy="461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hape 14"/>
          <p:cNvSpPr/>
          <p:nvPr/>
        </p:nvSpPr>
        <p:spPr>
          <a:xfrm>
            <a:off x="2971799" y="50799"/>
            <a:ext cx="3544721"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lang="en-US" sz="2800" dirty="0"/>
              <a:t>Cold Water Upwelling</a:t>
            </a:r>
            <a:endParaRPr sz="2800" dirty="0"/>
          </a:p>
        </p:txBody>
      </p:sp>
    </p:spTree>
    <p:extLst>
      <p:ext uri="{BB962C8B-B14F-4D97-AF65-F5344CB8AC3E}">
        <p14:creationId xmlns:p14="http://schemas.microsoft.com/office/powerpoint/2010/main" val="167189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13589_10_2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82575"/>
            <a:ext cx="8839200" cy="629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hape 27"/>
          <p:cNvSpPr/>
          <p:nvPr/>
        </p:nvSpPr>
        <p:spPr>
          <a:xfrm>
            <a:off x="5731940" y="125235"/>
            <a:ext cx="3285060"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sz="2800" dirty="0"/>
              <a:t>“Normal” Conditions</a:t>
            </a:r>
          </a:p>
        </p:txBody>
      </p:sp>
    </p:spTree>
    <p:extLst>
      <p:ext uri="{BB962C8B-B14F-4D97-AF65-F5344CB8AC3E}">
        <p14:creationId xmlns:p14="http://schemas.microsoft.com/office/powerpoint/2010/main" val="107491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descr="13589_10_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8" y="292100"/>
            <a:ext cx="858202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hape 36"/>
          <p:cNvSpPr/>
          <p:nvPr/>
        </p:nvSpPr>
        <p:spPr>
          <a:xfrm>
            <a:off x="1854200" y="3238499"/>
            <a:ext cx="3200401" cy="1828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057" y="0"/>
                </a:lnTo>
                <a:lnTo>
                  <a:pt x="21600" y="21600"/>
                </a:lnTo>
                <a:lnTo>
                  <a:pt x="9771" y="14400"/>
                </a:lnTo>
                <a:lnTo>
                  <a:pt x="0" y="0"/>
                </a:lnTo>
                <a:close/>
              </a:path>
            </a:pathLst>
          </a:custGeom>
          <a:ln w="57150">
            <a:solidFill>
              <a:srgbClr val="139929"/>
            </a:solidFill>
            <a:round/>
          </a:ln>
        </p:spPr>
        <p:txBody>
          <a:bodyPr lIns="0" tIns="0" rIns="0" bIns="0" anchor="ctr"/>
          <a:lstStyle/>
          <a:p>
            <a:pPr lvl="0">
              <a:defRPr>
                <a:latin typeface="Arial"/>
                <a:ea typeface="Arial"/>
                <a:cs typeface="Arial"/>
                <a:sym typeface="Arial"/>
              </a:defRPr>
            </a:pPr>
            <a:endParaRPr/>
          </a:p>
        </p:txBody>
      </p:sp>
      <p:sp>
        <p:nvSpPr>
          <p:cNvPr id="4" name="Shape 37"/>
          <p:cNvSpPr/>
          <p:nvPr/>
        </p:nvSpPr>
        <p:spPr>
          <a:xfrm>
            <a:off x="3370261" y="-1"/>
            <a:ext cx="2360735" cy="27699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800">
                <a:latin typeface="Arial"/>
                <a:ea typeface="Arial"/>
                <a:cs typeface="Arial"/>
                <a:sym typeface="Arial"/>
              </a:defRPr>
            </a:lvl1pPr>
          </a:lstStyle>
          <a:p>
            <a:pPr lvl="0"/>
            <a:r>
              <a:rPr dirty="0"/>
              <a:t>G</a:t>
            </a:r>
            <a:r>
              <a:rPr lang="en-US" dirty="0"/>
              <a:t>lobal</a:t>
            </a:r>
            <a:r>
              <a:rPr dirty="0"/>
              <a:t> O</a:t>
            </a:r>
            <a:r>
              <a:rPr lang="en-US" dirty="0"/>
              <a:t>cean</a:t>
            </a:r>
            <a:r>
              <a:rPr dirty="0"/>
              <a:t> C</a:t>
            </a:r>
            <a:r>
              <a:rPr lang="en-US" dirty="0"/>
              <a:t>urrents</a:t>
            </a:r>
            <a:endParaRPr dirty="0"/>
          </a:p>
        </p:txBody>
      </p:sp>
    </p:spTree>
    <p:extLst>
      <p:ext uri="{BB962C8B-B14F-4D97-AF65-F5344CB8AC3E}">
        <p14:creationId xmlns:p14="http://schemas.microsoft.com/office/powerpoint/2010/main" val="368937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so_walker_mean.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1143000"/>
            <a:ext cx="8890000" cy="4064000"/>
          </a:xfrm>
          <a:prstGeom prst="rect">
            <a:avLst/>
          </a:prstGeom>
        </p:spPr>
      </p:pic>
      <p:sp>
        <p:nvSpPr>
          <p:cNvPr id="5" name="Shape 42"/>
          <p:cNvSpPr/>
          <p:nvPr/>
        </p:nvSpPr>
        <p:spPr>
          <a:xfrm>
            <a:off x="3590925" y="144637"/>
            <a:ext cx="2162175" cy="523216"/>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lvl1pPr>
              <a:spcBef>
                <a:spcPts val="1000"/>
              </a:spcBef>
              <a:defRPr sz="1800">
                <a:latin typeface="Arial"/>
                <a:ea typeface="Arial"/>
                <a:cs typeface="Arial"/>
                <a:sym typeface="Arial"/>
              </a:defRPr>
            </a:lvl1pPr>
          </a:lstStyle>
          <a:p>
            <a:pPr lvl="0"/>
            <a:r>
              <a:rPr sz="2800" dirty="0"/>
              <a:t>Walker Cells</a:t>
            </a:r>
          </a:p>
        </p:txBody>
      </p:sp>
      <p:sp>
        <p:nvSpPr>
          <p:cNvPr id="6" name="TextBox 5"/>
          <p:cNvSpPr txBox="1"/>
          <p:nvPr/>
        </p:nvSpPr>
        <p:spPr>
          <a:xfrm>
            <a:off x="949510" y="5477436"/>
            <a:ext cx="7365227" cy="101565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sz="2000" dirty="0">
                <a:solidFill>
                  <a:srgbClr val="000000"/>
                </a:solidFill>
              </a:rPr>
              <a:t>The Walker Circulation is comprised of east–west oriented cells</a:t>
            </a:r>
          </a:p>
          <a:p>
            <a:pPr marL="0" marR="0" indent="0" algn="l" defTabSz="9144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000000"/>
                </a:solidFill>
                <a:effectLst/>
                <a:uFillTx/>
                <a:latin typeface="+mj-lt"/>
                <a:ea typeface="+mj-ea"/>
                <a:cs typeface="+mj-cs"/>
                <a:sym typeface="Helvetica Neue"/>
              </a:rPr>
              <a:t>along</a:t>
            </a:r>
            <a:r>
              <a:rPr kumimoji="0" lang="en-US" sz="2000" b="0" i="0" u="none" strike="noStrike" cap="none" spc="0" normalizeH="0" dirty="0">
                <a:ln>
                  <a:noFill/>
                </a:ln>
                <a:solidFill>
                  <a:srgbClr val="000000"/>
                </a:solidFill>
                <a:effectLst/>
                <a:uFillTx/>
                <a:latin typeface="+mj-lt"/>
                <a:ea typeface="+mj-ea"/>
                <a:cs typeface="+mj-cs"/>
                <a:sym typeface="Helvetica Neue"/>
              </a:rPr>
              <a:t> the Equator, such that some equatorial areas are wet and </a:t>
            </a:r>
          </a:p>
          <a:p>
            <a:pPr marL="0" marR="0" indent="0" algn="l" defTabSz="914400" rtl="0" fontAlgn="auto" latinLnBrk="1" hangingPunct="0">
              <a:lnSpc>
                <a:spcPct val="100000"/>
              </a:lnSpc>
              <a:spcBef>
                <a:spcPts val="0"/>
              </a:spcBef>
              <a:spcAft>
                <a:spcPts val="0"/>
              </a:spcAft>
              <a:buClrTx/>
              <a:buSzTx/>
              <a:buFontTx/>
              <a:buNone/>
              <a:tabLst/>
            </a:pPr>
            <a:r>
              <a:rPr lang="en-US" sz="2000" baseline="0" dirty="0">
                <a:solidFill>
                  <a:srgbClr val="000000"/>
                </a:solidFill>
              </a:rPr>
              <a:t>others</a:t>
            </a:r>
            <a:r>
              <a:rPr lang="en-US" sz="2000" dirty="0">
                <a:solidFill>
                  <a:srgbClr val="000000"/>
                </a:solidFill>
              </a:rPr>
              <a:t> are dry.</a:t>
            </a:r>
            <a:endParaRPr kumimoji="0" lang="en-US" sz="2000" b="0" i="0" u="none" strike="noStrike" cap="none" spc="0" normalizeH="0" baseline="0" dirty="0">
              <a:ln>
                <a:noFill/>
              </a:ln>
              <a:solidFill>
                <a:srgbClr val="000000"/>
              </a:solidFill>
              <a:effectLst/>
              <a:uFillTx/>
              <a:latin typeface="+mj-lt"/>
              <a:ea typeface="+mj-ea"/>
              <a:cs typeface="+mj-cs"/>
              <a:sym typeface="Helvetica Neue"/>
            </a:endParaRPr>
          </a:p>
        </p:txBody>
      </p:sp>
    </p:spTree>
    <p:extLst>
      <p:ext uri="{BB962C8B-B14F-4D97-AF65-F5344CB8AC3E}">
        <p14:creationId xmlns:p14="http://schemas.microsoft.com/office/powerpoint/2010/main" val="1377657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1.png" descr="globprec"/>
          <p:cNvPicPr/>
          <p:nvPr/>
        </p:nvPicPr>
        <p:blipFill>
          <a:blip r:embed="rId2"/>
          <a:srcRect b="6385"/>
          <a:stretch>
            <a:fillRect/>
          </a:stretch>
        </p:blipFill>
        <p:spPr>
          <a:xfrm>
            <a:off x="112712" y="730249"/>
            <a:ext cx="8916989" cy="6051552"/>
          </a:xfrm>
          <a:prstGeom prst="rect">
            <a:avLst/>
          </a:prstGeom>
          <a:ln w="12700">
            <a:miter lim="400000"/>
          </a:ln>
        </p:spPr>
      </p:pic>
      <p:sp>
        <p:nvSpPr>
          <p:cNvPr id="45" name="Shape 45"/>
          <p:cNvSpPr/>
          <p:nvPr/>
        </p:nvSpPr>
        <p:spPr>
          <a:xfrm>
            <a:off x="2519361" y="111124"/>
            <a:ext cx="4643154" cy="523216"/>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1800">
                <a:latin typeface="Arial"/>
                <a:ea typeface="Arial"/>
                <a:cs typeface="Arial"/>
                <a:sym typeface="Arial"/>
              </a:defRPr>
            </a:lvl1pPr>
          </a:lstStyle>
          <a:p>
            <a:pPr lvl="0"/>
            <a:r>
              <a:rPr sz="2800" dirty="0"/>
              <a:t>Global Average Precipitation</a:t>
            </a:r>
          </a:p>
        </p:txBody>
      </p:sp>
      <p:grpSp>
        <p:nvGrpSpPr>
          <p:cNvPr id="48" name="Group 48"/>
          <p:cNvGrpSpPr/>
          <p:nvPr/>
        </p:nvGrpSpPr>
        <p:grpSpPr>
          <a:xfrm>
            <a:off x="-2" y="685799"/>
            <a:ext cx="9144005" cy="5943602"/>
            <a:chOff x="0" y="0"/>
            <a:chExt cx="9144004" cy="5943600"/>
          </a:xfrm>
        </p:grpSpPr>
        <p:sp>
          <p:nvSpPr>
            <p:cNvPr id="46" name="Shape 46"/>
            <p:cNvSpPr/>
            <p:nvPr/>
          </p:nvSpPr>
          <p:spPr>
            <a:xfrm>
              <a:off x="-1" y="-1"/>
              <a:ext cx="9144005" cy="2362201"/>
            </a:xfrm>
            <a:prstGeom prst="rect">
              <a:avLst/>
            </a:prstGeom>
            <a:solidFill>
              <a:srgbClr val="FFFFFF"/>
            </a:solidFill>
            <a:ln w="9525" cap="flat">
              <a:solidFill>
                <a:srgbClr val="FFFFFF"/>
              </a:solidFill>
              <a:prstDash val="solid"/>
              <a:round/>
            </a:ln>
            <a:effectLst/>
          </p:spPr>
          <p:txBody>
            <a:bodyPr wrap="square" lIns="0" tIns="0" rIns="0" bIns="0" numCol="1" anchor="ctr">
              <a:noAutofit/>
            </a:bodyPr>
            <a:lstStyle/>
            <a:p>
              <a:pPr lvl="0">
                <a:defRPr sz="1800">
                  <a:latin typeface="Arial"/>
                  <a:ea typeface="Arial"/>
                  <a:cs typeface="Arial"/>
                  <a:sym typeface="Arial"/>
                </a:defRPr>
              </a:pPr>
              <a:endParaRPr/>
            </a:p>
          </p:txBody>
        </p:sp>
        <p:sp>
          <p:nvSpPr>
            <p:cNvPr id="47" name="Shape 47"/>
            <p:cNvSpPr/>
            <p:nvPr/>
          </p:nvSpPr>
          <p:spPr>
            <a:xfrm>
              <a:off x="-1" y="3581400"/>
              <a:ext cx="9144005" cy="2362201"/>
            </a:xfrm>
            <a:prstGeom prst="rect">
              <a:avLst/>
            </a:prstGeom>
            <a:solidFill>
              <a:srgbClr val="FFFFFF"/>
            </a:solidFill>
            <a:ln w="9525" cap="flat">
              <a:solidFill>
                <a:srgbClr val="FFFFFF"/>
              </a:solidFill>
              <a:prstDash val="solid"/>
              <a:round/>
            </a:ln>
            <a:effectLst/>
          </p:spPr>
          <p:txBody>
            <a:bodyPr wrap="square" lIns="0" tIns="0" rIns="0" bIns="0" numCol="1" anchor="ctr">
              <a:noAutofit/>
            </a:bodyPr>
            <a:lstStyle/>
            <a:p>
              <a:pPr lvl="0">
                <a:defRPr sz="1800">
                  <a:latin typeface="Arial"/>
                  <a:ea typeface="Arial"/>
                  <a:cs typeface="Arial"/>
                  <a:sym typeface="Arial"/>
                </a:defRPr>
              </a:pPr>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1"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7.jpeg" descr="1003a"/>
          <p:cNvPicPr/>
          <p:nvPr/>
        </p:nvPicPr>
        <p:blipFill>
          <a:blip r:embed="rId2"/>
          <a:stretch>
            <a:fillRect/>
          </a:stretch>
        </p:blipFill>
        <p:spPr>
          <a:xfrm>
            <a:off x="280986" y="0"/>
            <a:ext cx="8558215" cy="6832600"/>
          </a:xfrm>
          <a:prstGeom prst="rect">
            <a:avLst/>
          </a:prstGeom>
          <a:ln w="12700">
            <a:miter lim="400000"/>
          </a:ln>
        </p:spPr>
      </p:pic>
      <p:sp>
        <p:nvSpPr>
          <p:cNvPr id="51" name="Shape 51"/>
          <p:cNvSpPr/>
          <p:nvPr/>
        </p:nvSpPr>
        <p:spPr>
          <a:xfrm>
            <a:off x="2138204" y="-1"/>
            <a:ext cx="4926015" cy="27699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800">
                <a:latin typeface="Arial"/>
                <a:ea typeface="Arial"/>
                <a:cs typeface="Arial"/>
                <a:sym typeface="Arial"/>
              </a:defRPr>
            </a:lvl1pPr>
          </a:lstStyle>
          <a:p>
            <a:pPr lvl="0" algn="ctr"/>
            <a:r>
              <a:rPr dirty="0"/>
              <a:t>AVERAGE JANUARY SEA-LEVEL PRESSURE</a:t>
            </a:r>
          </a:p>
        </p:txBody>
      </p:sp>
      <p:sp>
        <p:nvSpPr>
          <p:cNvPr id="52" name="Shape 52"/>
          <p:cNvSpPr/>
          <p:nvPr/>
        </p:nvSpPr>
        <p:spPr>
          <a:xfrm>
            <a:off x="554037" y="6248399"/>
            <a:ext cx="7665597" cy="27699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1800">
                <a:latin typeface="Arial"/>
                <a:ea typeface="Arial"/>
                <a:cs typeface="Arial"/>
                <a:sym typeface="Arial"/>
              </a:defRPr>
            </a:lvl1pPr>
          </a:lstStyle>
          <a:p>
            <a:pPr lvl="0"/>
            <a:r>
              <a:rPr dirty="0"/>
              <a:t>Southern Oscillation = Tahit</a:t>
            </a:r>
            <a:r>
              <a:rPr lang="en-US" dirty="0"/>
              <a:t>i Surface</a:t>
            </a:r>
            <a:r>
              <a:rPr dirty="0"/>
              <a:t> Pressure — Darwin</a:t>
            </a:r>
            <a:r>
              <a:rPr lang="en-US" dirty="0"/>
              <a:t> Surface</a:t>
            </a:r>
            <a:r>
              <a:rPr dirty="0"/>
              <a:t> Pressure</a:t>
            </a:r>
          </a:p>
        </p:txBody>
      </p:sp>
      <p:sp>
        <p:nvSpPr>
          <p:cNvPr id="53" name="Shape 53"/>
          <p:cNvSpPr/>
          <p:nvPr/>
        </p:nvSpPr>
        <p:spPr>
          <a:xfrm>
            <a:off x="3429000" y="3657600"/>
            <a:ext cx="228602" cy="2286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99"/>
          </a:solidFill>
          <a:ln>
            <a:solidFill/>
            <a:round/>
          </a:ln>
        </p:spPr>
        <p:txBody>
          <a:bodyPr lIns="0" tIns="0" rIns="0" bIns="0" anchor="ctr"/>
          <a:lstStyle/>
          <a:p>
            <a:pPr lvl="0">
              <a:defRPr>
                <a:latin typeface="Arial"/>
                <a:ea typeface="Arial"/>
                <a:cs typeface="Arial"/>
                <a:sym typeface="Arial"/>
              </a:defRPr>
            </a:pPr>
            <a:endParaRPr/>
          </a:p>
        </p:txBody>
      </p:sp>
      <p:sp>
        <p:nvSpPr>
          <p:cNvPr id="54" name="Shape 54"/>
          <p:cNvSpPr/>
          <p:nvPr/>
        </p:nvSpPr>
        <p:spPr>
          <a:xfrm>
            <a:off x="1600200" y="3505200"/>
            <a:ext cx="228602" cy="2286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009999"/>
          </a:solidFill>
          <a:ln>
            <a:solidFill/>
            <a:round/>
          </a:ln>
        </p:spPr>
        <p:txBody>
          <a:bodyPr lIns="0" tIns="0" rIns="0" bIns="0" anchor="ctr"/>
          <a:lstStyle/>
          <a:p>
            <a:pPr lvl="0">
              <a:defRPr>
                <a:latin typeface="Arial"/>
                <a:ea typeface="Arial"/>
                <a:cs typeface="Arial"/>
                <a:sym typeface="Arial"/>
              </a:defRPr>
            </a:pPr>
            <a:endParaRPr/>
          </a:p>
        </p:txBody>
      </p:sp>
      <p:sp>
        <p:nvSpPr>
          <p:cNvPr id="55" name="Shape 55"/>
          <p:cNvSpPr/>
          <p:nvPr/>
        </p:nvSpPr>
        <p:spPr>
          <a:xfrm>
            <a:off x="3157536" y="3870325"/>
            <a:ext cx="697095" cy="37522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latin typeface="Arial"/>
                <a:ea typeface="Arial"/>
                <a:cs typeface="Arial"/>
                <a:sym typeface="Arial"/>
              </a:defRPr>
            </a:lvl1pPr>
          </a:lstStyle>
          <a:p>
            <a:pPr lvl="0">
              <a:defRPr sz="1800"/>
            </a:pPr>
            <a:r>
              <a:rPr sz="2000"/>
              <a:t>Tahiti</a:t>
            </a:r>
          </a:p>
        </p:txBody>
      </p:sp>
      <p:sp>
        <p:nvSpPr>
          <p:cNvPr id="56" name="Shape 56"/>
          <p:cNvSpPr/>
          <p:nvPr/>
        </p:nvSpPr>
        <p:spPr>
          <a:xfrm>
            <a:off x="1219199" y="3657600"/>
            <a:ext cx="894541" cy="375229"/>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000">
                <a:latin typeface="Arial"/>
                <a:ea typeface="Arial"/>
                <a:cs typeface="Arial"/>
                <a:sym typeface="Arial"/>
              </a:defRPr>
            </a:lvl1pPr>
          </a:lstStyle>
          <a:p>
            <a:pPr lvl="0">
              <a:defRPr sz="1800"/>
            </a:pPr>
            <a:r>
              <a:rPr sz="2000"/>
              <a:t>Darwin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13589_10_22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34963"/>
            <a:ext cx="8839200" cy="618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hape 59"/>
          <p:cNvSpPr/>
          <p:nvPr/>
        </p:nvSpPr>
        <p:spPr>
          <a:xfrm>
            <a:off x="5016499" y="228600"/>
            <a:ext cx="3844885" cy="486205"/>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800">
                <a:latin typeface="Arial"/>
                <a:ea typeface="Arial"/>
                <a:cs typeface="Arial"/>
                <a:sym typeface="Arial"/>
              </a:defRPr>
            </a:lvl1pPr>
          </a:lstStyle>
          <a:p>
            <a:pPr lvl="0">
              <a:defRPr sz="1800"/>
            </a:pPr>
            <a:r>
              <a:rPr sz="2800" dirty="0"/>
              <a:t>EL NINO CONDITIONS</a:t>
            </a:r>
          </a:p>
        </p:txBody>
      </p:sp>
    </p:spTree>
    <p:extLst>
      <p:ext uri="{BB962C8B-B14F-4D97-AF65-F5344CB8AC3E}">
        <p14:creationId xmlns:p14="http://schemas.microsoft.com/office/powerpoint/2010/main" val="3533667702"/>
      </p:ext>
    </p:extLst>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11392</TotalTime>
  <Words>1539</Words>
  <Application>Microsoft Macintosh PowerPoint</Application>
  <PresentationFormat>On-screen Show (4:3)</PresentationFormat>
  <Paragraphs>141</Paragraphs>
  <Slides>25</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 Neue</vt:lpstr>
      <vt:lpstr>Times New Roman</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Davis, Robert E (red3u)</cp:lastModifiedBy>
  <cp:revision>28</cp:revision>
  <dcterms:modified xsi:type="dcterms:W3CDTF">2022-04-18T13:52:23Z</dcterms:modified>
</cp:coreProperties>
</file>