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92" r:id="rId2"/>
    <p:sldId id="315" r:id="rId3"/>
    <p:sldId id="316" r:id="rId4"/>
    <p:sldId id="259" r:id="rId5"/>
    <p:sldId id="307" r:id="rId6"/>
    <p:sldId id="258" r:id="rId7"/>
    <p:sldId id="306" r:id="rId8"/>
    <p:sldId id="303" r:id="rId9"/>
    <p:sldId id="279" r:id="rId10"/>
    <p:sldId id="304" r:id="rId11"/>
    <p:sldId id="311" r:id="rId12"/>
    <p:sldId id="312" r:id="rId13"/>
    <p:sldId id="317" r:id="rId14"/>
    <p:sldId id="318" r:id="rId15"/>
    <p:sldId id="321" r:id="rId16"/>
    <p:sldId id="322" r:id="rId17"/>
    <p:sldId id="313" r:id="rId18"/>
    <p:sldId id="308" r:id="rId19"/>
    <p:sldId id="310" r:id="rId20"/>
    <p:sldId id="320" r:id="rId21"/>
    <p:sldId id="309" r:id="rId22"/>
    <p:sldId id="280" r:id="rId23"/>
    <p:sldId id="266" r:id="rId24"/>
    <p:sldId id="314"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F12"/>
    <a:srgbClr val="0000FF"/>
    <a:srgbClr val="F3B600"/>
    <a:srgbClr val="A67D00"/>
    <a:srgbClr val="823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19"/>
    <p:restoredTop sz="90952"/>
  </p:normalViewPr>
  <p:slideViewPr>
    <p:cSldViewPr>
      <p:cViewPr varScale="1">
        <p:scale>
          <a:sx n="111" d="100"/>
          <a:sy n="111" d="100"/>
        </p:scale>
        <p:origin x="7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7510455-6DA3-4D84-ACBE-DED6A44F4EFA}" type="slidenum">
              <a:rPr lang="en-US"/>
              <a:pPr/>
              <a:t>‹#›</a:t>
            </a:fld>
            <a:endParaRPr lang="en-US"/>
          </a:p>
        </p:txBody>
      </p:sp>
    </p:spTree>
    <p:extLst>
      <p:ext uri="{BB962C8B-B14F-4D97-AF65-F5344CB8AC3E}">
        <p14:creationId xmlns:p14="http://schemas.microsoft.com/office/powerpoint/2010/main" val="8259079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FFC50-3C4C-49EF-8DC2-19B62DABADE0}" type="slidenum">
              <a:rPr lang="en-US"/>
              <a:pPr/>
              <a:t>1</a:t>
            </a:fld>
            <a:endParaRPr lang="en-US"/>
          </a:p>
        </p:txBody>
      </p:sp>
      <p:sp>
        <p:nvSpPr>
          <p:cNvPr id="7987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0000"/>
                </a:solidFill>
                <a:cs typeface="Arial" charset="0"/>
              </a:rPr>
              <a:t>Figure 10.15</a:t>
            </a:r>
          </a:p>
          <a:p>
            <a:r>
              <a:rPr lang="el-GR">
                <a:solidFill>
                  <a:srgbClr val="000000"/>
                </a:solidFill>
                <a:cs typeface="Arial" charset="0"/>
              </a:rPr>
              <a:t>The Gulf Stream (dark red band) and its eddies are revealed in this satellite mosaic of sea surface temperatures of the western North Atlantic during May, 2001. Bright red shows the warmest water, followed by orange and yellow. Green, blue, and purple represent the coldest water.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270</a:t>
            </a:r>
          </a:p>
          <a:p>
            <a:pPr eaLnBrk="1" hangingPunct="1">
              <a:spcBef>
                <a:spcPct val="0"/>
              </a:spcBef>
            </a:pPr>
            <a:endParaRPr lang="en-US">
              <a:latin typeface="Calibri" charset="0"/>
            </a:endParaRPr>
          </a:p>
          <a:p>
            <a:pPr eaLnBrk="1" hangingPunct="1">
              <a:spcBef>
                <a:spcPct val="0"/>
              </a:spcBef>
            </a:pPr>
            <a:r>
              <a:rPr lang="en-US">
                <a:latin typeface="Calibri" charset="0"/>
              </a:rPr>
              <a:t>FIGURE 10.5 Average sea-level pressure distribution and surface wind-flow patterns for January (a) and for July (b). The solid red line represents the position of the ITCZ.</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70D524-142A-F04C-B702-D9269BABD59F}"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E8C1A8-034C-1F43-B83B-D6B1185816D6}" type="slidenum">
              <a:rPr lang="en-US" sz="1200"/>
              <a:pPr/>
              <a:t>15</a:t>
            </a:fld>
            <a:endParaRPr lang="en-US" sz="1200"/>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691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8761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281</a:t>
            </a:r>
          </a:p>
          <a:p>
            <a:pPr eaLnBrk="1" hangingPunct="1">
              <a:spcBef>
                <a:spcPct val="0"/>
              </a:spcBef>
            </a:pPr>
            <a:endParaRPr lang="en-US">
              <a:latin typeface="Calibri" charset="0"/>
            </a:endParaRPr>
          </a:p>
          <a:p>
            <a:pPr eaLnBrk="1" hangingPunct="1">
              <a:spcBef>
                <a:spcPct val="0"/>
              </a:spcBef>
            </a:pPr>
            <a:r>
              <a:rPr lang="en-US">
                <a:latin typeface="Calibri" charset="0"/>
              </a:rPr>
              <a:t>FIGURE 10.20 The Ekman spiral. Winds move the water, and the Coriolis force deflects the water to the right (Northern Hemisphere). Below the surface each successive layer of water moves more slowly and is deflected to the right of the layer above. The average transport of surface water in the Ekman layer is at right angles to the prevailing winds.</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5A0166-9A7D-CE47-9698-3D354184CD2A}"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278</a:t>
            </a:r>
          </a:p>
          <a:p>
            <a:pPr eaLnBrk="1" hangingPunct="1">
              <a:spcBef>
                <a:spcPct val="0"/>
              </a:spcBef>
            </a:pPr>
            <a:endParaRPr lang="en-US">
              <a:latin typeface="Calibri" charset="0"/>
            </a:endParaRPr>
          </a:p>
          <a:p>
            <a:pPr eaLnBrk="1" hangingPunct="1">
              <a:spcBef>
                <a:spcPct val="0"/>
              </a:spcBef>
            </a:pPr>
            <a:r>
              <a:rPr lang="en-US">
                <a:latin typeface="Calibri" charset="0"/>
              </a:rPr>
              <a:t>FIGURE 10.16 Annual average global wind patterns and surface high-pressure areas over the oceans.</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B129A5-9CE9-2145-83B2-6B314B8C07CF}" type="slidenum">
              <a:rPr lang="en-US" sz="1200">
                <a:latin typeface="Calibri" charset="0"/>
              </a:rPr>
              <a:pPr eaLnBrk="1" hangingPunct="1"/>
              <a:t>19</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279</a:t>
            </a:r>
          </a:p>
          <a:p>
            <a:pPr eaLnBrk="1" hangingPunct="1">
              <a:spcBef>
                <a:spcPct val="0"/>
              </a:spcBef>
            </a:pPr>
            <a:endParaRPr lang="en-US">
              <a:latin typeface="Calibri" charset="0"/>
            </a:endParaRPr>
          </a:p>
          <a:p>
            <a:pPr eaLnBrk="1" hangingPunct="1">
              <a:spcBef>
                <a:spcPct val="0"/>
              </a:spcBef>
            </a:pPr>
            <a:r>
              <a:rPr lang="en-US">
                <a:latin typeface="Calibri" charset="0"/>
              </a:rPr>
              <a:t>FIGURE 10.17 Average position and extent of the major surface ocean currents. Cold currents are shown in blue; warm currents are shown in red.</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028AE3-D414-9F4C-94AD-53B2957E616C}" type="slidenum">
              <a:rPr lang="en-US" sz="1200">
                <a:latin typeface="Calibri" charset="0"/>
              </a:rPr>
              <a:pPr eaLnBrk="1" hangingPunct="1"/>
              <a:t>21</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AAA48-065A-4FCB-8CC7-2FCF8522B7C3}" type="slidenum">
              <a:rPr lang="en-US"/>
              <a:pPr/>
              <a:t>22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9C05B-B38D-4FB9-934D-F095AC9972CB}" type="slidenum">
              <a:rPr lang="en-US"/>
              <a:pPr/>
              <a:t>23</a:t>
            </a:fld>
            <a:endParaRPr lang="en-US"/>
          </a:p>
        </p:txBody>
      </p:sp>
      <p:sp>
        <p:nvSpPr>
          <p:cNvPr id="24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0C2FC-9021-424E-BC5E-1DB93096F661}" type="slidenum">
              <a:rPr lang="en-US"/>
              <a:pPr/>
              <a:t>4</a:t>
            </a:fld>
            <a:endParaRPr lang="en-US"/>
          </a:p>
        </p:txBody>
      </p:sp>
      <p:sp>
        <p:nvSpPr>
          <p:cNvPr id="1024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024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0000"/>
                </a:solidFill>
                <a:cs typeface="Arial" charset="0"/>
              </a:rPr>
              <a:t>Figure 9.27</a:t>
            </a:r>
          </a:p>
          <a:p>
            <a:r>
              <a:rPr lang="el-GR">
                <a:solidFill>
                  <a:srgbClr val="000000"/>
                </a:solidFill>
                <a:cs typeface="Arial" charset="0"/>
              </a:rPr>
              <a:t>Changing annual wind flow patterns associated with the winter and summer Asian monsoon.</a:t>
            </a:r>
          </a:p>
          <a:p>
            <a:endParaRPr lang="el-GR">
              <a:solidFill>
                <a:srgbClr val="000000"/>
              </a:solidFill>
              <a:cs typeface="Arial" charset="0"/>
            </a:endParaRPr>
          </a:p>
          <a:p>
            <a:endParaRPr lang="el-GR">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270</a:t>
            </a:r>
          </a:p>
          <a:p>
            <a:pPr eaLnBrk="1" hangingPunct="1">
              <a:spcBef>
                <a:spcPct val="0"/>
              </a:spcBef>
            </a:pPr>
            <a:endParaRPr lang="en-US">
              <a:latin typeface="Calibri" charset="0"/>
            </a:endParaRPr>
          </a:p>
          <a:p>
            <a:pPr eaLnBrk="1" hangingPunct="1">
              <a:spcBef>
                <a:spcPct val="0"/>
              </a:spcBef>
            </a:pPr>
            <a:r>
              <a:rPr lang="en-US">
                <a:latin typeface="Calibri" charset="0"/>
              </a:rPr>
              <a:t>FIGURE 10.5 Average sea-level pressure distribution and surface wind-flow patterns for January (a) and for July (b). The solid red line represents the position of the ITCZ.</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7A596A-12ED-AB4C-9DD4-0B4AEBE188CD}"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899E9-D856-476C-9F73-A78398001040}" type="slidenum">
              <a:rPr lang="en-US"/>
              <a:pPr/>
              <a:t>6</a:t>
            </a:fld>
            <a:endParaRPr lang="en-US"/>
          </a:p>
        </p:txBody>
      </p:sp>
      <p:sp>
        <p:nvSpPr>
          <p:cNvPr id="819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0000"/>
                </a:solidFill>
                <a:cs typeface="Arial" charset="0"/>
              </a:rPr>
              <a:t>Figure 9.27</a:t>
            </a:r>
          </a:p>
          <a:p>
            <a:r>
              <a:rPr lang="el-GR">
                <a:solidFill>
                  <a:srgbClr val="000000"/>
                </a:solidFill>
                <a:cs typeface="Arial" charset="0"/>
              </a:rPr>
              <a:t>Changing annual wind flow patterns associated with the winter and summer Asian monsoon.</a:t>
            </a:r>
          </a:p>
          <a:p>
            <a:endParaRPr lang="el-GR">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270</a:t>
            </a:r>
          </a:p>
          <a:p>
            <a:pPr eaLnBrk="1" hangingPunct="1">
              <a:spcBef>
                <a:spcPct val="0"/>
              </a:spcBef>
            </a:pPr>
            <a:endParaRPr lang="en-US">
              <a:latin typeface="Calibri" charset="0"/>
            </a:endParaRPr>
          </a:p>
          <a:p>
            <a:pPr eaLnBrk="1" hangingPunct="1">
              <a:spcBef>
                <a:spcPct val="0"/>
              </a:spcBef>
            </a:pPr>
            <a:r>
              <a:rPr lang="en-US">
                <a:latin typeface="Calibri" charset="0"/>
              </a:rPr>
              <a:t>FIGURE 10.5 Average sea-level pressure distribution and surface wind-flow patterns for January (a) and for July (b). The solid red line represents the position of the ITCZ.</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70D524-142A-F04C-B702-D9269BABD59F}"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252</a:t>
            </a:r>
          </a:p>
          <a:p>
            <a:pPr eaLnBrk="1" hangingPunct="1">
              <a:spcBef>
                <a:spcPct val="0"/>
              </a:spcBef>
            </a:pPr>
            <a:endParaRPr lang="en-US">
              <a:latin typeface="Calibri" charset="0"/>
            </a:endParaRPr>
          </a:p>
          <a:p>
            <a:pPr eaLnBrk="1" hangingPunct="1">
              <a:spcBef>
                <a:spcPct val="0"/>
              </a:spcBef>
            </a:pPr>
            <a:r>
              <a:rPr lang="en-US">
                <a:latin typeface="Calibri" charset="0"/>
              </a:rPr>
              <a:t>FIGURE 9.38 Changing annual surface wind-flow patterns associated with the winter and summer Asian monsoon.</a:t>
            </a: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6E3AB6-D6ED-F242-AA2E-8E0875010978}"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786D9-B851-4505-AFAC-59736A25BB35}" type="slidenum">
              <a:rPr lang="en-US"/>
              <a:pPr/>
              <a:t>9</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253</a:t>
            </a:r>
          </a:p>
          <a:p>
            <a:pPr eaLnBrk="1" hangingPunct="1">
              <a:spcBef>
                <a:spcPct val="0"/>
              </a:spcBef>
            </a:pPr>
            <a:endParaRPr lang="en-US">
              <a:latin typeface="Calibri" charset="0"/>
            </a:endParaRPr>
          </a:p>
          <a:p>
            <a:pPr eaLnBrk="1" hangingPunct="1">
              <a:spcBef>
                <a:spcPct val="0"/>
              </a:spcBef>
            </a:pPr>
            <a:r>
              <a:rPr lang="en-US">
                <a:latin typeface="Calibri" charset="0"/>
              </a:rPr>
              <a:t>FIGURE 9.39 Average annual precipitation for Cherrapunji, India. Note the abundant rainfall during the summer monsoon (April through October) and the lack of rainfall during the winter monsoon (November through March).</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26C38D-6910-574C-8F45-FA056DE98DC5}"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270</a:t>
            </a:r>
          </a:p>
          <a:p>
            <a:pPr eaLnBrk="1" hangingPunct="1">
              <a:spcBef>
                <a:spcPct val="0"/>
              </a:spcBef>
            </a:pPr>
            <a:endParaRPr lang="en-US">
              <a:latin typeface="Calibri" charset="0"/>
            </a:endParaRPr>
          </a:p>
          <a:p>
            <a:pPr eaLnBrk="1" hangingPunct="1">
              <a:spcBef>
                <a:spcPct val="0"/>
              </a:spcBef>
            </a:pPr>
            <a:r>
              <a:rPr lang="en-US">
                <a:latin typeface="Calibri" charset="0"/>
              </a:rPr>
              <a:t>FIGURE 10.5 Average sea-level pressure distribution and surface wind-flow patterns for January (a) and for July (b). The solid red line represents the position of the ITCZ.</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7A596A-12ED-AB4C-9DD4-0B4AEBE188CD}" type="slidenum">
              <a:rPr lang="en-US" sz="1200">
                <a:latin typeface="Calibri" charset="0"/>
              </a:rPr>
              <a:pPr eaLnBrk="1" hangingPunct="1"/>
              <a:t>11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9E99DA-3998-435B-9919-0F38025FE1E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6BF329-5C2F-436D-9431-5A41FAF895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34F9A7-3982-46BA-B1B0-6336401E40F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FD10A8-47F7-43F6-B166-6FEDD305D9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E7BD5A-0CFF-4B3D-AE10-F2D2B16B4B8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A37EBD-09B9-41BB-920B-163E8377FF7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FD1C6A-3F8D-4B02-AC05-2AE3A78EE9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DA800C2-5EF7-4807-AB8A-7658637A5D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5F7FFB0-8B3F-47B3-BDC6-143C7646726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3EBEC7-D5C0-4334-B3BD-4354654340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158405-3945-4B5B-9F35-8ABC7148CB4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73D3D99-5662-4B0E-BC85-D3C26ADBA9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2" charset="-128"/>
        </a:defRPr>
      </a:lvl2pPr>
      <a:lvl3pPr algn="ctr" rtl="0" fontAlgn="base">
        <a:spcBef>
          <a:spcPct val="0"/>
        </a:spcBef>
        <a:spcAft>
          <a:spcPct val="0"/>
        </a:spcAft>
        <a:defRPr sz="4400">
          <a:solidFill>
            <a:schemeClr val="tx2"/>
          </a:solidFill>
          <a:latin typeface="Arial" charset="0"/>
          <a:ea typeface="ＭＳ Ｐゴシック" pitchFamily="112" charset="-128"/>
        </a:defRPr>
      </a:lvl3pPr>
      <a:lvl4pPr algn="ctr" rtl="0" fontAlgn="base">
        <a:spcBef>
          <a:spcPct val="0"/>
        </a:spcBef>
        <a:spcAft>
          <a:spcPct val="0"/>
        </a:spcAft>
        <a:defRPr sz="4400">
          <a:solidFill>
            <a:schemeClr val="tx2"/>
          </a:solidFill>
          <a:latin typeface="Arial" charset="0"/>
          <a:ea typeface="ＭＳ Ｐゴシック" pitchFamily="112" charset="-128"/>
        </a:defRPr>
      </a:lvl4pPr>
      <a:lvl5pPr algn="ctr" rtl="0" fontAlgn="base">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1" descr="1015"/>
          <p:cNvPicPr>
            <a:picLocks noChangeAspect="1" noChangeArrowheads="1"/>
          </p:cNvPicPr>
          <p:nvPr/>
        </p:nvPicPr>
        <p:blipFill>
          <a:blip r:embed="rId3" cstate="print"/>
          <a:srcRect/>
          <a:stretch>
            <a:fillRect/>
          </a:stretch>
        </p:blipFill>
        <p:spPr bwMode="auto">
          <a:xfrm>
            <a:off x="12700" y="19050"/>
            <a:ext cx="9118600" cy="6818313"/>
          </a:xfrm>
          <a:prstGeom prst="rect">
            <a:avLst/>
          </a:prstGeom>
          <a:noFill/>
          <a:ln w="9525">
            <a:noFill/>
            <a:miter lim="800000"/>
            <a:headEnd/>
            <a:tailEnd/>
          </a:ln>
          <a:effectLst/>
        </p:spPr>
      </p:pic>
      <p:sp>
        <p:nvSpPr>
          <p:cNvPr id="78851" name="Rectangle 3" hidden="1"/>
          <p:cNvSpPr>
            <a:spLocks noGrp="1" noChangeArrowheads="1"/>
          </p:cNvSpPr>
          <p:nvPr>
            <p:ph type="title"/>
          </p:nvPr>
        </p:nvSpPr>
        <p:spPr/>
        <p:txBody>
          <a:bodyPr/>
          <a:lstStyle/>
          <a:p>
            <a:endParaRPr lang="en-US"/>
          </a:p>
        </p:txBody>
      </p:sp>
      <p:sp>
        <p:nvSpPr>
          <p:cNvPr id="78853" name="Text Box 5"/>
          <p:cNvSpPr txBox="1">
            <a:spLocks noChangeArrowheads="1"/>
          </p:cNvSpPr>
          <p:nvPr/>
        </p:nvSpPr>
        <p:spPr bwMode="auto">
          <a:xfrm>
            <a:off x="2951163" y="2514600"/>
            <a:ext cx="5430837" cy="2101850"/>
          </a:xfrm>
          <a:prstGeom prst="rect">
            <a:avLst/>
          </a:prstGeom>
          <a:noFill/>
          <a:ln w="9525">
            <a:noFill/>
            <a:miter lim="800000"/>
            <a:headEnd/>
            <a:tailEnd/>
          </a:ln>
        </p:spPr>
        <p:txBody>
          <a:bodyPr wrap="none">
            <a:spAutoFit/>
          </a:bodyPr>
          <a:lstStyle/>
          <a:p>
            <a:pPr algn="ctr"/>
            <a:r>
              <a:rPr lang="en-US" sz="4400">
                <a:solidFill>
                  <a:srgbClr val="0000FF"/>
                </a:solidFill>
              </a:rPr>
              <a:t>MONSOONS</a:t>
            </a:r>
          </a:p>
          <a:p>
            <a:pPr algn="ctr"/>
            <a:r>
              <a:rPr lang="en-US" sz="4400">
                <a:solidFill>
                  <a:srgbClr val="0000FF"/>
                </a:solidFill>
              </a:rPr>
              <a:t>AND</a:t>
            </a:r>
          </a:p>
          <a:p>
            <a:pPr algn="ctr"/>
            <a:r>
              <a:rPr lang="en-US" sz="4400">
                <a:solidFill>
                  <a:srgbClr val="0000FF"/>
                </a:solidFill>
              </a:rPr>
              <a:t>OCEAN CURRENTS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13589_09_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
            <a:ext cx="512127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685800" y="304800"/>
            <a:ext cx="2209209" cy="1138773"/>
          </a:xfrm>
          <a:prstGeom prst="rect">
            <a:avLst/>
          </a:prstGeom>
          <a:solidFill>
            <a:schemeClr val="bg1"/>
          </a:solidFill>
          <a:ln w="9525">
            <a:noFill/>
            <a:miter lim="800000"/>
            <a:headEnd/>
            <a:tailEnd/>
          </a:ln>
        </p:spPr>
        <p:txBody>
          <a:bodyPr wrap="none">
            <a:prstTxWarp prst="textNoShape">
              <a:avLst/>
            </a:prstTxWarp>
            <a:spAutoFit/>
          </a:bodyPr>
          <a:lstStyle/>
          <a:p>
            <a:pPr algn="ctr" eaLnBrk="0" hangingPunct="0"/>
            <a:r>
              <a:rPr lang="en-US" dirty="0"/>
              <a:t>Mean Monthly</a:t>
            </a:r>
          </a:p>
          <a:p>
            <a:pPr algn="ctr" eaLnBrk="0" hangingPunct="0"/>
            <a:r>
              <a:rPr lang="en-US" dirty="0"/>
              <a:t>Rainfall</a:t>
            </a:r>
          </a:p>
          <a:p>
            <a:pPr algn="ctr" eaLnBrk="0" hangingPunct="0"/>
            <a:r>
              <a:rPr lang="en-US" sz="2000" dirty="0" err="1"/>
              <a:t>Cherrapunji</a:t>
            </a:r>
            <a:r>
              <a:rPr lang="en-US" sz="2000" dirty="0"/>
              <a:t>, India</a:t>
            </a:r>
          </a:p>
        </p:txBody>
      </p:sp>
      <p:grpSp>
        <p:nvGrpSpPr>
          <p:cNvPr id="5" name="Group 4"/>
          <p:cNvGrpSpPr/>
          <p:nvPr/>
        </p:nvGrpSpPr>
        <p:grpSpPr>
          <a:xfrm>
            <a:off x="313499" y="2009069"/>
            <a:ext cx="4511041" cy="2258131"/>
            <a:chOff x="313499" y="2009069"/>
            <a:chExt cx="4511041" cy="2258131"/>
          </a:xfrm>
        </p:grpSpPr>
        <p:sp>
          <p:nvSpPr>
            <p:cNvPr id="2" name="TextBox 1"/>
            <p:cNvSpPr txBox="1"/>
            <p:nvPr/>
          </p:nvSpPr>
          <p:spPr>
            <a:xfrm>
              <a:off x="313499" y="3528536"/>
              <a:ext cx="3039301" cy="738664"/>
            </a:xfrm>
            <a:prstGeom prst="rect">
              <a:avLst/>
            </a:prstGeom>
            <a:noFill/>
          </p:spPr>
          <p:txBody>
            <a:bodyPr wrap="none" rtlCol="0">
              <a:spAutoFit/>
            </a:bodyPr>
            <a:lstStyle/>
            <a:p>
              <a:r>
                <a:rPr lang="en-US" dirty="0"/>
                <a:t>38.6 FEET of rain</a:t>
              </a:r>
            </a:p>
            <a:p>
              <a:r>
                <a:rPr lang="en-US" sz="1800" dirty="0"/>
                <a:t>(Charlottesville = 44 inches)</a:t>
              </a:r>
            </a:p>
          </p:txBody>
        </p:sp>
        <p:sp>
          <p:nvSpPr>
            <p:cNvPr id="4" name="Left Arrow 3"/>
            <p:cNvSpPr/>
            <p:nvPr/>
          </p:nvSpPr>
          <p:spPr bwMode="auto">
            <a:xfrm rot="19033438">
              <a:off x="1166940" y="2009069"/>
              <a:ext cx="3657600" cy="381000"/>
            </a:xfrm>
            <a:prstGeom prst="leftArrow">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grpSp>
    </p:spTree>
    <p:extLst>
      <p:ext uri="{BB962C8B-B14F-4D97-AF65-F5344CB8AC3E}">
        <p14:creationId xmlns:p14="http://schemas.microsoft.com/office/powerpoint/2010/main" val="3645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13589_10_05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59234"/>
            <a:ext cx="8839200" cy="602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
          <p:cNvSpPr txBox="1">
            <a:spLocks noChangeArrowheads="1"/>
          </p:cNvSpPr>
          <p:nvPr/>
        </p:nvSpPr>
        <p:spPr bwMode="auto">
          <a:xfrm>
            <a:off x="2362200" y="159023"/>
            <a:ext cx="4649830"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Some Other Monsoonal Regions</a:t>
            </a:r>
          </a:p>
        </p:txBody>
      </p:sp>
      <p:sp>
        <p:nvSpPr>
          <p:cNvPr id="2" name="Rectangle 1"/>
          <p:cNvSpPr/>
          <p:nvPr/>
        </p:nvSpPr>
        <p:spPr bwMode="auto">
          <a:xfrm>
            <a:off x="7467600" y="3810000"/>
            <a:ext cx="914400" cy="762000"/>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6" name="Rectangle 5"/>
          <p:cNvSpPr/>
          <p:nvPr/>
        </p:nvSpPr>
        <p:spPr bwMode="auto">
          <a:xfrm>
            <a:off x="2209800" y="2743200"/>
            <a:ext cx="609600" cy="457200"/>
          </a:xfrm>
          <a:prstGeom prst="rect">
            <a:avLst/>
          </a:prstGeom>
          <a:noFill/>
          <a:ln w="7620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8" name="Rectangle 7"/>
          <p:cNvSpPr/>
          <p:nvPr/>
        </p:nvSpPr>
        <p:spPr bwMode="auto">
          <a:xfrm>
            <a:off x="4572000" y="3352800"/>
            <a:ext cx="1219200" cy="381000"/>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58281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13589_10_05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6751"/>
            <a:ext cx="8839200" cy="601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bwMode="auto">
          <a:xfrm>
            <a:off x="7467600" y="3733800"/>
            <a:ext cx="914400" cy="762000"/>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6" name="Rectangle 5"/>
          <p:cNvSpPr/>
          <p:nvPr/>
        </p:nvSpPr>
        <p:spPr bwMode="auto">
          <a:xfrm>
            <a:off x="4572000" y="3276600"/>
            <a:ext cx="1219200" cy="381000"/>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8" name="Rectangle 7"/>
          <p:cNvSpPr/>
          <p:nvPr/>
        </p:nvSpPr>
        <p:spPr bwMode="auto">
          <a:xfrm>
            <a:off x="2209800" y="2667000"/>
            <a:ext cx="609600" cy="457200"/>
          </a:xfrm>
          <a:prstGeom prst="rect">
            <a:avLst/>
          </a:prstGeom>
          <a:noFill/>
          <a:ln w="7620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0" name="Text Box 3"/>
          <p:cNvSpPr txBox="1">
            <a:spLocks noChangeArrowheads="1"/>
          </p:cNvSpPr>
          <p:nvPr/>
        </p:nvSpPr>
        <p:spPr bwMode="auto">
          <a:xfrm>
            <a:off x="2438400" y="159023"/>
            <a:ext cx="4649830"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Some Other Monsoonal Regions</a:t>
            </a:r>
          </a:p>
        </p:txBody>
      </p:sp>
      <p:sp>
        <p:nvSpPr>
          <p:cNvPr id="11" name="TextBox 10"/>
          <p:cNvSpPr txBox="1"/>
          <p:nvPr/>
        </p:nvSpPr>
        <p:spPr>
          <a:xfrm>
            <a:off x="0" y="6367046"/>
            <a:ext cx="2409133" cy="338554"/>
          </a:xfrm>
          <a:prstGeom prst="rect">
            <a:avLst/>
          </a:prstGeom>
          <a:noFill/>
        </p:spPr>
        <p:txBody>
          <a:bodyPr wrap="none" rtlCol="0">
            <a:spAutoFit/>
          </a:bodyPr>
          <a:lstStyle/>
          <a:p>
            <a:r>
              <a:rPr lang="en-US" sz="1600" dirty="0">
                <a:solidFill>
                  <a:schemeClr val="bg1"/>
                </a:solidFill>
              </a:rPr>
              <a:t>(Chap. 10, pp. 278–281)</a:t>
            </a:r>
          </a:p>
        </p:txBody>
      </p:sp>
      <p:sp>
        <p:nvSpPr>
          <p:cNvPr id="12" name="TextBox 11"/>
          <p:cNvSpPr txBox="1"/>
          <p:nvPr/>
        </p:nvSpPr>
        <p:spPr>
          <a:xfrm>
            <a:off x="6544181" y="6172200"/>
            <a:ext cx="2295821" cy="338554"/>
          </a:xfrm>
          <a:prstGeom prst="rect">
            <a:avLst/>
          </a:prstGeom>
          <a:noFill/>
        </p:spPr>
        <p:txBody>
          <a:bodyPr wrap="none" rtlCol="0">
            <a:spAutoFit/>
          </a:bodyPr>
          <a:lstStyle/>
          <a:p>
            <a:r>
              <a:rPr lang="en-US" sz="1600" dirty="0"/>
              <a:t>(Chap. 9, pp. 249–251)</a:t>
            </a:r>
          </a:p>
        </p:txBody>
      </p:sp>
    </p:spTree>
    <p:extLst>
      <p:ext uri="{BB962C8B-B14F-4D97-AF65-F5344CB8AC3E}">
        <p14:creationId xmlns:p14="http://schemas.microsoft.com/office/powerpoint/2010/main" val="235043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BB5372-F756-474F-A308-32C762EC7923}"/>
              </a:ext>
            </a:extLst>
          </p:cNvPr>
          <p:cNvSpPr txBox="1"/>
          <p:nvPr/>
        </p:nvSpPr>
        <p:spPr>
          <a:xfrm>
            <a:off x="3562705" y="152400"/>
            <a:ext cx="2228495" cy="523220"/>
          </a:xfrm>
          <a:prstGeom prst="rect">
            <a:avLst/>
          </a:prstGeom>
          <a:noFill/>
        </p:spPr>
        <p:txBody>
          <a:bodyPr wrap="none" rtlCol="0">
            <a:spAutoFit/>
          </a:bodyPr>
          <a:lstStyle/>
          <a:p>
            <a:r>
              <a:rPr lang="en-US" sz="2800" dirty="0"/>
              <a:t>Heat</a:t>
            </a:r>
            <a:r>
              <a:rPr lang="en-US" dirty="0"/>
              <a:t> Capacity</a:t>
            </a:r>
          </a:p>
        </p:txBody>
      </p:sp>
      <p:sp>
        <p:nvSpPr>
          <p:cNvPr id="5" name="TextBox 4">
            <a:extLst>
              <a:ext uri="{FF2B5EF4-FFF2-40B4-BE49-F238E27FC236}">
                <a16:creationId xmlns:a16="http://schemas.microsoft.com/office/drawing/2014/main" id="{95BD6FAB-3934-2B4D-97FF-F1BEC9792633}"/>
              </a:ext>
            </a:extLst>
          </p:cNvPr>
          <p:cNvSpPr txBox="1"/>
          <p:nvPr/>
        </p:nvSpPr>
        <p:spPr>
          <a:xfrm>
            <a:off x="941169" y="838200"/>
            <a:ext cx="7212231" cy="461665"/>
          </a:xfrm>
          <a:prstGeom prst="rect">
            <a:avLst/>
          </a:prstGeom>
          <a:noFill/>
        </p:spPr>
        <p:txBody>
          <a:bodyPr wrap="none" rtlCol="0">
            <a:spAutoFit/>
          </a:bodyPr>
          <a:lstStyle/>
          <a:p>
            <a:r>
              <a:rPr lang="en-US" dirty="0"/>
              <a:t>Heat capacity = heat absorbed/temperature change</a:t>
            </a:r>
          </a:p>
        </p:txBody>
      </p:sp>
      <p:sp>
        <p:nvSpPr>
          <p:cNvPr id="6" name="Rectangle 5">
            <a:extLst>
              <a:ext uri="{FF2B5EF4-FFF2-40B4-BE49-F238E27FC236}">
                <a16:creationId xmlns:a16="http://schemas.microsoft.com/office/drawing/2014/main" id="{E8AFE888-F1A0-0641-B93F-81F206D0BDBE}"/>
              </a:ext>
            </a:extLst>
          </p:cNvPr>
          <p:cNvSpPr/>
          <p:nvPr/>
        </p:nvSpPr>
        <p:spPr bwMode="auto">
          <a:xfrm>
            <a:off x="1447800" y="3352800"/>
            <a:ext cx="2438400" cy="2209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7" name="Rectangle 6">
            <a:extLst>
              <a:ext uri="{FF2B5EF4-FFF2-40B4-BE49-F238E27FC236}">
                <a16:creationId xmlns:a16="http://schemas.microsoft.com/office/drawing/2014/main" id="{7A8C136F-F79D-A44C-A846-0981330D238B}"/>
              </a:ext>
            </a:extLst>
          </p:cNvPr>
          <p:cNvSpPr/>
          <p:nvPr/>
        </p:nvSpPr>
        <p:spPr bwMode="auto">
          <a:xfrm>
            <a:off x="5257800" y="3352800"/>
            <a:ext cx="2438400" cy="2209800"/>
          </a:xfrm>
          <a:prstGeom prst="rect">
            <a:avLst/>
          </a:prstGeom>
          <a:solidFill>
            <a:srgbClr val="A67D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8" name="Sun 7">
            <a:extLst>
              <a:ext uri="{FF2B5EF4-FFF2-40B4-BE49-F238E27FC236}">
                <a16:creationId xmlns:a16="http://schemas.microsoft.com/office/drawing/2014/main" id="{E7A98A1D-C88D-8946-8B20-4FB123557844}"/>
              </a:ext>
            </a:extLst>
          </p:cNvPr>
          <p:cNvSpPr/>
          <p:nvPr/>
        </p:nvSpPr>
        <p:spPr bwMode="auto">
          <a:xfrm>
            <a:off x="4267200" y="1447800"/>
            <a:ext cx="762000" cy="838200"/>
          </a:xfrm>
          <a:prstGeom prst="su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Down Arrow 8">
            <a:extLst>
              <a:ext uri="{FF2B5EF4-FFF2-40B4-BE49-F238E27FC236}">
                <a16:creationId xmlns:a16="http://schemas.microsoft.com/office/drawing/2014/main" id="{8ACA7A68-B1AA-6849-A6BD-8A10BEDCC97A}"/>
              </a:ext>
            </a:extLst>
          </p:cNvPr>
          <p:cNvSpPr/>
          <p:nvPr/>
        </p:nvSpPr>
        <p:spPr bwMode="auto">
          <a:xfrm rot="3100425">
            <a:off x="3385497" y="1864159"/>
            <a:ext cx="354414" cy="1348167"/>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0" name="Down Arrow 9">
            <a:extLst>
              <a:ext uri="{FF2B5EF4-FFF2-40B4-BE49-F238E27FC236}">
                <a16:creationId xmlns:a16="http://schemas.microsoft.com/office/drawing/2014/main" id="{E3DCD3E1-4673-8F42-917E-224BDCC89700}"/>
              </a:ext>
            </a:extLst>
          </p:cNvPr>
          <p:cNvSpPr/>
          <p:nvPr/>
        </p:nvSpPr>
        <p:spPr bwMode="auto">
          <a:xfrm rot="18499575" flipH="1">
            <a:off x="5566900" y="1893073"/>
            <a:ext cx="354414" cy="1348167"/>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1" name="TextBox 10">
            <a:extLst>
              <a:ext uri="{FF2B5EF4-FFF2-40B4-BE49-F238E27FC236}">
                <a16:creationId xmlns:a16="http://schemas.microsoft.com/office/drawing/2014/main" id="{EE93C1EB-A52F-704C-B798-3E857988A351}"/>
              </a:ext>
            </a:extLst>
          </p:cNvPr>
          <p:cNvSpPr txBox="1"/>
          <p:nvPr/>
        </p:nvSpPr>
        <p:spPr>
          <a:xfrm>
            <a:off x="1600200" y="5129360"/>
            <a:ext cx="939681" cy="400110"/>
          </a:xfrm>
          <a:prstGeom prst="rect">
            <a:avLst/>
          </a:prstGeom>
          <a:noFill/>
        </p:spPr>
        <p:txBody>
          <a:bodyPr wrap="none" rtlCol="0">
            <a:spAutoFit/>
          </a:bodyPr>
          <a:lstStyle/>
          <a:p>
            <a:r>
              <a:rPr lang="en-US" sz="2000" dirty="0">
                <a:solidFill>
                  <a:schemeClr val="bg1"/>
                </a:solidFill>
              </a:rPr>
              <a:t>Ocean</a:t>
            </a:r>
          </a:p>
        </p:txBody>
      </p:sp>
      <p:sp>
        <p:nvSpPr>
          <p:cNvPr id="12" name="TextBox 11">
            <a:extLst>
              <a:ext uri="{FF2B5EF4-FFF2-40B4-BE49-F238E27FC236}">
                <a16:creationId xmlns:a16="http://schemas.microsoft.com/office/drawing/2014/main" id="{5AE377D5-AD33-B142-A073-9CBDE04548F9}"/>
              </a:ext>
            </a:extLst>
          </p:cNvPr>
          <p:cNvSpPr txBox="1"/>
          <p:nvPr/>
        </p:nvSpPr>
        <p:spPr>
          <a:xfrm>
            <a:off x="5410200" y="5109482"/>
            <a:ext cx="1282723" cy="400110"/>
          </a:xfrm>
          <a:prstGeom prst="rect">
            <a:avLst/>
          </a:prstGeom>
          <a:noFill/>
        </p:spPr>
        <p:txBody>
          <a:bodyPr wrap="none" rtlCol="0">
            <a:spAutoFit/>
          </a:bodyPr>
          <a:lstStyle/>
          <a:p>
            <a:r>
              <a:rPr lang="en-US" sz="2000" dirty="0">
                <a:solidFill>
                  <a:schemeClr val="bg1"/>
                </a:solidFill>
              </a:rPr>
              <a:t>Continent</a:t>
            </a:r>
          </a:p>
        </p:txBody>
      </p:sp>
      <p:sp>
        <p:nvSpPr>
          <p:cNvPr id="13" name="Rectangle 12">
            <a:extLst>
              <a:ext uri="{FF2B5EF4-FFF2-40B4-BE49-F238E27FC236}">
                <a16:creationId xmlns:a16="http://schemas.microsoft.com/office/drawing/2014/main" id="{5F96AF3D-5145-C743-90AD-7AFA69BF048B}"/>
              </a:ext>
            </a:extLst>
          </p:cNvPr>
          <p:cNvSpPr/>
          <p:nvPr/>
        </p:nvSpPr>
        <p:spPr bwMode="auto">
          <a:xfrm>
            <a:off x="1447800" y="3352800"/>
            <a:ext cx="2438400" cy="1795421"/>
          </a:xfrm>
          <a:prstGeom prst="rect">
            <a:avLst/>
          </a:prstGeom>
          <a:gradFill>
            <a:gsLst>
              <a:gs pos="0">
                <a:srgbClr val="DD1F12"/>
              </a:gs>
              <a:gs pos="50000">
                <a:srgbClr val="F3B600">
                  <a:shade val="67500"/>
                  <a:satMod val="115000"/>
                </a:srgbClr>
              </a:gs>
              <a:gs pos="100000">
                <a:srgbClr val="0070C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4" name="Rectangle 13">
            <a:extLst>
              <a:ext uri="{FF2B5EF4-FFF2-40B4-BE49-F238E27FC236}">
                <a16:creationId xmlns:a16="http://schemas.microsoft.com/office/drawing/2014/main" id="{6145598E-BA90-CF41-94C4-384C862C46B3}"/>
              </a:ext>
            </a:extLst>
          </p:cNvPr>
          <p:cNvSpPr/>
          <p:nvPr/>
        </p:nvSpPr>
        <p:spPr bwMode="auto">
          <a:xfrm>
            <a:off x="5257800" y="3352800"/>
            <a:ext cx="2438400" cy="309265"/>
          </a:xfrm>
          <a:prstGeom prst="rect">
            <a:avLst/>
          </a:prstGeom>
          <a:gradFill>
            <a:gsLst>
              <a:gs pos="0">
                <a:srgbClr val="DD1F12"/>
              </a:gs>
              <a:gs pos="50000">
                <a:srgbClr val="F3B600">
                  <a:shade val="67500"/>
                  <a:satMod val="115000"/>
                </a:srgbClr>
              </a:gs>
              <a:gs pos="100000">
                <a:srgbClr val="A67D0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5" name="TextBox 14">
            <a:extLst>
              <a:ext uri="{FF2B5EF4-FFF2-40B4-BE49-F238E27FC236}">
                <a16:creationId xmlns:a16="http://schemas.microsoft.com/office/drawing/2014/main" id="{C4C58E69-4BFE-7E41-BCF1-717C9DF4FAD1}"/>
              </a:ext>
            </a:extLst>
          </p:cNvPr>
          <p:cNvSpPr txBox="1"/>
          <p:nvPr/>
        </p:nvSpPr>
        <p:spPr>
          <a:xfrm>
            <a:off x="1782397" y="5943600"/>
            <a:ext cx="1514967" cy="461665"/>
          </a:xfrm>
          <a:prstGeom prst="rect">
            <a:avLst/>
          </a:prstGeom>
          <a:noFill/>
        </p:spPr>
        <p:txBody>
          <a:bodyPr wrap="none" rtlCol="0">
            <a:spAutoFit/>
          </a:bodyPr>
          <a:lstStyle/>
          <a:p>
            <a:r>
              <a:rPr lang="en-US" dirty="0"/>
              <a:t>Water = 1</a:t>
            </a:r>
          </a:p>
        </p:txBody>
      </p:sp>
      <p:sp>
        <p:nvSpPr>
          <p:cNvPr id="16" name="TextBox 15">
            <a:extLst>
              <a:ext uri="{FF2B5EF4-FFF2-40B4-BE49-F238E27FC236}">
                <a16:creationId xmlns:a16="http://schemas.microsoft.com/office/drawing/2014/main" id="{018971A0-72DA-474E-B320-6555004340DB}"/>
              </a:ext>
            </a:extLst>
          </p:cNvPr>
          <p:cNvSpPr txBox="1"/>
          <p:nvPr/>
        </p:nvSpPr>
        <p:spPr>
          <a:xfrm>
            <a:off x="5762314" y="5943599"/>
            <a:ext cx="1476686" cy="461665"/>
          </a:xfrm>
          <a:prstGeom prst="rect">
            <a:avLst/>
          </a:prstGeom>
          <a:noFill/>
        </p:spPr>
        <p:txBody>
          <a:bodyPr wrap="none" rtlCol="0">
            <a:spAutoFit/>
          </a:bodyPr>
          <a:lstStyle/>
          <a:p>
            <a:r>
              <a:rPr lang="en-US" dirty="0"/>
              <a:t>Soil = 0.2</a:t>
            </a:r>
          </a:p>
        </p:txBody>
      </p:sp>
    </p:spTree>
    <p:extLst>
      <p:ext uri="{BB962C8B-B14F-4D97-AF65-F5344CB8AC3E}">
        <p14:creationId xmlns:p14="http://schemas.microsoft.com/office/powerpoint/2010/main" val="185268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25F5F5-CEF8-B845-AB30-3AEB7A96AA89}"/>
              </a:ext>
            </a:extLst>
          </p:cNvPr>
          <p:cNvSpPr txBox="1"/>
          <p:nvPr/>
        </p:nvSpPr>
        <p:spPr>
          <a:xfrm>
            <a:off x="3562705" y="152400"/>
            <a:ext cx="2228495" cy="523220"/>
          </a:xfrm>
          <a:prstGeom prst="rect">
            <a:avLst/>
          </a:prstGeom>
          <a:noFill/>
        </p:spPr>
        <p:txBody>
          <a:bodyPr wrap="none" rtlCol="0">
            <a:spAutoFit/>
          </a:bodyPr>
          <a:lstStyle/>
          <a:p>
            <a:r>
              <a:rPr lang="en-US" sz="2800" dirty="0"/>
              <a:t>Heat</a:t>
            </a:r>
            <a:r>
              <a:rPr lang="en-US" dirty="0"/>
              <a:t> Capacity</a:t>
            </a:r>
          </a:p>
        </p:txBody>
      </p:sp>
      <p:sp>
        <p:nvSpPr>
          <p:cNvPr id="6" name="TextBox 5">
            <a:extLst>
              <a:ext uri="{FF2B5EF4-FFF2-40B4-BE49-F238E27FC236}">
                <a16:creationId xmlns:a16="http://schemas.microsoft.com/office/drawing/2014/main" id="{AF8233D7-3C1D-0E40-A46F-4DF7946750B7}"/>
              </a:ext>
            </a:extLst>
          </p:cNvPr>
          <p:cNvSpPr txBox="1"/>
          <p:nvPr/>
        </p:nvSpPr>
        <p:spPr>
          <a:xfrm>
            <a:off x="941169" y="838200"/>
            <a:ext cx="7212231" cy="461665"/>
          </a:xfrm>
          <a:prstGeom prst="rect">
            <a:avLst/>
          </a:prstGeom>
          <a:noFill/>
        </p:spPr>
        <p:txBody>
          <a:bodyPr wrap="none" rtlCol="0">
            <a:spAutoFit/>
          </a:bodyPr>
          <a:lstStyle/>
          <a:p>
            <a:r>
              <a:rPr lang="en-US" dirty="0"/>
              <a:t>Heat capacity = heat absorbed/temperature change</a:t>
            </a:r>
          </a:p>
        </p:txBody>
      </p:sp>
      <p:sp>
        <p:nvSpPr>
          <p:cNvPr id="7" name="Rectangle 6">
            <a:extLst>
              <a:ext uri="{FF2B5EF4-FFF2-40B4-BE49-F238E27FC236}">
                <a16:creationId xmlns:a16="http://schemas.microsoft.com/office/drawing/2014/main" id="{ED9C5B77-7DAF-3042-A607-A6688E286B45}"/>
              </a:ext>
            </a:extLst>
          </p:cNvPr>
          <p:cNvSpPr/>
          <p:nvPr/>
        </p:nvSpPr>
        <p:spPr bwMode="auto">
          <a:xfrm>
            <a:off x="1447800" y="3352800"/>
            <a:ext cx="2438400" cy="22098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8" name="Rectangle 7">
            <a:extLst>
              <a:ext uri="{FF2B5EF4-FFF2-40B4-BE49-F238E27FC236}">
                <a16:creationId xmlns:a16="http://schemas.microsoft.com/office/drawing/2014/main" id="{9657F15D-9374-264B-9F0E-C2B95712A2C5}"/>
              </a:ext>
            </a:extLst>
          </p:cNvPr>
          <p:cNvSpPr/>
          <p:nvPr/>
        </p:nvSpPr>
        <p:spPr bwMode="auto">
          <a:xfrm>
            <a:off x="5257800" y="3352800"/>
            <a:ext cx="2438400" cy="2209800"/>
          </a:xfrm>
          <a:prstGeom prst="rect">
            <a:avLst/>
          </a:prstGeom>
          <a:solidFill>
            <a:srgbClr val="A67D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2" name="TextBox 11">
            <a:extLst>
              <a:ext uri="{FF2B5EF4-FFF2-40B4-BE49-F238E27FC236}">
                <a16:creationId xmlns:a16="http://schemas.microsoft.com/office/drawing/2014/main" id="{496A1213-EFF6-E340-B231-08E7C526C26D}"/>
              </a:ext>
            </a:extLst>
          </p:cNvPr>
          <p:cNvSpPr txBox="1"/>
          <p:nvPr/>
        </p:nvSpPr>
        <p:spPr>
          <a:xfrm>
            <a:off x="1600200" y="5129360"/>
            <a:ext cx="939681" cy="400110"/>
          </a:xfrm>
          <a:prstGeom prst="rect">
            <a:avLst/>
          </a:prstGeom>
          <a:noFill/>
        </p:spPr>
        <p:txBody>
          <a:bodyPr wrap="none" rtlCol="0">
            <a:spAutoFit/>
          </a:bodyPr>
          <a:lstStyle/>
          <a:p>
            <a:r>
              <a:rPr lang="en-US" sz="2000" dirty="0">
                <a:solidFill>
                  <a:schemeClr val="bg1"/>
                </a:solidFill>
              </a:rPr>
              <a:t>Ocean</a:t>
            </a:r>
          </a:p>
        </p:txBody>
      </p:sp>
      <p:sp>
        <p:nvSpPr>
          <p:cNvPr id="13" name="TextBox 12">
            <a:extLst>
              <a:ext uri="{FF2B5EF4-FFF2-40B4-BE49-F238E27FC236}">
                <a16:creationId xmlns:a16="http://schemas.microsoft.com/office/drawing/2014/main" id="{4ECA206B-3D26-1C45-B351-9D35DC7BCF8A}"/>
              </a:ext>
            </a:extLst>
          </p:cNvPr>
          <p:cNvSpPr txBox="1"/>
          <p:nvPr/>
        </p:nvSpPr>
        <p:spPr>
          <a:xfrm>
            <a:off x="5410200" y="5109482"/>
            <a:ext cx="1282723" cy="400110"/>
          </a:xfrm>
          <a:prstGeom prst="rect">
            <a:avLst/>
          </a:prstGeom>
          <a:noFill/>
        </p:spPr>
        <p:txBody>
          <a:bodyPr wrap="none" rtlCol="0">
            <a:spAutoFit/>
          </a:bodyPr>
          <a:lstStyle/>
          <a:p>
            <a:r>
              <a:rPr lang="en-US" sz="2000" dirty="0">
                <a:solidFill>
                  <a:schemeClr val="bg1"/>
                </a:solidFill>
              </a:rPr>
              <a:t>Continent</a:t>
            </a:r>
          </a:p>
        </p:txBody>
      </p:sp>
      <p:sp>
        <p:nvSpPr>
          <p:cNvPr id="14" name="Rectangle 13">
            <a:extLst>
              <a:ext uri="{FF2B5EF4-FFF2-40B4-BE49-F238E27FC236}">
                <a16:creationId xmlns:a16="http://schemas.microsoft.com/office/drawing/2014/main" id="{DFDF0780-EF9D-2E4C-9125-277F4CEDCDA9}"/>
              </a:ext>
            </a:extLst>
          </p:cNvPr>
          <p:cNvSpPr/>
          <p:nvPr/>
        </p:nvSpPr>
        <p:spPr bwMode="auto">
          <a:xfrm>
            <a:off x="1447800" y="3352800"/>
            <a:ext cx="2438400" cy="1795421"/>
          </a:xfrm>
          <a:prstGeom prst="rect">
            <a:avLst/>
          </a:prstGeom>
          <a:gradFill>
            <a:gsLst>
              <a:gs pos="0">
                <a:srgbClr val="F3B600"/>
              </a:gs>
              <a:gs pos="50000">
                <a:srgbClr val="F3B600">
                  <a:shade val="67500"/>
                  <a:satMod val="115000"/>
                </a:srgbClr>
              </a:gs>
              <a:gs pos="100000">
                <a:srgbClr val="0070C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5" name="Rectangle 14">
            <a:extLst>
              <a:ext uri="{FF2B5EF4-FFF2-40B4-BE49-F238E27FC236}">
                <a16:creationId xmlns:a16="http://schemas.microsoft.com/office/drawing/2014/main" id="{353BA1A6-4C3A-9A49-BB33-7052E1946039}"/>
              </a:ext>
            </a:extLst>
          </p:cNvPr>
          <p:cNvSpPr/>
          <p:nvPr/>
        </p:nvSpPr>
        <p:spPr bwMode="auto">
          <a:xfrm>
            <a:off x="5257800" y="3352800"/>
            <a:ext cx="2438400" cy="309265"/>
          </a:xfrm>
          <a:prstGeom prst="rect">
            <a:avLst/>
          </a:prstGeom>
          <a:gradFill>
            <a:gsLst>
              <a:gs pos="0">
                <a:srgbClr val="DD1F12"/>
              </a:gs>
              <a:gs pos="50000">
                <a:srgbClr val="F3B600">
                  <a:shade val="67500"/>
                  <a:satMod val="115000"/>
                </a:srgbClr>
              </a:gs>
              <a:gs pos="100000">
                <a:srgbClr val="A67D0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6" name="TextBox 15">
            <a:extLst>
              <a:ext uri="{FF2B5EF4-FFF2-40B4-BE49-F238E27FC236}">
                <a16:creationId xmlns:a16="http://schemas.microsoft.com/office/drawing/2014/main" id="{070FB8F6-A387-B049-ABDE-FB75F944595C}"/>
              </a:ext>
            </a:extLst>
          </p:cNvPr>
          <p:cNvSpPr txBox="1"/>
          <p:nvPr/>
        </p:nvSpPr>
        <p:spPr>
          <a:xfrm>
            <a:off x="914400" y="1524000"/>
            <a:ext cx="7595349" cy="1200329"/>
          </a:xfrm>
          <a:prstGeom prst="rect">
            <a:avLst/>
          </a:prstGeom>
          <a:noFill/>
        </p:spPr>
        <p:txBody>
          <a:bodyPr wrap="none" rtlCol="0">
            <a:spAutoFit/>
          </a:bodyPr>
          <a:lstStyle/>
          <a:p>
            <a:r>
              <a:rPr lang="en-US" dirty="0"/>
              <a:t>Heat Capacity of Water = 1</a:t>
            </a:r>
          </a:p>
          <a:p>
            <a:r>
              <a:rPr lang="en-US" dirty="0"/>
              <a:t>(1 calorie of heat is needed to raise the temperature of</a:t>
            </a:r>
          </a:p>
          <a:p>
            <a:r>
              <a:rPr lang="en-US" dirty="0"/>
              <a:t>1 gram of water by 1</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C)</a:t>
            </a:r>
          </a:p>
        </p:txBody>
      </p:sp>
      <p:sp>
        <p:nvSpPr>
          <p:cNvPr id="18" name="TextBox 17">
            <a:extLst>
              <a:ext uri="{FF2B5EF4-FFF2-40B4-BE49-F238E27FC236}">
                <a16:creationId xmlns:a16="http://schemas.microsoft.com/office/drawing/2014/main" id="{0CA7E817-6123-244E-BAA5-C93BC76BCF8D}"/>
              </a:ext>
            </a:extLst>
          </p:cNvPr>
          <p:cNvSpPr txBox="1"/>
          <p:nvPr/>
        </p:nvSpPr>
        <p:spPr>
          <a:xfrm>
            <a:off x="342656" y="6044530"/>
            <a:ext cx="8668592" cy="461665"/>
          </a:xfrm>
          <a:prstGeom prst="rect">
            <a:avLst/>
          </a:prstGeom>
          <a:noFill/>
        </p:spPr>
        <p:txBody>
          <a:bodyPr wrap="none" rtlCol="0">
            <a:spAutoFit/>
          </a:bodyPr>
          <a:lstStyle/>
          <a:p>
            <a:r>
              <a:rPr lang="en-US" dirty="0"/>
              <a:t>Oceans warm up and cool off slower than adjacent continents.</a:t>
            </a:r>
          </a:p>
        </p:txBody>
      </p:sp>
    </p:spTree>
    <p:extLst>
      <p:ext uri="{BB962C8B-B14F-4D97-AF65-F5344CB8AC3E}">
        <p14:creationId xmlns:p14="http://schemas.microsoft.com/office/powerpoint/2010/main" val="262292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3" descr="BC"/>
          <p:cNvPicPr>
            <a:picLocks noChangeAspect="1" noChangeArrowheads="1"/>
          </p:cNvPicPr>
          <p:nvPr/>
        </p:nvPicPr>
        <p:blipFill rotWithShape="1">
          <a:blip r:embed="rId3">
            <a:extLst>
              <a:ext uri="{28A0092B-C50C-407E-A947-70E740481C1C}">
                <a14:useLocalDpi xmlns:a14="http://schemas.microsoft.com/office/drawing/2010/main" val="0"/>
              </a:ext>
            </a:extLst>
          </a:blip>
          <a:srcRect b="57955"/>
          <a:stretch/>
        </p:blipFill>
        <p:spPr bwMode="auto">
          <a:xfrm>
            <a:off x="914400" y="1814513"/>
            <a:ext cx="7763140" cy="451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0" name="Text Box 4"/>
          <p:cNvSpPr txBox="1">
            <a:spLocks noChangeArrowheads="1"/>
          </p:cNvSpPr>
          <p:nvPr/>
        </p:nvSpPr>
        <p:spPr bwMode="auto">
          <a:xfrm>
            <a:off x="2379316" y="520056"/>
            <a:ext cx="4385368"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70C0"/>
                </a:solidFill>
              </a:rPr>
              <a:t>Effect of Isolation from Oceans</a:t>
            </a:r>
          </a:p>
        </p:txBody>
      </p:sp>
      <p:sp>
        <p:nvSpPr>
          <p:cNvPr id="165891" name="Line 5"/>
          <p:cNvSpPr>
            <a:spLocks noChangeShapeType="1"/>
          </p:cNvSpPr>
          <p:nvPr/>
        </p:nvSpPr>
        <p:spPr bwMode="auto">
          <a:xfrm>
            <a:off x="5029200" y="2286000"/>
            <a:ext cx="0" cy="3581400"/>
          </a:xfrm>
          <a:prstGeom prst="line">
            <a:avLst/>
          </a:prstGeom>
          <a:noFill/>
          <a:ln w="19050">
            <a:solidFill>
              <a:srgbClr val="0CCC2D"/>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892" name="Text Box 6"/>
          <p:cNvSpPr txBox="1">
            <a:spLocks noChangeArrowheads="1"/>
          </p:cNvSpPr>
          <p:nvPr/>
        </p:nvSpPr>
        <p:spPr bwMode="auto">
          <a:xfrm rot="-5400000">
            <a:off x="4164807" y="3939382"/>
            <a:ext cx="1454150" cy="274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srgbClr val="0CCC2D"/>
                </a:solidFill>
              </a:rPr>
              <a:t>Kansas Max Temp</a:t>
            </a:r>
          </a:p>
        </p:txBody>
      </p:sp>
      <p:sp>
        <p:nvSpPr>
          <p:cNvPr id="165893" name="Line 7"/>
          <p:cNvSpPr>
            <a:spLocks noChangeShapeType="1"/>
          </p:cNvSpPr>
          <p:nvPr/>
        </p:nvSpPr>
        <p:spPr bwMode="auto">
          <a:xfrm>
            <a:off x="5181600" y="2531302"/>
            <a:ext cx="0" cy="3336097"/>
          </a:xfrm>
          <a:prstGeom prst="line">
            <a:avLst/>
          </a:prstGeom>
          <a:noFill/>
          <a:ln w="19050">
            <a:solidFill>
              <a:srgbClr val="4C6FA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894" name="Rectangle 8"/>
          <p:cNvSpPr>
            <a:spLocks noChangeArrowheads="1"/>
          </p:cNvSpPr>
          <p:nvPr/>
        </p:nvSpPr>
        <p:spPr bwMode="auto">
          <a:xfrm rot="-5400000">
            <a:off x="4477543" y="4062031"/>
            <a:ext cx="1743075" cy="274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200" dirty="0">
                <a:solidFill>
                  <a:srgbClr val="4C6FAF"/>
                </a:solidFill>
              </a:rPr>
              <a:t>New Jersey Max Temp</a:t>
            </a:r>
            <a:endParaRPr lang="en-US" sz="1200" dirty="0">
              <a:solidFill>
                <a:srgbClr val="0CCC2D"/>
              </a:solidFill>
            </a:endParaRPr>
          </a:p>
        </p:txBody>
      </p:sp>
    </p:spTree>
    <p:extLst>
      <p:ext uri="{BB962C8B-B14F-4D97-AF65-F5344CB8AC3E}">
        <p14:creationId xmlns:p14="http://schemas.microsoft.com/office/powerpoint/2010/main" val="339774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EEACB-9D5D-7645-8619-5EA836E9A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9552"/>
            <a:ext cx="9144000" cy="5478895"/>
          </a:xfrm>
          <a:prstGeom prst="rect">
            <a:avLst/>
          </a:prstGeom>
        </p:spPr>
      </p:pic>
      <p:sp>
        <p:nvSpPr>
          <p:cNvPr id="4" name="Text Box 4">
            <a:extLst>
              <a:ext uri="{FF2B5EF4-FFF2-40B4-BE49-F238E27FC236}">
                <a16:creationId xmlns:a16="http://schemas.microsoft.com/office/drawing/2014/main" id="{5313F90F-8F9D-3F4D-BB79-E941901179A5}"/>
              </a:ext>
            </a:extLst>
          </p:cNvPr>
          <p:cNvSpPr txBox="1">
            <a:spLocks noChangeArrowheads="1"/>
          </p:cNvSpPr>
          <p:nvPr/>
        </p:nvSpPr>
        <p:spPr bwMode="auto">
          <a:xfrm>
            <a:off x="2396432" y="76200"/>
            <a:ext cx="4385368"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70C0"/>
                </a:solidFill>
              </a:rPr>
              <a:t>Effect of Isolation from Oceans</a:t>
            </a:r>
          </a:p>
        </p:txBody>
      </p:sp>
      <p:sp>
        <p:nvSpPr>
          <p:cNvPr id="5" name="TextBox 4">
            <a:extLst>
              <a:ext uri="{FF2B5EF4-FFF2-40B4-BE49-F238E27FC236}">
                <a16:creationId xmlns:a16="http://schemas.microsoft.com/office/drawing/2014/main" id="{15099E79-9ABB-DC40-84C4-660219C4448B}"/>
              </a:ext>
            </a:extLst>
          </p:cNvPr>
          <p:cNvSpPr txBox="1"/>
          <p:nvPr/>
        </p:nvSpPr>
        <p:spPr>
          <a:xfrm>
            <a:off x="381000" y="6296943"/>
            <a:ext cx="2222083" cy="461665"/>
          </a:xfrm>
          <a:prstGeom prst="rect">
            <a:avLst/>
          </a:prstGeom>
          <a:noFill/>
        </p:spPr>
        <p:txBody>
          <a:bodyPr wrap="none" rtlCol="0">
            <a:spAutoFit/>
          </a:bodyPr>
          <a:lstStyle/>
          <a:p>
            <a:r>
              <a:rPr lang="en-US" dirty="0"/>
              <a:t>San Diego, CA</a:t>
            </a:r>
          </a:p>
        </p:txBody>
      </p:sp>
      <p:sp>
        <p:nvSpPr>
          <p:cNvPr id="6" name="Rectangle 5">
            <a:extLst>
              <a:ext uri="{FF2B5EF4-FFF2-40B4-BE49-F238E27FC236}">
                <a16:creationId xmlns:a16="http://schemas.microsoft.com/office/drawing/2014/main" id="{95654A6E-8394-B243-B27F-4DB50165905B}"/>
              </a:ext>
            </a:extLst>
          </p:cNvPr>
          <p:cNvSpPr/>
          <p:nvPr/>
        </p:nvSpPr>
        <p:spPr bwMode="auto">
          <a:xfrm>
            <a:off x="5486400" y="2057400"/>
            <a:ext cx="762000" cy="1371599"/>
          </a:xfrm>
          <a:prstGeom prst="rect">
            <a:avLst/>
          </a:prstGeom>
          <a:noFill/>
          <a:ln w="31750" cap="flat" cmpd="sng" algn="ctr">
            <a:solidFill>
              <a:srgbClr val="DD1F1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280873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6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187032" y="12700"/>
            <a:ext cx="4956968" cy="369332"/>
          </a:xfrm>
          <a:prstGeom prst="rect">
            <a:avLst/>
          </a:prstGeom>
          <a:noFill/>
        </p:spPr>
        <p:txBody>
          <a:bodyPr wrap="none" rtlCol="0">
            <a:spAutoFit/>
          </a:bodyPr>
          <a:lstStyle/>
          <a:p>
            <a:r>
              <a:rPr lang="en-US" sz="1800" dirty="0">
                <a:solidFill>
                  <a:srgbClr val="0000FF"/>
                </a:solidFill>
              </a:rPr>
              <a:t>(“Specific Heat” is heat capacity per unit mass)</a:t>
            </a:r>
          </a:p>
        </p:txBody>
      </p:sp>
    </p:spTree>
    <p:extLst>
      <p:ext uri="{BB962C8B-B14F-4D97-AF65-F5344CB8AC3E}">
        <p14:creationId xmlns:p14="http://schemas.microsoft.com/office/powerpoint/2010/main" val="174561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13589_10_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7035653" cy="5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p:cNvSpPr txBox="1">
            <a:spLocks noChangeArrowheads="1"/>
          </p:cNvSpPr>
          <p:nvPr/>
        </p:nvSpPr>
        <p:spPr bwMode="auto">
          <a:xfrm>
            <a:off x="3471455" y="76200"/>
            <a:ext cx="2014945" cy="461665"/>
          </a:xfrm>
          <a:prstGeom prst="rect">
            <a:avLst/>
          </a:prstGeom>
          <a:noFill/>
          <a:ln w="9525">
            <a:noFill/>
            <a:miter lim="800000"/>
            <a:headEnd/>
            <a:tailEnd/>
          </a:ln>
        </p:spPr>
        <p:txBody>
          <a:bodyPr wrap="none">
            <a:spAutoFit/>
          </a:bodyPr>
          <a:lstStyle/>
          <a:p>
            <a:r>
              <a:rPr lang="en-US" dirty="0"/>
              <a:t>Ekman Spiral</a:t>
            </a:r>
          </a:p>
        </p:txBody>
      </p:sp>
      <p:sp>
        <p:nvSpPr>
          <p:cNvPr id="2" name="TextBox 1"/>
          <p:cNvSpPr txBox="1"/>
          <p:nvPr/>
        </p:nvSpPr>
        <p:spPr>
          <a:xfrm>
            <a:off x="1143960" y="6243935"/>
            <a:ext cx="6857040" cy="400110"/>
          </a:xfrm>
          <a:prstGeom prst="rect">
            <a:avLst/>
          </a:prstGeom>
          <a:noFill/>
        </p:spPr>
        <p:txBody>
          <a:bodyPr wrap="none" rtlCol="0">
            <a:spAutoFit/>
          </a:bodyPr>
          <a:lstStyle/>
          <a:p>
            <a:r>
              <a:rPr lang="en-US" sz="2000" dirty="0">
                <a:solidFill>
                  <a:srgbClr val="0000FF"/>
                </a:solidFill>
              </a:rPr>
              <a:t>Surface water moves at 45 degree angle to prevailing wind</a:t>
            </a:r>
          </a:p>
        </p:txBody>
      </p:sp>
    </p:spTree>
    <p:extLst>
      <p:ext uri="{BB962C8B-B14F-4D97-AF65-F5344CB8AC3E}">
        <p14:creationId xmlns:p14="http://schemas.microsoft.com/office/powerpoint/2010/main" val="39227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13589_10_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11238"/>
            <a:ext cx="88392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 21"/>
          <p:cNvGrpSpPr/>
          <p:nvPr/>
        </p:nvGrpSpPr>
        <p:grpSpPr>
          <a:xfrm>
            <a:off x="838200" y="1828800"/>
            <a:ext cx="7772400" cy="4800600"/>
            <a:chOff x="838200" y="1828800"/>
            <a:chExt cx="7772400" cy="4800600"/>
          </a:xfrm>
        </p:grpSpPr>
        <p:cxnSp>
          <p:nvCxnSpPr>
            <p:cNvPr id="3" name="Straight Arrow Connector 2"/>
            <p:cNvCxnSpPr/>
            <p:nvPr/>
          </p:nvCxnSpPr>
          <p:spPr bwMode="auto">
            <a:xfrm flipH="1">
              <a:off x="3657600" y="2743200"/>
              <a:ext cx="14478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5" name="Straight Arrow Connector 4"/>
            <p:cNvCxnSpPr/>
            <p:nvPr/>
          </p:nvCxnSpPr>
          <p:spPr bwMode="auto">
            <a:xfrm flipH="1">
              <a:off x="838200" y="2667000"/>
              <a:ext cx="17526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7" name="Straight Arrow Connector 6"/>
            <p:cNvCxnSpPr/>
            <p:nvPr/>
          </p:nvCxnSpPr>
          <p:spPr bwMode="auto">
            <a:xfrm flipH="1">
              <a:off x="990600" y="3886200"/>
              <a:ext cx="23622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9" name="Straight Arrow Connector 8"/>
            <p:cNvCxnSpPr/>
            <p:nvPr/>
          </p:nvCxnSpPr>
          <p:spPr bwMode="auto">
            <a:xfrm flipH="1">
              <a:off x="6629400" y="3886200"/>
              <a:ext cx="19812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11" name="Straight Arrow Connector 10"/>
            <p:cNvCxnSpPr/>
            <p:nvPr/>
          </p:nvCxnSpPr>
          <p:spPr bwMode="auto">
            <a:xfrm flipH="1">
              <a:off x="4648200" y="3810000"/>
              <a:ext cx="12192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13" name="Straight Arrow Connector 12"/>
            <p:cNvCxnSpPr/>
            <p:nvPr/>
          </p:nvCxnSpPr>
          <p:spPr bwMode="auto">
            <a:xfrm>
              <a:off x="4648200" y="4572000"/>
              <a:ext cx="12192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14" name="Straight Arrow Connector 13"/>
            <p:cNvCxnSpPr/>
            <p:nvPr/>
          </p:nvCxnSpPr>
          <p:spPr bwMode="auto">
            <a:xfrm>
              <a:off x="6705600" y="4572000"/>
              <a:ext cx="15240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16" name="Straight Arrow Connector 15"/>
            <p:cNvCxnSpPr/>
            <p:nvPr/>
          </p:nvCxnSpPr>
          <p:spPr bwMode="auto">
            <a:xfrm>
              <a:off x="1066800" y="4572000"/>
              <a:ext cx="23622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19" name="Straight Arrow Connector 18"/>
            <p:cNvCxnSpPr/>
            <p:nvPr/>
          </p:nvCxnSpPr>
          <p:spPr bwMode="auto">
            <a:xfrm>
              <a:off x="4038600" y="1828800"/>
              <a:ext cx="12192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20" name="Straight Arrow Connector 19"/>
            <p:cNvCxnSpPr/>
            <p:nvPr/>
          </p:nvCxnSpPr>
          <p:spPr bwMode="auto">
            <a:xfrm>
              <a:off x="990600" y="1905000"/>
              <a:ext cx="12192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cxnSp>
          <p:nvCxnSpPr>
            <p:cNvPr id="21" name="Straight Arrow Connector 20"/>
            <p:cNvCxnSpPr/>
            <p:nvPr/>
          </p:nvCxnSpPr>
          <p:spPr bwMode="auto">
            <a:xfrm>
              <a:off x="1143000" y="6443246"/>
              <a:ext cx="1219200" cy="0"/>
            </a:xfrm>
            <a:prstGeom prst="straightConnector1">
              <a:avLst/>
            </a:prstGeom>
            <a:solidFill>
              <a:schemeClr val="accent1"/>
            </a:solidFill>
            <a:ln w="38100" cap="flat" cmpd="sng" algn="ctr">
              <a:solidFill>
                <a:srgbClr val="3366FF"/>
              </a:solidFill>
              <a:prstDash val="solid"/>
              <a:round/>
              <a:headEnd type="none" w="med" len="med"/>
              <a:tailEnd type="arrow"/>
            </a:ln>
            <a:effectLst/>
          </p:spPr>
        </p:cxnSp>
        <p:sp>
          <p:nvSpPr>
            <p:cNvPr id="18" name="TextBox 17"/>
            <p:cNvSpPr txBox="1"/>
            <p:nvPr/>
          </p:nvSpPr>
          <p:spPr>
            <a:xfrm>
              <a:off x="2438400" y="6290846"/>
              <a:ext cx="2648081" cy="338554"/>
            </a:xfrm>
            <a:prstGeom prst="rect">
              <a:avLst/>
            </a:prstGeom>
            <a:noFill/>
          </p:spPr>
          <p:txBody>
            <a:bodyPr wrap="none" rtlCol="0">
              <a:spAutoFit/>
            </a:bodyPr>
            <a:lstStyle/>
            <a:p>
              <a:r>
                <a:rPr lang="en-US" sz="1600" dirty="0"/>
                <a:t>wind-driven ocean currents</a:t>
              </a:r>
            </a:p>
          </p:txBody>
        </p:sp>
      </p:grpSp>
      <p:cxnSp>
        <p:nvCxnSpPr>
          <p:cNvPr id="23" name="Straight Arrow Connector 22"/>
          <p:cNvCxnSpPr/>
          <p:nvPr/>
        </p:nvCxnSpPr>
        <p:spPr bwMode="auto">
          <a:xfrm>
            <a:off x="1143000" y="5943600"/>
            <a:ext cx="1219200" cy="0"/>
          </a:xfrm>
          <a:prstGeom prst="straightConnector1">
            <a:avLst/>
          </a:prstGeom>
          <a:solidFill>
            <a:schemeClr val="accent1"/>
          </a:solidFill>
          <a:ln w="38100" cap="flat" cmpd="sng" algn="ctr">
            <a:solidFill>
              <a:srgbClr val="82379F"/>
            </a:solidFill>
            <a:prstDash val="solid"/>
            <a:round/>
            <a:headEnd type="none" w="med" len="med"/>
            <a:tailEnd type="arrow"/>
          </a:ln>
          <a:effectLst/>
        </p:spPr>
      </p:cxnSp>
      <p:sp>
        <p:nvSpPr>
          <p:cNvPr id="24" name="TextBox 23"/>
          <p:cNvSpPr txBox="1"/>
          <p:nvPr/>
        </p:nvSpPr>
        <p:spPr>
          <a:xfrm>
            <a:off x="2438400" y="5791200"/>
            <a:ext cx="1906792" cy="338554"/>
          </a:xfrm>
          <a:prstGeom prst="rect">
            <a:avLst/>
          </a:prstGeom>
          <a:noFill/>
        </p:spPr>
        <p:txBody>
          <a:bodyPr wrap="none" rtlCol="0">
            <a:spAutoFit/>
          </a:bodyPr>
          <a:lstStyle/>
          <a:p>
            <a:r>
              <a:rPr lang="en-US" sz="1600" dirty="0"/>
              <a:t>mean surface wind</a:t>
            </a:r>
          </a:p>
        </p:txBody>
      </p:sp>
      <p:sp>
        <p:nvSpPr>
          <p:cNvPr id="25" name="Text Box 5"/>
          <p:cNvSpPr txBox="1">
            <a:spLocks noChangeArrowheads="1"/>
          </p:cNvSpPr>
          <p:nvPr/>
        </p:nvSpPr>
        <p:spPr bwMode="auto">
          <a:xfrm>
            <a:off x="2880035" y="224135"/>
            <a:ext cx="3520765" cy="461665"/>
          </a:xfrm>
          <a:prstGeom prst="rect">
            <a:avLst/>
          </a:prstGeom>
          <a:noFill/>
          <a:ln w="9525">
            <a:noFill/>
            <a:miter lim="800000"/>
            <a:headEnd/>
            <a:tailEnd/>
          </a:ln>
        </p:spPr>
        <p:txBody>
          <a:bodyPr wrap="none">
            <a:spAutoFit/>
          </a:bodyPr>
          <a:lstStyle/>
          <a:p>
            <a:r>
              <a:rPr lang="en-US" dirty="0"/>
              <a:t>Subtropical Anticyclones</a:t>
            </a:r>
          </a:p>
        </p:txBody>
      </p:sp>
    </p:spTree>
    <p:extLst>
      <p:ext uri="{BB962C8B-B14F-4D97-AF65-F5344CB8AC3E}">
        <p14:creationId xmlns:p14="http://schemas.microsoft.com/office/powerpoint/2010/main" val="5461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427B2A-5AC5-3548-A856-FD1B7DF0BAFB}"/>
              </a:ext>
            </a:extLst>
          </p:cNvPr>
          <p:cNvSpPr/>
          <p:nvPr/>
        </p:nvSpPr>
        <p:spPr bwMode="auto">
          <a:xfrm>
            <a:off x="1981200" y="1447800"/>
            <a:ext cx="5334000" cy="3733800"/>
          </a:xfrm>
          <a:prstGeom prst="rect">
            <a:avLst/>
          </a:prstGeom>
          <a:gradFill flip="none" rotWithShape="1">
            <a:gsLst>
              <a:gs pos="0">
                <a:srgbClr val="C00000"/>
              </a:gs>
              <a:gs pos="50000">
                <a:srgbClr val="F3B600">
                  <a:shade val="67500"/>
                  <a:satMod val="115000"/>
                </a:srgbClr>
              </a:gs>
              <a:gs pos="100000">
                <a:srgbClr val="F3B600">
                  <a:shade val="100000"/>
                  <a:satMod val="115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cxnSp>
        <p:nvCxnSpPr>
          <p:cNvPr id="6" name="Straight Connector 5">
            <a:extLst>
              <a:ext uri="{FF2B5EF4-FFF2-40B4-BE49-F238E27FC236}">
                <a16:creationId xmlns:a16="http://schemas.microsoft.com/office/drawing/2014/main" id="{9AF3B597-28E2-8746-A1C1-287E7F9E93FF}"/>
              </a:ext>
            </a:extLst>
          </p:cNvPr>
          <p:cNvCxnSpPr/>
          <p:nvPr/>
        </p:nvCxnSpPr>
        <p:spPr bwMode="auto">
          <a:xfrm>
            <a:off x="990600" y="5943600"/>
            <a:ext cx="7086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DFB835FF-63BB-F24D-B81E-4077343DFC17}"/>
              </a:ext>
            </a:extLst>
          </p:cNvPr>
          <p:cNvSpPr txBox="1"/>
          <p:nvPr/>
        </p:nvSpPr>
        <p:spPr>
          <a:xfrm>
            <a:off x="609600" y="374303"/>
            <a:ext cx="2084225" cy="461665"/>
          </a:xfrm>
          <a:prstGeom prst="rect">
            <a:avLst/>
          </a:prstGeom>
          <a:noFill/>
        </p:spPr>
        <p:txBody>
          <a:bodyPr wrap="none" rtlCol="0">
            <a:spAutoFit/>
          </a:bodyPr>
          <a:lstStyle/>
          <a:p>
            <a:r>
              <a:rPr lang="en-US" dirty="0"/>
              <a:t>Summer (NH)</a:t>
            </a:r>
          </a:p>
        </p:txBody>
      </p:sp>
      <p:sp>
        <p:nvSpPr>
          <p:cNvPr id="8" name="TextBox 7">
            <a:extLst>
              <a:ext uri="{FF2B5EF4-FFF2-40B4-BE49-F238E27FC236}">
                <a16:creationId xmlns:a16="http://schemas.microsoft.com/office/drawing/2014/main" id="{D7D73640-8444-5542-89E1-7BD8EA2C5502}"/>
              </a:ext>
            </a:extLst>
          </p:cNvPr>
          <p:cNvSpPr txBox="1"/>
          <p:nvPr/>
        </p:nvSpPr>
        <p:spPr>
          <a:xfrm>
            <a:off x="1880619" y="5774323"/>
            <a:ext cx="902811" cy="338554"/>
          </a:xfrm>
          <a:prstGeom prst="rect">
            <a:avLst/>
          </a:prstGeom>
          <a:solidFill>
            <a:schemeClr val="bg1"/>
          </a:solidFill>
        </p:spPr>
        <p:txBody>
          <a:bodyPr wrap="none" rtlCol="0">
            <a:spAutoFit/>
          </a:bodyPr>
          <a:lstStyle/>
          <a:p>
            <a:r>
              <a:rPr lang="en-US" sz="1600" dirty="0"/>
              <a:t>Equator</a:t>
            </a:r>
          </a:p>
        </p:txBody>
      </p:sp>
      <p:sp>
        <p:nvSpPr>
          <p:cNvPr id="9" name="TextBox 8">
            <a:extLst>
              <a:ext uri="{FF2B5EF4-FFF2-40B4-BE49-F238E27FC236}">
                <a16:creationId xmlns:a16="http://schemas.microsoft.com/office/drawing/2014/main" id="{1B0E4BD4-298E-0E45-8AA5-E821F1AA14E5}"/>
              </a:ext>
            </a:extLst>
          </p:cNvPr>
          <p:cNvSpPr txBox="1"/>
          <p:nvPr/>
        </p:nvSpPr>
        <p:spPr>
          <a:xfrm>
            <a:off x="685800" y="2895600"/>
            <a:ext cx="864339" cy="369332"/>
          </a:xfrm>
          <a:prstGeom prst="rect">
            <a:avLst/>
          </a:prstGeom>
          <a:noFill/>
        </p:spPr>
        <p:txBody>
          <a:bodyPr wrap="none" rtlCol="0">
            <a:spAutoFit/>
          </a:bodyPr>
          <a:lstStyle/>
          <a:p>
            <a:r>
              <a:rPr lang="en-US" sz="1800" dirty="0"/>
              <a:t>Ocean</a:t>
            </a:r>
          </a:p>
        </p:txBody>
      </p:sp>
      <p:sp>
        <p:nvSpPr>
          <p:cNvPr id="10" name="TextBox 9">
            <a:extLst>
              <a:ext uri="{FF2B5EF4-FFF2-40B4-BE49-F238E27FC236}">
                <a16:creationId xmlns:a16="http://schemas.microsoft.com/office/drawing/2014/main" id="{C341F0FB-7243-A44F-A64E-3C031925701F}"/>
              </a:ext>
            </a:extLst>
          </p:cNvPr>
          <p:cNvSpPr txBox="1"/>
          <p:nvPr/>
        </p:nvSpPr>
        <p:spPr>
          <a:xfrm>
            <a:off x="4254628" y="5263593"/>
            <a:ext cx="864339" cy="369332"/>
          </a:xfrm>
          <a:prstGeom prst="rect">
            <a:avLst/>
          </a:prstGeom>
          <a:noFill/>
        </p:spPr>
        <p:txBody>
          <a:bodyPr wrap="none" rtlCol="0">
            <a:spAutoFit/>
          </a:bodyPr>
          <a:lstStyle/>
          <a:p>
            <a:r>
              <a:rPr lang="en-US" sz="1800" dirty="0"/>
              <a:t>Ocean</a:t>
            </a:r>
          </a:p>
        </p:txBody>
      </p:sp>
      <p:sp>
        <p:nvSpPr>
          <p:cNvPr id="11" name="TextBox 10">
            <a:extLst>
              <a:ext uri="{FF2B5EF4-FFF2-40B4-BE49-F238E27FC236}">
                <a16:creationId xmlns:a16="http://schemas.microsoft.com/office/drawing/2014/main" id="{1FC44C89-8CEC-034C-AB6E-0EB048C81630}"/>
              </a:ext>
            </a:extLst>
          </p:cNvPr>
          <p:cNvSpPr txBox="1"/>
          <p:nvPr/>
        </p:nvSpPr>
        <p:spPr>
          <a:xfrm>
            <a:off x="7822461" y="2901176"/>
            <a:ext cx="864339" cy="369332"/>
          </a:xfrm>
          <a:prstGeom prst="rect">
            <a:avLst/>
          </a:prstGeom>
          <a:noFill/>
        </p:spPr>
        <p:txBody>
          <a:bodyPr wrap="none" rtlCol="0">
            <a:spAutoFit/>
          </a:bodyPr>
          <a:lstStyle/>
          <a:p>
            <a:r>
              <a:rPr lang="en-US" sz="1800" dirty="0"/>
              <a:t>Ocean</a:t>
            </a:r>
          </a:p>
        </p:txBody>
      </p:sp>
      <p:sp>
        <p:nvSpPr>
          <p:cNvPr id="12" name="TextBox 11">
            <a:extLst>
              <a:ext uri="{FF2B5EF4-FFF2-40B4-BE49-F238E27FC236}">
                <a16:creationId xmlns:a16="http://schemas.microsoft.com/office/drawing/2014/main" id="{B689B67B-98DF-9A43-8C8B-064D3BEEE7A3}"/>
              </a:ext>
            </a:extLst>
          </p:cNvPr>
          <p:cNvSpPr txBox="1"/>
          <p:nvPr/>
        </p:nvSpPr>
        <p:spPr>
          <a:xfrm>
            <a:off x="2057400" y="1496452"/>
            <a:ext cx="1172116" cy="369332"/>
          </a:xfrm>
          <a:prstGeom prst="rect">
            <a:avLst/>
          </a:prstGeom>
          <a:noFill/>
        </p:spPr>
        <p:txBody>
          <a:bodyPr wrap="none" rtlCol="0">
            <a:spAutoFit/>
          </a:bodyPr>
          <a:lstStyle/>
          <a:p>
            <a:r>
              <a:rPr lang="en-US" sz="1800" dirty="0"/>
              <a:t>Continent</a:t>
            </a:r>
          </a:p>
        </p:txBody>
      </p:sp>
      <p:sp>
        <p:nvSpPr>
          <p:cNvPr id="13" name="TextBox 12">
            <a:extLst>
              <a:ext uri="{FF2B5EF4-FFF2-40B4-BE49-F238E27FC236}">
                <a16:creationId xmlns:a16="http://schemas.microsoft.com/office/drawing/2014/main" id="{89C1B447-DBC7-0642-AFB4-7E67105BE601}"/>
              </a:ext>
            </a:extLst>
          </p:cNvPr>
          <p:cNvSpPr txBox="1"/>
          <p:nvPr/>
        </p:nvSpPr>
        <p:spPr>
          <a:xfrm>
            <a:off x="4466224" y="4212104"/>
            <a:ext cx="441146" cy="646331"/>
          </a:xfrm>
          <a:prstGeom prst="rect">
            <a:avLst/>
          </a:prstGeom>
          <a:noFill/>
        </p:spPr>
        <p:txBody>
          <a:bodyPr wrap="none" rtlCol="0">
            <a:spAutoFit/>
          </a:bodyPr>
          <a:lstStyle/>
          <a:p>
            <a:r>
              <a:rPr lang="en-US" sz="3600" dirty="0">
                <a:solidFill>
                  <a:schemeClr val="bg1"/>
                </a:solidFill>
              </a:rPr>
              <a:t>L</a:t>
            </a:r>
          </a:p>
        </p:txBody>
      </p:sp>
      <p:sp>
        <p:nvSpPr>
          <p:cNvPr id="14" name="Oval 13">
            <a:extLst>
              <a:ext uri="{FF2B5EF4-FFF2-40B4-BE49-F238E27FC236}">
                <a16:creationId xmlns:a16="http://schemas.microsoft.com/office/drawing/2014/main" id="{C668112D-3886-C64D-BFAB-3A6886614890}"/>
              </a:ext>
            </a:extLst>
          </p:cNvPr>
          <p:cNvSpPr/>
          <p:nvPr/>
        </p:nvSpPr>
        <p:spPr bwMode="auto">
          <a:xfrm>
            <a:off x="3886200" y="3810000"/>
            <a:ext cx="1600200" cy="1429434"/>
          </a:xfrm>
          <a:prstGeom prst="ellips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ＭＳ Ｐゴシック" pitchFamily="112" charset="-128"/>
            </a:endParaRPr>
          </a:p>
        </p:txBody>
      </p:sp>
      <p:sp>
        <p:nvSpPr>
          <p:cNvPr id="15" name="Arc 14">
            <a:extLst>
              <a:ext uri="{FF2B5EF4-FFF2-40B4-BE49-F238E27FC236}">
                <a16:creationId xmlns:a16="http://schemas.microsoft.com/office/drawing/2014/main" id="{B703C3CE-284A-EA49-B15A-F758BFD843B1}"/>
              </a:ext>
            </a:extLst>
          </p:cNvPr>
          <p:cNvSpPr/>
          <p:nvPr/>
        </p:nvSpPr>
        <p:spPr bwMode="auto">
          <a:xfrm rot="243748" flipV="1">
            <a:off x="2031894" y="4231642"/>
            <a:ext cx="2286000" cy="1181141"/>
          </a:xfrm>
          <a:prstGeom prst="arc">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
        <p:nvSpPr>
          <p:cNvPr id="16" name="Arc 15">
            <a:extLst>
              <a:ext uri="{FF2B5EF4-FFF2-40B4-BE49-F238E27FC236}">
                <a16:creationId xmlns:a16="http://schemas.microsoft.com/office/drawing/2014/main" id="{02064954-B6AC-7948-8EF5-4BDD80E680C3}"/>
              </a:ext>
            </a:extLst>
          </p:cNvPr>
          <p:cNvSpPr/>
          <p:nvPr/>
        </p:nvSpPr>
        <p:spPr bwMode="auto">
          <a:xfrm rot="19667667" flipV="1">
            <a:off x="2922320" y="4933180"/>
            <a:ext cx="2286000" cy="1181141"/>
          </a:xfrm>
          <a:prstGeom prst="arc">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
        <p:nvSpPr>
          <p:cNvPr id="17" name="Arc 16">
            <a:extLst>
              <a:ext uri="{FF2B5EF4-FFF2-40B4-BE49-F238E27FC236}">
                <a16:creationId xmlns:a16="http://schemas.microsoft.com/office/drawing/2014/main" id="{B5D7DEBC-65B3-A74A-8E40-79D0FE462EDE}"/>
              </a:ext>
            </a:extLst>
          </p:cNvPr>
          <p:cNvSpPr/>
          <p:nvPr/>
        </p:nvSpPr>
        <p:spPr bwMode="auto">
          <a:xfrm rot="15124014" flipV="1">
            <a:off x="4343398" y="4727851"/>
            <a:ext cx="2286000" cy="1181141"/>
          </a:xfrm>
          <a:prstGeom prst="arc">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
        <p:nvSpPr>
          <p:cNvPr id="18" name="TextBox 17">
            <a:extLst>
              <a:ext uri="{FF2B5EF4-FFF2-40B4-BE49-F238E27FC236}">
                <a16:creationId xmlns:a16="http://schemas.microsoft.com/office/drawing/2014/main" id="{35049966-7C57-404B-9067-3DE73096F949}"/>
              </a:ext>
            </a:extLst>
          </p:cNvPr>
          <p:cNvSpPr txBox="1"/>
          <p:nvPr/>
        </p:nvSpPr>
        <p:spPr>
          <a:xfrm>
            <a:off x="6635190" y="5774323"/>
            <a:ext cx="902811" cy="338554"/>
          </a:xfrm>
          <a:prstGeom prst="rect">
            <a:avLst/>
          </a:prstGeom>
          <a:solidFill>
            <a:schemeClr val="bg1"/>
          </a:solidFill>
        </p:spPr>
        <p:txBody>
          <a:bodyPr wrap="none" rtlCol="0">
            <a:spAutoFit/>
          </a:bodyPr>
          <a:lstStyle/>
          <a:p>
            <a:r>
              <a:rPr lang="en-US" sz="1600" dirty="0"/>
              <a:t>Equator</a:t>
            </a:r>
          </a:p>
        </p:txBody>
      </p:sp>
      <p:sp>
        <p:nvSpPr>
          <p:cNvPr id="19" name="TextBox 18">
            <a:extLst>
              <a:ext uri="{FF2B5EF4-FFF2-40B4-BE49-F238E27FC236}">
                <a16:creationId xmlns:a16="http://schemas.microsoft.com/office/drawing/2014/main" id="{5271E34B-881C-C14E-9069-63647CA16F94}"/>
              </a:ext>
            </a:extLst>
          </p:cNvPr>
          <p:cNvSpPr txBox="1"/>
          <p:nvPr/>
        </p:nvSpPr>
        <p:spPr>
          <a:xfrm>
            <a:off x="2166843" y="4154636"/>
            <a:ext cx="1279517" cy="830997"/>
          </a:xfrm>
          <a:prstGeom prst="rect">
            <a:avLst/>
          </a:prstGeom>
          <a:noFill/>
        </p:spPr>
        <p:txBody>
          <a:bodyPr wrap="none" rtlCol="0">
            <a:spAutoFit/>
          </a:bodyPr>
          <a:lstStyle/>
          <a:p>
            <a:pPr algn="ctr"/>
            <a:r>
              <a:rPr lang="en-US" dirty="0">
                <a:solidFill>
                  <a:schemeClr val="bg1"/>
                </a:solidFill>
              </a:rPr>
              <a:t>Hottest </a:t>
            </a:r>
          </a:p>
          <a:p>
            <a:pPr algn="ctr"/>
            <a:r>
              <a:rPr lang="en-US" dirty="0">
                <a:solidFill>
                  <a:schemeClr val="bg1"/>
                </a:solidFill>
              </a:rPr>
              <a:t>to south</a:t>
            </a:r>
          </a:p>
        </p:txBody>
      </p:sp>
      <p:sp>
        <p:nvSpPr>
          <p:cNvPr id="20" name="TextBox 19">
            <a:extLst>
              <a:ext uri="{FF2B5EF4-FFF2-40B4-BE49-F238E27FC236}">
                <a16:creationId xmlns:a16="http://schemas.microsoft.com/office/drawing/2014/main" id="{03C04C69-A113-0A4C-BB74-68B7083B43AD}"/>
              </a:ext>
            </a:extLst>
          </p:cNvPr>
          <p:cNvSpPr txBox="1"/>
          <p:nvPr/>
        </p:nvSpPr>
        <p:spPr>
          <a:xfrm>
            <a:off x="3646977" y="403220"/>
            <a:ext cx="2078646" cy="461665"/>
          </a:xfrm>
          <a:prstGeom prst="rect">
            <a:avLst/>
          </a:prstGeom>
          <a:noFill/>
        </p:spPr>
        <p:txBody>
          <a:bodyPr wrap="none" rtlCol="0">
            <a:spAutoFit/>
          </a:bodyPr>
          <a:lstStyle/>
          <a:p>
            <a:r>
              <a:rPr lang="en-US" dirty="0"/>
              <a:t>Wet Monsoon</a:t>
            </a:r>
          </a:p>
        </p:txBody>
      </p:sp>
      <p:sp>
        <p:nvSpPr>
          <p:cNvPr id="21" name="5-Point Star 20">
            <a:extLst>
              <a:ext uri="{FF2B5EF4-FFF2-40B4-BE49-F238E27FC236}">
                <a16:creationId xmlns:a16="http://schemas.microsoft.com/office/drawing/2014/main" id="{AC95FF72-AD07-CF4F-AFDB-120EE910AA73}"/>
              </a:ext>
            </a:extLst>
          </p:cNvPr>
          <p:cNvSpPr/>
          <p:nvPr/>
        </p:nvSpPr>
        <p:spPr bwMode="auto">
          <a:xfrm>
            <a:off x="5486398" y="4495800"/>
            <a:ext cx="239225" cy="261233"/>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61984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20"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890495B7-2AD7-0048-B255-D801246B2CA4}"/>
              </a:ext>
            </a:extLst>
          </p:cNvPr>
          <p:cNvSpPr txBox="1">
            <a:spLocks noChangeArrowheads="1"/>
          </p:cNvSpPr>
          <p:nvPr/>
        </p:nvSpPr>
        <p:spPr bwMode="auto">
          <a:xfrm>
            <a:off x="3276600" y="12700"/>
            <a:ext cx="2723823" cy="523220"/>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sz="2800" dirty="0"/>
              <a:t>Ocean Currents</a:t>
            </a:r>
          </a:p>
        </p:txBody>
      </p:sp>
      <p:sp>
        <p:nvSpPr>
          <p:cNvPr id="5" name="Oval 4">
            <a:extLst>
              <a:ext uri="{FF2B5EF4-FFF2-40B4-BE49-F238E27FC236}">
                <a16:creationId xmlns:a16="http://schemas.microsoft.com/office/drawing/2014/main" id="{A9AAF275-817A-BC4D-BBA5-020E4545E0B6}"/>
              </a:ext>
            </a:extLst>
          </p:cNvPr>
          <p:cNvSpPr/>
          <p:nvPr/>
        </p:nvSpPr>
        <p:spPr bwMode="auto">
          <a:xfrm>
            <a:off x="2971800" y="838200"/>
            <a:ext cx="3429000" cy="5486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cxnSp>
        <p:nvCxnSpPr>
          <p:cNvPr id="7" name="Straight Connector 6">
            <a:extLst>
              <a:ext uri="{FF2B5EF4-FFF2-40B4-BE49-F238E27FC236}">
                <a16:creationId xmlns:a16="http://schemas.microsoft.com/office/drawing/2014/main" id="{6C5F8EBF-9B3D-EC49-AA64-5E47293B72D8}"/>
              </a:ext>
            </a:extLst>
          </p:cNvPr>
          <p:cNvCxnSpPr>
            <a:stCxn id="5" idx="2"/>
            <a:endCxn id="5" idx="6"/>
          </p:cNvCxnSpPr>
          <p:nvPr/>
        </p:nvCxnSpPr>
        <p:spPr bwMode="auto">
          <a:xfrm>
            <a:off x="2971800" y="358140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6C6DF28A-9616-8E48-9E3A-2EB47A997E4F}"/>
              </a:ext>
            </a:extLst>
          </p:cNvPr>
          <p:cNvCxnSpPr>
            <a:cxnSpLocks/>
          </p:cNvCxnSpPr>
          <p:nvPr/>
        </p:nvCxnSpPr>
        <p:spPr bwMode="auto">
          <a:xfrm>
            <a:off x="3048000" y="2514600"/>
            <a:ext cx="3200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3F41E0CB-BA48-F342-9B5D-EA2187D8DA6C}"/>
              </a:ext>
            </a:extLst>
          </p:cNvPr>
          <p:cNvCxnSpPr>
            <a:cxnSpLocks/>
          </p:cNvCxnSpPr>
          <p:nvPr/>
        </p:nvCxnSpPr>
        <p:spPr bwMode="auto">
          <a:xfrm>
            <a:off x="3505200" y="1600200"/>
            <a:ext cx="228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1E901E1-A545-3741-8D0E-CB785B55CC61}"/>
              </a:ext>
            </a:extLst>
          </p:cNvPr>
          <p:cNvCxnSpPr>
            <a:cxnSpLocks/>
          </p:cNvCxnSpPr>
          <p:nvPr/>
        </p:nvCxnSpPr>
        <p:spPr bwMode="auto">
          <a:xfrm>
            <a:off x="3048000" y="4648200"/>
            <a:ext cx="3200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3901482D-1AB1-6C49-9F77-483C2D378513}"/>
              </a:ext>
            </a:extLst>
          </p:cNvPr>
          <p:cNvSpPr txBox="1"/>
          <p:nvPr/>
        </p:nvSpPr>
        <p:spPr>
          <a:xfrm>
            <a:off x="2479357" y="3395246"/>
            <a:ext cx="492443" cy="338554"/>
          </a:xfrm>
          <a:prstGeom prst="rect">
            <a:avLst/>
          </a:prstGeom>
          <a:noFill/>
        </p:spPr>
        <p:txBody>
          <a:bodyPr wrap="none" rtlCol="0">
            <a:spAutoFit/>
          </a:bodyPr>
          <a:lstStyle/>
          <a:p>
            <a:r>
              <a:rPr lang="en-US" sz="1600" dirty="0"/>
              <a:t>Eq.</a:t>
            </a:r>
          </a:p>
        </p:txBody>
      </p:sp>
      <p:sp>
        <p:nvSpPr>
          <p:cNvPr id="16" name="TextBox 15">
            <a:extLst>
              <a:ext uri="{FF2B5EF4-FFF2-40B4-BE49-F238E27FC236}">
                <a16:creationId xmlns:a16="http://schemas.microsoft.com/office/drawing/2014/main" id="{666D895B-71C1-F04E-88F9-C35B7CA20086}"/>
              </a:ext>
            </a:extLst>
          </p:cNvPr>
          <p:cNvSpPr txBox="1"/>
          <p:nvPr/>
        </p:nvSpPr>
        <p:spPr>
          <a:xfrm>
            <a:off x="2479357" y="2345323"/>
            <a:ext cx="641522" cy="338554"/>
          </a:xfrm>
          <a:prstGeom prst="rect">
            <a:avLst/>
          </a:prstGeom>
          <a:noFill/>
        </p:spPr>
        <p:txBody>
          <a:bodyPr wrap="none" rtlCol="0">
            <a:spAutoFit/>
          </a:bodyPr>
          <a:lstStyle/>
          <a:p>
            <a:r>
              <a:rPr lang="en-US" sz="1600" dirty="0"/>
              <a:t>30</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600" dirty="0"/>
              <a:t>N</a:t>
            </a:r>
          </a:p>
        </p:txBody>
      </p:sp>
      <p:sp>
        <p:nvSpPr>
          <p:cNvPr id="17" name="TextBox 16">
            <a:extLst>
              <a:ext uri="{FF2B5EF4-FFF2-40B4-BE49-F238E27FC236}">
                <a16:creationId xmlns:a16="http://schemas.microsoft.com/office/drawing/2014/main" id="{B6415998-EE99-7040-B4E9-DE4CEB27D1C2}"/>
              </a:ext>
            </a:extLst>
          </p:cNvPr>
          <p:cNvSpPr txBox="1"/>
          <p:nvPr/>
        </p:nvSpPr>
        <p:spPr>
          <a:xfrm>
            <a:off x="2787478" y="1414046"/>
            <a:ext cx="641522" cy="338554"/>
          </a:xfrm>
          <a:prstGeom prst="rect">
            <a:avLst/>
          </a:prstGeom>
          <a:noFill/>
        </p:spPr>
        <p:txBody>
          <a:bodyPr wrap="none" rtlCol="0">
            <a:spAutoFit/>
          </a:bodyPr>
          <a:lstStyle/>
          <a:p>
            <a:r>
              <a:rPr lang="en-US" sz="1600" dirty="0"/>
              <a:t>60</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600" dirty="0"/>
              <a:t>N</a:t>
            </a:r>
          </a:p>
        </p:txBody>
      </p:sp>
      <p:sp>
        <p:nvSpPr>
          <p:cNvPr id="18" name="TextBox 17">
            <a:extLst>
              <a:ext uri="{FF2B5EF4-FFF2-40B4-BE49-F238E27FC236}">
                <a16:creationId xmlns:a16="http://schemas.microsoft.com/office/drawing/2014/main" id="{D12C3CC5-C292-F348-AB7C-F92CC9D8EDFB}"/>
              </a:ext>
            </a:extLst>
          </p:cNvPr>
          <p:cNvSpPr txBox="1"/>
          <p:nvPr/>
        </p:nvSpPr>
        <p:spPr>
          <a:xfrm>
            <a:off x="2406478" y="4462046"/>
            <a:ext cx="630301" cy="338554"/>
          </a:xfrm>
          <a:prstGeom prst="rect">
            <a:avLst/>
          </a:prstGeom>
          <a:noFill/>
        </p:spPr>
        <p:txBody>
          <a:bodyPr wrap="none" rtlCol="0">
            <a:spAutoFit/>
          </a:bodyPr>
          <a:lstStyle/>
          <a:p>
            <a:r>
              <a:rPr lang="en-US" sz="1600" dirty="0"/>
              <a:t>30</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°S</a:t>
            </a:r>
            <a:endParaRPr lang="en-US" sz="1600" dirty="0"/>
          </a:p>
        </p:txBody>
      </p:sp>
      <p:sp>
        <p:nvSpPr>
          <p:cNvPr id="19" name="TextBox 18">
            <a:extLst>
              <a:ext uri="{FF2B5EF4-FFF2-40B4-BE49-F238E27FC236}">
                <a16:creationId xmlns:a16="http://schemas.microsoft.com/office/drawing/2014/main" id="{603A9263-8DCC-B944-BDCE-2E147215A1DD}"/>
              </a:ext>
            </a:extLst>
          </p:cNvPr>
          <p:cNvSpPr txBox="1"/>
          <p:nvPr/>
        </p:nvSpPr>
        <p:spPr>
          <a:xfrm>
            <a:off x="1143000" y="1752600"/>
            <a:ext cx="228599" cy="3416320"/>
          </a:xfrm>
          <a:prstGeom prst="rect">
            <a:avLst/>
          </a:prstGeom>
          <a:noFill/>
        </p:spPr>
        <p:txBody>
          <a:bodyPr wrap="square" rtlCol="0">
            <a:spAutoFit/>
          </a:bodyPr>
          <a:lstStyle/>
          <a:p>
            <a:r>
              <a:rPr lang="en-US" dirty="0"/>
              <a:t>CONTINENT</a:t>
            </a:r>
          </a:p>
        </p:txBody>
      </p:sp>
      <p:sp>
        <p:nvSpPr>
          <p:cNvPr id="20" name="TextBox 19">
            <a:extLst>
              <a:ext uri="{FF2B5EF4-FFF2-40B4-BE49-F238E27FC236}">
                <a16:creationId xmlns:a16="http://schemas.microsoft.com/office/drawing/2014/main" id="{5ABC0074-367D-EE46-8AF0-C0BFE9DF29DD}"/>
              </a:ext>
            </a:extLst>
          </p:cNvPr>
          <p:cNvSpPr txBox="1"/>
          <p:nvPr/>
        </p:nvSpPr>
        <p:spPr>
          <a:xfrm>
            <a:off x="7772401" y="1752600"/>
            <a:ext cx="228599" cy="3416320"/>
          </a:xfrm>
          <a:prstGeom prst="rect">
            <a:avLst/>
          </a:prstGeom>
          <a:noFill/>
        </p:spPr>
        <p:txBody>
          <a:bodyPr wrap="square" rtlCol="0">
            <a:spAutoFit/>
          </a:bodyPr>
          <a:lstStyle/>
          <a:p>
            <a:r>
              <a:rPr lang="en-US" dirty="0"/>
              <a:t>CONTINENT</a:t>
            </a:r>
          </a:p>
        </p:txBody>
      </p:sp>
      <p:sp>
        <p:nvSpPr>
          <p:cNvPr id="21" name="TextBox 20">
            <a:extLst>
              <a:ext uri="{FF2B5EF4-FFF2-40B4-BE49-F238E27FC236}">
                <a16:creationId xmlns:a16="http://schemas.microsoft.com/office/drawing/2014/main" id="{099EC466-AD1F-094E-A2CA-6B6499B57B90}"/>
              </a:ext>
            </a:extLst>
          </p:cNvPr>
          <p:cNvSpPr txBox="1"/>
          <p:nvPr/>
        </p:nvSpPr>
        <p:spPr>
          <a:xfrm>
            <a:off x="4492480" y="2283767"/>
            <a:ext cx="460520" cy="461665"/>
          </a:xfrm>
          <a:prstGeom prst="rect">
            <a:avLst/>
          </a:prstGeom>
          <a:noFill/>
        </p:spPr>
        <p:txBody>
          <a:bodyPr wrap="square" rtlCol="0">
            <a:spAutoFit/>
          </a:bodyPr>
          <a:lstStyle/>
          <a:p>
            <a:r>
              <a:rPr lang="en-US" dirty="0"/>
              <a:t>H</a:t>
            </a:r>
          </a:p>
        </p:txBody>
      </p:sp>
      <p:sp>
        <p:nvSpPr>
          <p:cNvPr id="23" name="TextBox 22">
            <a:extLst>
              <a:ext uri="{FF2B5EF4-FFF2-40B4-BE49-F238E27FC236}">
                <a16:creationId xmlns:a16="http://schemas.microsoft.com/office/drawing/2014/main" id="{22EBE253-2746-E149-B73F-4A04A46C7788}"/>
              </a:ext>
            </a:extLst>
          </p:cNvPr>
          <p:cNvSpPr txBox="1"/>
          <p:nvPr/>
        </p:nvSpPr>
        <p:spPr>
          <a:xfrm>
            <a:off x="4492480" y="4417369"/>
            <a:ext cx="460520" cy="461665"/>
          </a:xfrm>
          <a:prstGeom prst="rect">
            <a:avLst/>
          </a:prstGeom>
          <a:noFill/>
        </p:spPr>
        <p:txBody>
          <a:bodyPr wrap="square" rtlCol="0">
            <a:spAutoFit/>
          </a:bodyPr>
          <a:lstStyle/>
          <a:p>
            <a:r>
              <a:rPr lang="en-US" dirty="0"/>
              <a:t>H</a:t>
            </a:r>
          </a:p>
        </p:txBody>
      </p:sp>
      <p:sp>
        <p:nvSpPr>
          <p:cNvPr id="24" name="TextBox 23">
            <a:extLst>
              <a:ext uri="{FF2B5EF4-FFF2-40B4-BE49-F238E27FC236}">
                <a16:creationId xmlns:a16="http://schemas.microsoft.com/office/drawing/2014/main" id="{F1BFB685-C6C5-5C49-9DD7-01F0D0B9EC6F}"/>
              </a:ext>
            </a:extLst>
          </p:cNvPr>
          <p:cNvSpPr txBox="1"/>
          <p:nvPr/>
        </p:nvSpPr>
        <p:spPr>
          <a:xfrm>
            <a:off x="4545483" y="1388764"/>
            <a:ext cx="460520" cy="461665"/>
          </a:xfrm>
          <a:prstGeom prst="rect">
            <a:avLst/>
          </a:prstGeom>
          <a:noFill/>
        </p:spPr>
        <p:txBody>
          <a:bodyPr wrap="square" rtlCol="0">
            <a:spAutoFit/>
          </a:bodyPr>
          <a:lstStyle/>
          <a:p>
            <a:r>
              <a:rPr lang="en-US" dirty="0"/>
              <a:t>L</a:t>
            </a:r>
          </a:p>
        </p:txBody>
      </p:sp>
      <p:sp>
        <p:nvSpPr>
          <p:cNvPr id="25" name="Right Arrow 24">
            <a:extLst>
              <a:ext uri="{FF2B5EF4-FFF2-40B4-BE49-F238E27FC236}">
                <a16:creationId xmlns:a16="http://schemas.microsoft.com/office/drawing/2014/main" id="{4EFE428F-5BA9-A849-B43B-8D625168440C}"/>
              </a:ext>
            </a:extLst>
          </p:cNvPr>
          <p:cNvSpPr/>
          <p:nvPr/>
        </p:nvSpPr>
        <p:spPr bwMode="auto">
          <a:xfrm rot="5400000">
            <a:off x="5310876" y="2341047"/>
            <a:ext cx="707024" cy="292131"/>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6" name="Right Arrow 25">
            <a:extLst>
              <a:ext uri="{FF2B5EF4-FFF2-40B4-BE49-F238E27FC236}">
                <a16:creationId xmlns:a16="http://schemas.microsoft.com/office/drawing/2014/main" id="{68802CB2-B462-8041-A568-8E340BA73498}"/>
              </a:ext>
            </a:extLst>
          </p:cNvPr>
          <p:cNvSpPr/>
          <p:nvPr/>
        </p:nvSpPr>
        <p:spPr bwMode="auto">
          <a:xfrm rot="5400000">
            <a:off x="3394654" y="4502135"/>
            <a:ext cx="707024" cy="292131"/>
          </a:xfrm>
          <a:prstGeom prst="rightArrow">
            <a:avLst/>
          </a:prstGeom>
          <a:solidFill>
            <a:srgbClr val="DD1F1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7" name="Right Arrow 26">
            <a:extLst>
              <a:ext uri="{FF2B5EF4-FFF2-40B4-BE49-F238E27FC236}">
                <a16:creationId xmlns:a16="http://schemas.microsoft.com/office/drawing/2014/main" id="{A8E5D0E8-E03D-C345-BE70-F88E300B155D}"/>
              </a:ext>
            </a:extLst>
          </p:cNvPr>
          <p:cNvSpPr/>
          <p:nvPr/>
        </p:nvSpPr>
        <p:spPr bwMode="auto">
          <a:xfrm rot="16200000">
            <a:off x="5367822" y="4529622"/>
            <a:ext cx="707024" cy="292131"/>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8" name="Right Arrow 27">
            <a:extLst>
              <a:ext uri="{FF2B5EF4-FFF2-40B4-BE49-F238E27FC236}">
                <a16:creationId xmlns:a16="http://schemas.microsoft.com/office/drawing/2014/main" id="{B2680E6A-3115-3341-A3F2-A6203623E6A6}"/>
              </a:ext>
            </a:extLst>
          </p:cNvPr>
          <p:cNvSpPr/>
          <p:nvPr/>
        </p:nvSpPr>
        <p:spPr bwMode="auto">
          <a:xfrm rot="16200000">
            <a:off x="3378629" y="2341046"/>
            <a:ext cx="707024" cy="292131"/>
          </a:xfrm>
          <a:prstGeom prst="rightArrow">
            <a:avLst/>
          </a:prstGeom>
          <a:solidFill>
            <a:srgbClr val="DD1F1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9" name="Right Arrow 28">
            <a:extLst>
              <a:ext uri="{FF2B5EF4-FFF2-40B4-BE49-F238E27FC236}">
                <a16:creationId xmlns:a16="http://schemas.microsoft.com/office/drawing/2014/main" id="{6D1DA64B-7B90-3D4A-A2FC-85C1E26FA19A}"/>
              </a:ext>
            </a:extLst>
          </p:cNvPr>
          <p:cNvSpPr/>
          <p:nvPr/>
        </p:nvSpPr>
        <p:spPr bwMode="auto">
          <a:xfrm rot="16200000">
            <a:off x="4998869" y="1422586"/>
            <a:ext cx="707024" cy="292131"/>
          </a:xfrm>
          <a:prstGeom prst="rightArrow">
            <a:avLst/>
          </a:prstGeom>
          <a:solidFill>
            <a:srgbClr val="DD1F1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0" name="Right Arrow 29">
            <a:extLst>
              <a:ext uri="{FF2B5EF4-FFF2-40B4-BE49-F238E27FC236}">
                <a16:creationId xmlns:a16="http://schemas.microsoft.com/office/drawing/2014/main" id="{5B5F2043-D382-4B45-865C-282AA357ABCB}"/>
              </a:ext>
            </a:extLst>
          </p:cNvPr>
          <p:cNvSpPr/>
          <p:nvPr/>
        </p:nvSpPr>
        <p:spPr bwMode="auto">
          <a:xfrm rot="5400000">
            <a:off x="3540719" y="1422586"/>
            <a:ext cx="707024" cy="292131"/>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1" name="Right Arrow 30">
            <a:extLst>
              <a:ext uri="{FF2B5EF4-FFF2-40B4-BE49-F238E27FC236}">
                <a16:creationId xmlns:a16="http://schemas.microsoft.com/office/drawing/2014/main" id="{6100AACA-DAAE-964A-A75A-6143AC3F32BB}"/>
              </a:ext>
            </a:extLst>
          </p:cNvPr>
          <p:cNvSpPr/>
          <p:nvPr/>
        </p:nvSpPr>
        <p:spPr bwMode="auto">
          <a:xfrm rot="10800000">
            <a:off x="3878206" y="3039687"/>
            <a:ext cx="1760593" cy="310879"/>
          </a:xfrm>
          <a:prstGeom prst="rightArrow">
            <a:avLst/>
          </a:prstGeom>
          <a:gradFill>
            <a:gsLst>
              <a:gs pos="0">
                <a:srgbClr val="0000FF"/>
              </a:gs>
              <a:gs pos="50000">
                <a:srgbClr val="F3B600">
                  <a:shade val="67500"/>
                  <a:satMod val="115000"/>
                </a:srgbClr>
              </a:gs>
              <a:gs pos="100000">
                <a:srgbClr val="DD1F12"/>
              </a:gs>
            </a:gsLst>
            <a:lin ang="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2" name="Right Arrow 31">
            <a:extLst>
              <a:ext uri="{FF2B5EF4-FFF2-40B4-BE49-F238E27FC236}">
                <a16:creationId xmlns:a16="http://schemas.microsoft.com/office/drawing/2014/main" id="{78AD1A8E-51AE-8843-BDD2-6DCE744F18C4}"/>
              </a:ext>
            </a:extLst>
          </p:cNvPr>
          <p:cNvSpPr/>
          <p:nvPr/>
        </p:nvSpPr>
        <p:spPr bwMode="auto">
          <a:xfrm rot="10800000">
            <a:off x="3886201" y="3803920"/>
            <a:ext cx="1760593" cy="310879"/>
          </a:xfrm>
          <a:prstGeom prst="rightArrow">
            <a:avLst/>
          </a:prstGeom>
          <a:gradFill>
            <a:gsLst>
              <a:gs pos="0">
                <a:srgbClr val="0000FF"/>
              </a:gs>
              <a:gs pos="50000">
                <a:srgbClr val="F3B600">
                  <a:shade val="67500"/>
                  <a:satMod val="115000"/>
                </a:srgbClr>
              </a:gs>
              <a:gs pos="100000">
                <a:srgbClr val="DD1F12"/>
              </a:gs>
            </a:gsLst>
            <a:lin ang="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3" name="Right Arrow 32">
            <a:extLst>
              <a:ext uri="{FF2B5EF4-FFF2-40B4-BE49-F238E27FC236}">
                <a16:creationId xmlns:a16="http://schemas.microsoft.com/office/drawing/2014/main" id="{7416BD16-4E2B-0146-8150-D1E2ABC7C82E}"/>
              </a:ext>
            </a:extLst>
          </p:cNvPr>
          <p:cNvSpPr/>
          <p:nvPr/>
        </p:nvSpPr>
        <p:spPr bwMode="auto">
          <a:xfrm>
            <a:off x="3810000" y="1898921"/>
            <a:ext cx="1760593" cy="310879"/>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4" name="Right Arrow 33">
            <a:extLst>
              <a:ext uri="{FF2B5EF4-FFF2-40B4-BE49-F238E27FC236}">
                <a16:creationId xmlns:a16="http://schemas.microsoft.com/office/drawing/2014/main" id="{F491F26C-A544-1943-9F60-1779A0B7188B}"/>
              </a:ext>
            </a:extLst>
          </p:cNvPr>
          <p:cNvSpPr/>
          <p:nvPr/>
        </p:nvSpPr>
        <p:spPr bwMode="auto">
          <a:xfrm>
            <a:off x="3833194" y="5178910"/>
            <a:ext cx="1760593" cy="310879"/>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5" name="Right Arrow 34">
            <a:extLst>
              <a:ext uri="{FF2B5EF4-FFF2-40B4-BE49-F238E27FC236}">
                <a16:creationId xmlns:a16="http://schemas.microsoft.com/office/drawing/2014/main" id="{924C5DEA-FD6B-A34C-9621-D912AB7A0F2D}"/>
              </a:ext>
            </a:extLst>
          </p:cNvPr>
          <p:cNvSpPr/>
          <p:nvPr/>
        </p:nvSpPr>
        <p:spPr bwMode="auto">
          <a:xfrm>
            <a:off x="664575" y="6324600"/>
            <a:ext cx="707024" cy="292131"/>
          </a:xfrm>
          <a:prstGeom prst="rightArrow">
            <a:avLst/>
          </a:prstGeom>
          <a:solidFill>
            <a:srgbClr val="DD1F1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6" name="TextBox 35">
            <a:extLst>
              <a:ext uri="{FF2B5EF4-FFF2-40B4-BE49-F238E27FC236}">
                <a16:creationId xmlns:a16="http://schemas.microsoft.com/office/drawing/2014/main" id="{A889800E-A08A-624F-975A-77DAFB2B145B}"/>
              </a:ext>
            </a:extLst>
          </p:cNvPr>
          <p:cNvSpPr txBox="1"/>
          <p:nvPr/>
        </p:nvSpPr>
        <p:spPr>
          <a:xfrm>
            <a:off x="1460584" y="6279921"/>
            <a:ext cx="1531188" cy="369332"/>
          </a:xfrm>
          <a:prstGeom prst="rect">
            <a:avLst/>
          </a:prstGeom>
          <a:noFill/>
        </p:spPr>
        <p:txBody>
          <a:bodyPr wrap="none" rtlCol="0">
            <a:spAutoFit/>
          </a:bodyPr>
          <a:lstStyle/>
          <a:p>
            <a:r>
              <a:rPr lang="en-US" sz="1800" dirty="0"/>
              <a:t>warm current</a:t>
            </a:r>
          </a:p>
        </p:txBody>
      </p:sp>
      <p:sp>
        <p:nvSpPr>
          <p:cNvPr id="37" name="Right Arrow 36">
            <a:extLst>
              <a:ext uri="{FF2B5EF4-FFF2-40B4-BE49-F238E27FC236}">
                <a16:creationId xmlns:a16="http://schemas.microsoft.com/office/drawing/2014/main" id="{9A76782A-1091-3749-A2A6-45EDD7F74710}"/>
              </a:ext>
            </a:extLst>
          </p:cNvPr>
          <p:cNvSpPr/>
          <p:nvPr/>
        </p:nvSpPr>
        <p:spPr bwMode="auto">
          <a:xfrm>
            <a:off x="6054803" y="6293079"/>
            <a:ext cx="707024" cy="292131"/>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8" name="TextBox 37">
            <a:extLst>
              <a:ext uri="{FF2B5EF4-FFF2-40B4-BE49-F238E27FC236}">
                <a16:creationId xmlns:a16="http://schemas.microsoft.com/office/drawing/2014/main" id="{963A7152-00E5-0044-943D-8B1F1C484D37}"/>
              </a:ext>
            </a:extLst>
          </p:cNvPr>
          <p:cNvSpPr txBox="1"/>
          <p:nvPr/>
        </p:nvSpPr>
        <p:spPr>
          <a:xfrm>
            <a:off x="6850812" y="6248400"/>
            <a:ext cx="1390124" cy="369332"/>
          </a:xfrm>
          <a:prstGeom prst="rect">
            <a:avLst/>
          </a:prstGeom>
          <a:noFill/>
        </p:spPr>
        <p:txBody>
          <a:bodyPr wrap="none" rtlCol="0">
            <a:spAutoFit/>
          </a:bodyPr>
          <a:lstStyle/>
          <a:p>
            <a:r>
              <a:rPr lang="en-US" sz="1800" dirty="0"/>
              <a:t>cold current</a:t>
            </a:r>
          </a:p>
        </p:txBody>
      </p:sp>
      <p:sp>
        <p:nvSpPr>
          <p:cNvPr id="39" name="Right Arrow 38">
            <a:extLst>
              <a:ext uri="{FF2B5EF4-FFF2-40B4-BE49-F238E27FC236}">
                <a16:creationId xmlns:a16="http://schemas.microsoft.com/office/drawing/2014/main" id="{8A4B7C2D-E3FA-7045-8109-7043E635DAEE}"/>
              </a:ext>
            </a:extLst>
          </p:cNvPr>
          <p:cNvSpPr/>
          <p:nvPr/>
        </p:nvSpPr>
        <p:spPr bwMode="auto">
          <a:xfrm rot="10800000">
            <a:off x="4294210" y="999450"/>
            <a:ext cx="811190" cy="196890"/>
          </a:xfrm>
          <a:prstGeom prst="rightArrow">
            <a:avLst/>
          </a:prstGeom>
          <a:gradFill>
            <a:gsLst>
              <a:gs pos="0">
                <a:srgbClr val="0000FF"/>
              </a:gs>
              <a:gs pos="50000">
                <a:srgbClr val="F3B600">
                  <a:shade val="67500"/>
                  <a:satMod val="115000"/>
                </a:srgbClr>
              </a:gs>
              <a:gs pos="100000">
                <a:srgbClr val="DD1F12"/>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40" name="TextBox 39">
            <a:extLst>
              <a:ext uri="{FF2B5EF4-FFF2-40B4-BE49-F238E27FC236}">
                <a16:creationId xmlns:a16="http://schemas.microsoft.com/office/drawing/2014/main" id="{81C77E5F-7949-F14C-AD1F-948A56E0AF63}"/>
              </a:ext>
            </a:extLst>
          </p:cNvPr>
          <p:cNvSpPr txBox="1"/>
          <p:nvPr/>
        </p:nvSpPr>
        <p:spPr>
          <a:xfrm>
            <a:off x="4495800" y="3348335"/>
            <a:ext cx="460520" cy="461665"/>
          </a:xfrm>
          <a:prstGeom prst="rect">
            <a:avLst/>
          </a:prstGeom>
          <a:noFill/>
        </p:spPr>
        <p:txBody>
          <a:bodyPr wrap="square" rtlCol="0">
            <a:spAutoFit/>
          </a:bodyPr>
          <a:lstStyle/>
          <a:p>
            <a:r>
              <a:rPr lang="en-US" dirty="0"/>
              <a:t>L</a:t>
            </a:r>
          </a:p>
        </p:txBody>
      </p:sp>
      <p:sp>
        <p:nvSpPr>
          <p:cNvPr id="41" name="Right Arrow 40">
            <a:extLst>
              <a:ext uri="{FF2B5EF4-FFF2-40B4-BE49-F238E27FC236}">
                <a16:creationId xmlns:a16="http://schemas.microsoft.com/office/drawing/2014/main" id="{E081D5A7-C9DB-1A4C-A008-ABA440678145}"/>
              </a:ext>
            </a:extLst>
          </p:cNvPr>
          <p:cNvSpPr/>
          <p:nvPr/>
        </p:nvSpPr>
        <p:spPr bwMode="auto">
          <a:xfrm>
            <a:off x="4013885" y="5791899"/>
            <a:ext cx="1396315" cy="30410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33943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9"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13589_10_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04800"/>
            <a:ext cx="858202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AutoShape 4"/>
          <p:cNvSpPr>
            <a:spLocks noChangeArrowheads="1"/>
          </p:cNvSpPr>
          <p:nvPr/>
        </p:nvSpPr>
        <p:spPr bwMode="auto">
          <a:xfrm flipV="1">
            <a:off x="3657600" y="1676400"/>
            <a:ext cx="152400" cy="609600"/>
          </a:xfrm>
          <a:prstGeom prst="curvedLeftArrow">
            <a:avLst>
              <a:gd name="adj1" fmla="val 80000"/>
              <a:gd name="adj2" fmla="val 160000"/>
              <a:gd name="adj3" fmla="val 33333"/>
            </a:avLst>
          </a:prstGeom>
          <a:solidFill>
            <a:srgbClr val="DD1F12"/>
          </a:solidFill>
          <a:ln w="9525">
            <a:solidFill>
              <a:schemeClr val="tx1"/>
            </a:solidFill>
            <a:miter lim="800000"/>
            <a:headEnd/>
            <a:tailEnd/>
          </a:ln>
        </p:spPr>
        <p:txBody>
          <a:bodyPr wrap="none" anchor="ctr"/>
          <a:lstStyle/>
          <a:p>
            <a:endParaRPr lang="en-US"/>
          </a:p>
        </p:txBody>
      </p:sp>
      <p:sp>
        <p:nvSpPr>
          <p:cNvPr id="4" name="Text Box 3"/>
          <p:cNvSpPr txBox="1">
            <a:spLocks noChangeArrowheads="1"/>
          </p:cNvSpPr>
          <p:nvPr/>
        </p:nvSpPr>
        <p:spPr bwMode="auto">
          <a:xfrm>
            <a:off x="3434064" y="12700"/>
            <a:ext cx="2357136"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Ocean Currents</a:t>
            </a:r>
          </a:p>
        </p:txBody>
      </p:sp>
      <p:sp>
        <p:nvSpPr>
          <p:cNvPr id="2" name="TextBox 1"/>
          <p:cNvSpPr txBox="1"/>
          <p:nvPr/>
        </p:nvSpPr>
        <p:spPr>
          <a:xfrm>
            <a:off x="1262630" y="6245423"/>
            <a:ext cx="1697901" cy="307777"/>
          </a:xfrm>
          <a:prstGeom prst="rect">
            <a:avLst/>
          </a:prstGeom>
          <a:noFill/>
        </p:spPr>
        <p:txBody>
          <a:bodyPr wrap="none" rtlCol="0">
            <a:spAutoFit/>
          </a:bodyPr>
          <a:lstStyle/>
          <a:p>
            <a:r>
              <a:rPr lang="en-US" sz="1400" dirty="0">
                <a:solidFill>
                  <a:srgbClr val="FF0000"/>
                </a:solidFill>
              </a:rPr>
              <a:t>red = warm current</a:t>
            </a:r>
          </a:p>
        </p:txBody>
      </p:sp>
      <p:sp>
        <p:nvSpPr>
          <p:cNvPr id="6" name="TextBox 5"/>
          <p:cNvSpPr txBox="1"/>
          <p:nvPr/>
        </p:nvSpPr>
        <p:spPr>
          <a:xfrm>
            <a:off x="6248400" y="6248400"/>
            <a:ext cx="1672253" cy="307777"/>
          </a:xfrm>
          <a:prstGeom prst="rect">
            <a:avLst/>
          </a:prstGeom>
          <a:noFill/>
        </p:spPr>
        <p:txBody>
          <a:bodyPr wrap="none" rtlCol="0">
            <a:spAutoFit/>
          </a:bodyPr>
          <a:lstStyle/>
          <a:p>
            <a:r>
              <a:rPr lang="en-US" sz="1400" dirty="0">
                <a:solidFill>
                  <a:srgbClr val="3366FF"/>
                </a:solidFill>
              </a:rPr>
              <a:t>blue = cold current</a:t>
            </a:r>
          </a:p>
        </p:txBody>
      </p:sp>
    </p:spTree>
    <p:extLst>
      <p:ext uri="{BB962C8B-B14F-4D97-AF65-F5344CB8AC3E}">
        <p14:creationId xmlns:p14="http://schemas.microsoft.com/office/powerpoint/2010/main" val="413514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rish_palms"/>
          <p:cNvPicPr>
            <a:picLocks noChangeAspect="1" noChangeArrowheads="1"/>
          </p:cNvPicPr>
          <p:nvPr/>
        </p:nvPicPr>
        <p:blipFill>
          <a:blip r:embed="rId3" cstate="print"/>
          <a:srcRect/>
          <a:stretch>
            <a:fillRect/>
          </a:stretch>
        </p:blipFill>
        <p:spPr bwMode="auto">
          <a:xfrm>
            <a:off x="1104900" y="254000"/>
            <a:ext cx="6934200" cy="6350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1" name="Picture 2" descr="wh"/>
          <p:cNvPicPr>
            <a:picLocks noChangeAspect="1" noChangeArrowheads="1"/>
          </p:cNvPicPr>
          <p:nvPr/>
        </p:nvPicPr>
        <p:blipFill>
          <a:blip r:embed="rId3" cstate="print"/>
          <a:srcRect/>
          <a:stretch>
            <a:fillRect/>
          </a:stretch>
        </p:blipFill>
        <p:spPr bwMode="auto">
          <a:xfrm>
            <a:off x="2438400" y="152400"/>
            <a:ext cx="6469062" cy="6553200"/>
          </a:xfrm>
          <a:prstGeom prst="rect">
            <a:avLst/>
          </a:prstGeom>
          <a:noFill/>
        </p:spPr>
      </p:pic>
      <p:sp>
        <p:nvSpPr>
          <p:cNvPr id="23555" name="Text Box 3"/>
          <p:cNvSpPr txBox="1">
            <a:spLocks noChangeArrowheads="1"/>
          </p:cNvSpPr>
          <p:nvPr/>
        </p:nvSpPr>
        <p:spPr bwMode="auto">
          <a:xfrm>
            <a:off x="338829" y="1235075"/>
            <a:ext cx="1794081" cy="1569660"/>
          </a:xfrm>
          <a:prstGeom prst="rect">
            <a:avLst/>
          </a:prstGeom>
          <a:noFill/>
          <a:ln w="9525">
            <a:noFill/>
            <a:miter lim="800000"/>
            <a:headEnd/>
            <a:tailEnd/>
          </a:ln>
        </p:spPr>
        <p:txBody>
          <a:bodyPr wrap="none">
            <a:spAutoFit/>
          </a:bodyPr>
          <a:lstStyle/>
          <a:p>
            <a:pPr algn="ctr"/>
            <a:r>
              <a:rPr lang="en-US" dirty="0">
                <a:solidFill>
                  <a:srgbClr val="FFF227"/>
                </a:solidFill>
              </a:rPr>
              <a:t>Average</a:t>
            </a:r>
          </a:p>
          <a:p>
            <a:pPr algn="ctr"/>
            <a:r>
              <a:rPr lang="en-US" dirty="0">
                <a:solidFill>
                  <a:srgbClr val="FFF227"/>
                </a:solidFill>
              </a:rPr>
              <a:t>sea-surface</a:t>
            </a:r>
          </a:p>
          <a:p>
            <a:pPr algn="ctr"/>
            <a:r>
              <a:rPr lang="en-US" dirty="0">
                <a:solidFill>
                  <a:srgbClr val="FFF227"/>
                </a:solidFill>
              </a:rPr>
              <a:t>temp. (</a:t>
            </a:r>
            <a:r>
              <a:rPr lang="en-US" dirty="0">
                <a:solidFill>
                  <a:srgbClr val="FFF227"/>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solidFill>
                  <a:srgbClr val="FFF227"/>
                </a:solidFill>
              </a:rPr>
              <a:t>C)</a:t>
            </a:r>
          </a:p>
          <a:p>
            <a:pPr algn="ctr"/>
            <a:r>
              <a:rPr lang="en-US" dirty="0">
                <a:solidFill>
                  <a:srgbClr val="FFF227"/>
                </a:solidFill>
              </a:rPr>
              <a:t> (SST)</a:t>
            </a:r>
            <a:endParaRPr lang="en-US" dirty="0"/>
          </a:p>
        </p:txBody>
      </p:sp>
      <p:sp>
        <p:nvSpPr>
          <p:cNvPr id="23556" name="Text Box 4"/>
          <p:cNvSpPr txBox="1">
            <a:spLocks noChangeArrowheads="1"/>
          </p:cNvSpPr>
          <p:nvPr/>
        </p:nvSpPr>
        <p:spPr bwMode="auto">
          <a:xfrm>
            <a:off x="231775" y="4086225"/>
            <a:ext cx="1860550" cy="1552575"/>
          </a:xfrm>
          <a:prstGeom prst="rect">
            <a:avLst/>
          </a:prstGeom>
          <a:noFill/>
          <a:ln w="9525">
            <a:noFill/>
            <a:miter lim="800000"/>
            <a:headEnd/>
            <a:tailEnd/>
          </a:ln>
        </p:spPr>
        <p:txBody>
          <a:bodyPr wrap="none">
            <a:spAutoFit/>
          </a:bodyPr>
          <a:lstStyle/>
          <a:p>
            <a:pPr algn="ctr"/>
            <a:r>
              <a:rPr lang="en-US">
                <a:solidFill>
                  <a:srgbClr val="FFF227"/>
                </a:solidFill>
              </a:rPr>
              <a:t>SST</a:t>
            </a:r>
          </a:p>
          <a:p>
            <a:pPr algn="ctr"/>
            <a:r>
              <a:rPr lang="en-US">
                <a:solidFill>
                  <a:srgbClr val="FFF227"/>
                </a:solidFill>
              </a:rPr>
              <a:t>variation</a:t>
            </a:r>
          </a:p>
          <a:p>
            <a:pPr algn="ctr"/>
            <a:r>
              <a:rPr lang="en-US">
                <a:solidFill>
                  <a:srgbClr val="FFF227"/>
                </a:solidFill>
              </a:rPr>
              <a:t>from latitude</a:t>
            </a:r>
          </a:p>
          <a:p>
            <a:pPr algn="ctr"/>
            <a:r>
              <a:rPr lang="en-US">
                <a:solidFill>
                  <a:srgbClr val="FFF227"/>
                </a:solidFill>
              </a:rPr>
              <a:t>average</a:t>
            </a:r>
            <a:endParaRPr lang="en-US"/>
          </a:p>
        </p:txBody>
      </p:sp>
      <p:sp>
        <p:nvSpPr>
          <p:cNvPr id="2" name="TextBox 1"/>
          <p:cNvSpPr txBox="1"/>
          <p:nvPr/>
        </p:nvSpPr>
        <p:spPr>
          <a:xfrm>
            <a:off x="0" y="6367046"/>
            <a:ext cx="2409634" cy="338554"/>
          </a:xfrm>
          <a:prstGeom prst="rect">
            <a:avLst/>
          </a:prstGeom>
          <a:noFill/>
        </p:spPr>
        <p:txBody>
          <a:bodyPr wrap="none" rtlCol="0">
            <a:spAutoFit/>
          </a:bodyPr>
          <a:lstStyle/>
          <a:p>
            <a:r>
              <a:rPr lang="en-US" sz="1600" dirty="0">
                <a:solidFill>
                  <a:schemeClr val="bg1"/>
                </a:solidFill>
              </a:rPr>
              <a:t>(Chap. 10, pp. </a:t>
            </a:r>
            <a:r>
              <a:rPr lang="en-US" sz="1600">
                <a:solidFill>
                  <a:schemeClr val="bg1"/>
                </a:solidFill>
              </a:rPr>
              <a:t>276–279)</a:t>
            </a:r>
            <a:endParaRPr lang="en-US" sz="1600" dirty="0">
              <a:solidFill>
                <a:schemeClr val="bg1"/>
              </a:solidFill>
            </a:endParaRPr>
          </a:p>
        </p:txBody>
      </p:sp>
      <p:grpSp>
        <p:nvGrpSpPr>
          <p:cNvPr id="3" name="Group 2">
            <a:extLst>
              <a:ext uri="{FF2B5EF4-FFF2-40B4-BE49-F238E27FC236}">
                <a16:creationId xmlns:a16="http://schemas.microsoft.com/office/drawing/2014/main" id="{74142713-E3E2-734A-894C-BA7F93006FC2}"/>
              </a:ext>
            </a:extLst>
          </p:cNvPr>
          <p:cNvGrpSpPr/>
          <p:nvPr/>
        </p:nvGrpSpPr>
        <p:grpSpPr>
          <a:xfrm>
            <a:off x="2819400" y="3733801"/>
            <a:ext cx="5638800" cy="1752599"/>
            <a:chOff x="2819400" y="3733801"/>
            <a:chExt cx="5638800" cy="1752599"/>
          </a:xfrm>
        </p:grpSpPr>
        <p:sp>
          <p:nvSpPr>
            <p:cNvPr id="4" name="Donut 3"/>
            <p:cNvSpPr/>
            <p:nvPr/>
          </p:nvSpPr>
          <p:spPr bwMode="auto">
            <a:xfrm>
              <a:off x="4572000" y="4267200"/>
              <a:ext cx="1524000" cy="304800"/>
            </a:xfrm>
            <a:prstGeom prst="donut">
              <a:avLst/>
            </a:prstGeom>
            <a:gradFill>
              <a:gsLst>
                <a:gs pos="0">
                  <a:srgbClr val="0000FF"/>
                </a:gs>
                <a:gs pos="50000">
                  <a:srgbClr val="F3B600">
                    <a:shade val="67500"/>
                    <a:satMod val="115000"/>
                  </a:srgbClr>
                </a:gs>
                <a:gs pos="100000">
                  <a:srgbClr val="DD1F12"/>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5" name="Donut 4"/>
            <p:cNvSpPr/>
            <p:nvPr/>
          </p:nvSpPr>
          <p:spPr bwMode="auto">
            <a:xfrm>
              <a:off x="4724400" y="3886200"/>
              <a:ext cx="1143000" cy="228600"/>
            </a:xfrm>
            <a:prstGeom prst="donut">
              <a:avLst/>
            </a:prstGeom>
            <a:gradFill>
              <a:gsLst>
                <a:gs pos="0">
                  <a:srgbClr val="0000FF"/>
                </a:gs>
                <a:gs pos="50000">
                  <a:srgbClr val="F3B600">
                    <a:shade val="67500"/>
                    <a:satMod val="115000"/>
                  </a:srgbClr>
                </a:gs>
                <a:gs pos="100000">
                  <a:srgbClr val="DD1F12"/>
                </a:gs>
              </a:gsLst>
              <a:lin ang="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6" name="Donut 5"/>
            <p:cNvSpPr/>
            <p:nvPr/>
          </p:nvSpPr>
          <p:spPr bwMode="auto">
            <a:xfrm>
              <a:off x="7391400" y="3810000"/>
              <a:ext cx="762000" cy="228600"/>
            </a:xfrm>
            <a:prstGeom prst="donut">
              <a:avLst/>
            </a:prstGeom>
            <a:gradFill>
              <a:gsLst>
                <a:gs pos="0">
                  <a:srgbClr val="0000FF"/>
                </a:gs>
                <a:gs pos="50000">
                  <a:srgbClr val="F3B600">
                    <a:shade val="67500"/>
                    <a:satMod val="115000"/>
                  </a:srgbClr>
                </a:gs>
                <a:gs pos="100000">
                  <a:srgbClr val="DD1F12"/>
                </a:gs>
              </a:gsLst>
              <a:lin ang="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7" name="Donut 6"/>
            <p:cNvSpPr/>
            <p:nvPr/>
          </p:nvSpPr>
          <p:spPr bwMode="auto">
            <a:xfrm>
              <a:off x="7010400" y="4267200"/>
              <a:ext cx="914400" cy="304800"/>
            </a:xfrm>
            <a:prstGeom prst="donut">
              <a:avLst/>
            </a:prstGeom>
            <a:gradFill>
              <a:gsLst>
                <a:gs pos="0">
                  <a:srgbClr val="0000FF"/>
                </a:gs>
                <a:gs pos="50000">
                  <a:srgbClr val="F3B600">
                    <a:shade val="67500"/>
                    <a:satMod val="115000"/>
                  </a:srgbClr>
                </a:gs>
                <a:gs pos="100000">
                  <a:srgbClr val="DD1F12"/>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Donut 8"/>
            <p:cNvSpPr/>
            <p:nvPr/>
          </p:nvSpPr>
          <p:spPr bwMode="auto">
            <a:xfrm>
              <a:off x="2819400" y="5029200"/>
              <a:ext cx="1143000" cy="381000"/>
            </a:xfrm>
            <a:prstGeom prst="donut">
              <a:avLst/>
            </a:prstGeom>
            <a:gradFill>
              <a:gsLst>
                <a:gs pos="0">
                  <a:srgbClr val="0000FF"/>
                </a:gs>
                <a:gs pos="50000">
                  <a:srgbClr val="F3B600">
                    <a:shade val="67500"/>
                    <a:satMod val="115000"/>
                  </a:srgbClr>
                </a:gs>
                <a:gs pos="100000">
                  <a:srgbClr val="DD1F12"/>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0" name="Donut 9"/>
            <p:cNvSpPr/>
            <p:nvPr/>
          </p:nvSpPr>
          <p:spPr bwMode="auto">
            <a:xfrm>
              <a:off x="4953000" y="5029200"/>
              <a:ext cx="1828800" cy="381000"/>
            </a:xfrm>
            <a:prstGeom prst="donut">
              <a:avLst/>
            </a:prstGeom>
            <a:gradFill>
              <a:gsLst>
                <a:gs pos="0">
                  <a:srgbClr val="0000FF"/>
                </a:gs>
                <a:gs pos="50000">
                  <a:srgbClr val="F3B600">
                    <a:shade val="67500"/>
                    <a:satMod val="115000"/>
                  </a:srgbClr>
                </a:gs>
                <a:gs pos="100000">
                  <a:srgbClr val="DD1F12"/>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1" name="Donut 10"/>
            <p:cNvSpPr/>
            <p:nvPr/>
          </p:nvSpPr>
          <p:spPr bwMode="auto">
            <a:xfrm>
              <a:off x="7620000" y="5105400"/>
              <a:ext cx="838200" cy="304800"/>
            </a:xfrm>
            <a:prstGeom prst="donut">
              <a:avLst/>
            </a:prstGeom>
            <a:gradFill>
              <a:gsLst>
                <a:gs pos="0">
                  <a:srgbClr val="0000FF"/>
                </a:gs>
                <a:gs pos="50000">
                  <a:srgbClr val="F3B600">
                    <a:shade val="67500"/>
                    <a:satMod val="115000"/>
                  </a:srgbClr>
                </a:gs>
                <a:gs pos="100000">
                  <a:srgbClr val="DD1F12"/>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3" name="Isosceles Triangle 12"/>
            <p:cNvSpPr/>
            <p:nvPr/>
          </p:nvSpPr>
          <p:spPr bwMode="auto">
            <a:xfrm rot="5400000">
              <a:off x="5257800" y="4191000"/>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7" name="Isosceles Triangle 16"/>
            <p:cNvSpPr/>
            <p:nvPr/>
          </p:nvSpPr>
          <p:spPr bwMode="auto">
            <a:xfrm rot="5400000">
              <a:off x="5334001" y="4026415"/>
              <a:ext cx="164584" cy="16458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8" name="Isosceles Triangle 17"/>
            <p:cNvSpPr/>
            <p:nvPr/>
          </p:nvSpPr>
          <p:spPr bwMode="auto">
            <a:xfrm rot="16200000" flipH="1">
              <a:off x="5181600" y="4419600"/>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9" name="Isosceles Triangle 18"/>
            <p:cNvSpPr/>
            <p:nvPr/>
          </p:nvSpPr>
          <p:spPr bwMode="auto">
            <a:xfrm rot="16200000" flipH="1">
              <a:off x="5105401" y="3809999"/>
              <a:ext cx="164584" cy="16458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0" name="Isosceles Triangle 19"/>
            <p:cNvSpPr/>
            <p:nvPr/>
          </p:nvSpPr>
          <p:spPr bwMode="auto">
            <a:xfrm rot="5400000">
              <a:off x="3352800" y="5257800"/>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1" name="Isosceles Triangle 20"/>
            <p:cNvSpPr/>
            <p:nvPr/>
          </p:nvSpPr>
          <p:spPr bwMode="auto">
            <a:xfrm rot="16200000" flipH="1">
              <a:off x="3276600" y="4953000"/>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2" name="Isosceles Triangle 21"/>
            <p:cNvSpPr/>
            <p:nvPr/>
          </p:nvSpPr>
          <p:spPr bwMode="auto">
            <a:xfrm rot="5400000">
              <a:off x="5791200" y="5257800"/>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3" name="Isosceles Triangle 22"/>
            <p:cNvSpPr/>
            <p:nvPr/>
          </p:nvSpPr>
          <p:spPr bwMode="auto">
            <a:xfrm rot="16200000" flipH="1">
              <a:off x="5715000" y="4953000"/>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4" name="Isosceles Triangle 23"/>
            <p:cNvSpPr/>
            <p:nvPr/>
          </p:nvSpPr>
          <p:spPr bwMode="auto">
            <a:xfrm rot="5400000">
              <a:off x="8046722" y="5257802"/>
              <a:ext cx="182876" cy="18287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5" name="Isosceles Triangle 24"/>
            <p:cNvSpPr/>
            <p:nvPr/>
          </p:nvSpPr>
          <p:spPr bwMode="auto">
            <a:xfrm rot="16200000" flipH="1">
              <a:off x="7894324" y="5029201"/>
              <a:ext cx="182876" cy="18287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6" name="Isosceles Triangle 25"/>
            <p:cNvSpPr/>
            <p:nvPr/>
          </p:nvSpPr>
          <p:spPr bwMode="auto">
            <a:xfrm rot="5400000">
              <a:off x="7772401" y="3950216"/>
              <a:ext cx="164584" cy="16458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7" name="Isosceles Triangle 26"/>
            <p:cNvSpPr/>
            <p:nvPr/>
          </p:nvSpPr>
          <p:spPr bwMode="auto">
            <a:xfrm rot="16200000" flipH="1">
              <a:off x="7543801" y="3733800"/>
              <a:ext cx="164584" cy="16458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8" name="Isosceles Triangle 27"/>
            <p:cNvSpPr/>
            <p:nvPr/>
          </p:nvSpPr>
          <p:spPr bwMode="auto">
            <a:xfrm rot="5400000">
              <a:off x="7467601" y="4191000"/>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9" name="Isosceles Triangle 28"/>
            <p:cNvSpPr/>
            <p:nvPr/>
          </p:nvSpPr>
          <p:spPr bwMode="auto">
            <a:xfrm rot="16200000" flipH="1">
              <a:off x="7391401" y="4419600"/>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688" y="322958"/>
            <a:ext cx="8382000" cy="6001642"/>
          </a:xfrm>
          <a:prstGeom prst="rect">
            <a:avLst/>
          </a:prstGeom>
          <a:noFill/>
        </p:spPr>
        <p:txBody>
          <a:bodyPr>
            <a:spAutoFit/>
          </a:bodyPr>
          <a:lstStyle/>
          <a:p>
            <a:pPr>
              <a:defRPr/>
            </a:pPr>
            <a:r>
              <a:rPr lang="en-US" b="1" u="sng" dirty="0"/>
              <a:t>Quick Summary—Monsoons and Ocean Currents:</a:t>
            </a:r>
          </a:p>
          <a:p>
            <a:pPr>
              <a:defRPr/>
            </a:pPr>
            <a:endParaRPr lang="en-US" dirty="0"/>
          </a:p>
          <a:p>
            <a:pPr marL="342900" indent="-342900">
              <a:buFont typeface="Arial"/>
              <a:buChar char="•"/>
              <a:defRPr/>
            </a:pPr>
            <a:r>
              <a:rPr lang="en-US" dirty="0"/>
              <a:t>Monsoonal climates have major seasonal shifts in the prevailing wind direction</a:t>
            </a:r>
          </a:p>
          <a:p>
            <a:pPr marL="342900" indent="-342900">
              <a:buFont typeface="Arial"/>
              <a:buChar char="•"/>
              <a:defRPr/>
            </a:pPr>
            <a:endParaRPr lang="en-US" dirty="0"/>
          </a:p>
          <a:p>
            <a:pPr marL="342900" indent="-342900">
              <a:buFont typeface="Arial"/>
              <a:buChar char="•"/>
              <a:defRPr/>
            </a:pPr>
            <a:r>
              <a:rPr lang="en-US" dirty="0"/>
              <a:t>These wind shifts are driven by seasonal heating and cooling of land and resulting pressure pattern changes</a:t>
            </a:r>
          </a:p>
          <a:p>
            <a:pPr marL="800100" lvl="1" indent="-342900">
              <a:buFont typeface="Arial"/>
              <a:buChar char="•"/>
              <a:defRPr/>
            </a:pPr>
            <a:r>
              <a:rPr lang="en-US" dirty="0"/>
              <a:t>warm season = wet monsoon (low pressure)</a:t>
            </a:r>
          </a:p>
          <a:p>
            <a:pPr marL="800100" lvl="1" indent="-342900">
              <a:buFont typeface="Arial"/>
              <a:buChar char="•"/>
              <a:defRPr/>
            </a:pPr>
            <a:r>
              <a:rPr lang="en-US" dirty="0"/>
              <a:t>cool season = dry monsoon (high pressure)</a:t>
            </a:r>
          </a:p>
          <a:p>
            <a:pPr marL="800100" lvl="1" indent="-342900">
              <a:buFont typeface="Arial"/>
              <a:buChar char="•"/>
              <a:defRPr/>
            </a:pPr>
            <a:endParaRPr lang="en-US" dirty="0"/>
          </a:p>
          <a:p>
            <a:pPr lvl="1">
              <a:defRPr/>
            </a:pPr>
            <a:endParaRPr lang="en-US" dirty="0"/>
          </a:p>
          <a:p>
            <a:pPr marL="342900" indent="-342900">
              <a:buFont typeface="Arial"/>
              <a:buChar char="•"/>
              <a:defRPr/>
            </a:pPr>
            <a:r>
              <a:rPr lang="en-US" dirty="0"/>
              <a:t>Surface ocean currents move about 45 degrees from prevailing surface wind direction</a:t>
            </a:r>
          </a:p>
          <a:p>
            <a:pPr marL="342900" indent="-342900">
              <a:buFont typeface="Arial"/>
              <a:buChar char="•"/>
              <a:defRPr/>
            </a:pPr>
            <a:r>
              <a:rPr lang="en-US" dirty="0"/>
              <a:t>Currents circulate in closed loops (“gyres”)</a:t>
            </a:r>
          </a:p>
          <a:p>
            <a:pPr marL="342900" indent="-342900">
              <a:buFont typeface="Arial"/>
              <a:buChar char="•"/>
              <a:defRPr/>
            </a:pPr>
            <a:r>
              <a:rPr lang="en-US" dirty="0"/>
              <a:t>Ocean currents moving </a:t>
            </a:r>
            <a:r>
              <a:rPr lang="en-US" dirty="0" err="1"/>
              <a:t>poleward</a:t>
            </a:r>
            <a:r>
              <a:rPr lang="en-US" dirty="0"/>
              <a:t> are warm currents</a:t>
            </a:r>
          </a:p>
          <a:p>
            <a:pPr marL="342900" indent="-342900">
              <a:buFont typeface="Arial"/>
              <a:buChar char="•"/>
              <a:defRPr/>
            </a:pPr>
            <a:r>
              <a:rPr lang="en-US" dirty="0"/>
              <a:t>Ocean currents moving </a:t>
            </a:r>
            <a:r>
              <a:rPr lang="en-US" dirty="0" err="1"/>
              <a:t>equatorward</a:t>
            </a:r>
            <a:r>
              <a:rPr lang="en-US" dirty="0"/>
              <a:t> are cold currents</a:t>
            </a:r>
          </a:p>
        </p:txBody>
      </p:sp>
    </p:spTree>
    <p:extLst>
      <p:ext uri="{BB962C8B-B14F-4D97-AF65-F5344CB8AC3E}">
        <p14:creationId xmlns:p14="http://schemas.microsoft.com/office/powerpoint/2010/main" val="45558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6E44E-6F10-CF42-A0D7-AD84E42177B8}"/>
              </a:ext>
            </a:extLst>
          </p:cNvPr>
          <p:cNvSpPr/>
          <p:nvPr/>
        </p:nvSpPr>
        <p:spPr bwMode="auto">
          <a:xfrm>
            <a:off x="1981200" y="1447800"/>
            <a:ext cx="5334000" cy="3733800"/>
          </a:xfrm>
          <a:prstGeom prst="rect">
            <a:avLst/>
          </a:prstGeom>
          <a:gradFill flip="none" rotWithShape="1">
            <a:gsLst>
              <a:gs pos="0">
                <a:srgbClr val="0000FF"/>
              </a:gs>
              <a:gs pos="50000">
                <a:srgbClr val="F3B600">
                  <a:shade val="67500"/>
                  <a:satMod val="115000"/>
                </a:srgbClr>
              </a:gs>
              <a:gs pos="100000">
                <a:srgbClr val="F3B600">
                  <a:shade val="100000"/>
                  <a:satMod val="115000"/>
                </a:srgbClr>
              </a:gs>
            </a:gsLst>
            <a:lin ang="540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cxnSp>
        <p:nvCxnSpPr>
          <p:cNvPr id="3" name="Straight Connector 2">
            <a:extLst>
              <a:ext uri="{FF2B5EF4-FFF2-40B4-BE49-F238E27FC236}">
                <a16:creationId xmlns:a16="http://schemas.microsoft.com/office/drawing/2014/main" id="{5E07208E-BBF1-AB4F-842A-70FF62F2DB4C}"/>
              </a:ext>
            </a:extLst>
          </p:cNvPr>
          <p:cNvCxnSpPr/>
          <p:nvPr/>
        </p:nvCxnSpPr>
        <p:spPr bwMode="auto">
          <a:xfrm>
            <a:off x="990600" y="5943600"/>
            <a:ext cx="7086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9E453DA2-6A85-3647-8304-34AD9AC45F7A}"/>
              </a:ext>
            </a:extLst>
          </p:cNvPr>
          <p:cNvSpPr txBox="1"/>
          <p:nvPr/>
        </p:nvSpPr>
        <p:spPr>
          <a:xfrm>
            <a:off x="609600" y="374303"/>
            <a:ext cx="1810111" cy="461665"/>
          </a:xfrm>
          <a:prstGeom prst="rect">
            <a:avLst/>
          </a:prstGeom>
          <a:noFill/>
        </p:spPr>
        <p:txBody>
          <a:bodyPr wrap="none" rtlCol="0">
            <a:spAutoFit/>
          </a:bodyPr>
          <a:lstStyle/>
          <a:p>
            <a:r>
              <a:rPr lang="en-US" dirty="0"/>
              <a:t>Winter (NH)</a:t>
            </a:r>
          </a:p>
        </p:txBody>
      </p:sp>
      <p:sp>
        <p:nvSpPr>
          <p:cNvPr id="5" name="TextBox 4">
            <a:extLst>
              <a:ext uri="{FF2B5EF4-FFF2-40B4-BE49-F238E27FC236}">
                <a16:creationId xmlns:a16="http://schemas.microsoft.com/office/drawing/2014/main" id="{54EFA415-B39F-E645-A0A2-8C3C2DD0AC97}"/>
              </a:ext>
            </a:extLst>
          </p:cNvPr>
          <p:cNvSpPr txBox="1"/>
          <p:nvPr/>
        </p:nvSpPr>
        <p:spPr>
          <a:xfrm>
            <a:off x="1880619" y="5774323"/>
            <a:ext cx="902811" cy="338554"/>
          </a:xfrm>
          <a:prstGeom prst="rect">
            <a:avLst/>
          </a:prstGeom>
          <a:solidFill>
            <a:schemeClr val="bg1"/>
          </a:solidFill>
        </p:spPr>
        <p:txBody>
          <a:bodyPr wrap="none" rtlCol="0">
            <a:spAutoFit/>
          </a:bodyPr>
          <a:lstStyle/>
          <a:p>
            <a:r>
              <a:rPr lang="en-US" sz="1600" dirty="0"/>
              <a:t>Equator</a:t>
            </a:r>
          </a:p>
        </p:txBody>
      </p:sp>
      <p:sp>
        <p:nvSpPr>
          <p:cNvPr id="6" name="TextBox 5">
            <a:extLst>
              <a:ext uri="{FF2B5EF4-FFF2-40B4-BE49-F238E27FC236}">
                <a16:creationId xmlns:a16="http://schemas.microsoft.com/office/drawing/2014/main" id="{837DC3B6-ECDD-A142-BAB5-B50943B38915}"/>
              </a:ext>
            </a:extLst>
          </p:cNvPr>
          <p:cNvSpPr txBox="1"/>
          <p:nvPr/>
        </p:nvSpPr>
        <p:spPr>
          <a:xfrm>
            <a:off x="685800" y="2895600"/>
            <a:ext cx="864339" cy="369332"/>
          </a:xfrm>
          <a:prstGeom prst="rect">
            <a:avLst/>
          </a:prstGeom>
          <a:noFill/>
        </p:spPr>
        <p:txBody>
          <a:bodyPr wrap="none" rtlCol="0">
            <a:spAutoFit/>
          </a:bodyPr>
          <a:lstStyle/>
          <a:p>
            <a:r>
              <a:rPr lang="en-US" sz="1800" dirty="0"/>
              <a:t>Ocean</a:t>
            </a:r>
          </a:p>
        </p:txBody>
      </p:sp>
      <p:sp>
        <p:nvSpPr>
          <p:cNvPr id="7" name="TextBox 6">
            <a:extLst>
              <a:ext uri="{FF2B5EF4-FFF2-40B4-BE49-F238E27FC236}">
                <a16:creationId xmlns:a16="http://schemas.microsoft.com/office/drawing/2014/main" id="{F1F6A4AB-3107-534D-82FC-C73109BBDBDC}"/>
              </a:ext>
            </a:extLst>
          </p:cNvPr>
          <p:cNvSpPr txBox="1"/>
          <p:nvPr/>
        </p:nvSpPr>
        <p:spPr>
          <a:xfrm>
            <a:off x="4254628" y="5263593"/>
            <a:ext cx="864339" cy="369332"/>
          </a:xfrm>
          <a:prstGeom prst="rect">
            <a:avLst/>
          </a:prstGeom>
          <a:noFill/>
        </p:spPr>
        <p:txBody>
          <a:bodyPr wrap="none" rtlCol="0">
            <a:spAutoFit/>
          </a:bodyPr>
          <a:lstStyle/>
          <a:p>
            <a:r>
              <a:rPr lang="en-US" sz="1800" dirty="0"/>
              <a:t>Ocean</a:t>
            </a:r>
          </a:p>
        </p:txBody>
      </p:sp>
      <p:sp>
        <p:nvSpPr>
          <p:cNvPr id="8" name="TextBox 7">
            <a:extLst>
              <a:ext uri="{FF2B5EF4-FFF2-40B4-BE49-F238E27FC236}">
                <a16:creationId xmlns:a16="http://schemas.microsoft.com/office/drawing/2014/main" id="{0725DCBF-2608-904C-AE64-C62A237DFF0B}"/>
              </a:ext>
            </a:extLst>
          </p:cNvPr>
          <p:cNvSpPr txBox="1"/>
          <p:nvPr/>
        </p:nvSpPr>
        <p:spPr>
          <a:xfrm>
            <a:off x="7822461" y="2901176"/>
            <a:ext cx="864339" cy="369332"/>
          </a:xfrm>
          <a:prstGeom prst="rect">
            <a:avLst/>
          </a:prstGeom>
          <a:noFill/>
        </p:spPr>
        <p:txBody>
          <a:bodyPr wrap="none" rtlCol="0">
            <a:spAutoFit/>
          </a:bodyPr>
          <a:lstStyle/>
          <a:p>
            <a:r>
              <a:rPr lang="en-US" sz="1800" dirty="0"/>
              <a:t>Ocean</a:t>
            </a:r>
          </a:p>
        </p:txBody>
      </p:sp>
      <p:sp>
        <p:nvSpPr>
          <p:cNvPr id="9" name="TextBox 8">
            <a:extLst>
              <a:ext uri="{FF2B5EF4-FFF2-40B4-BE49-F238E27FC236}">
                <a16:creationId xmlns:a16="http://schemas.microsoft.com/office/drawing/2014/main" id="{0E69D6C3-D7EA-4E44-928C-99198150F3FC}"/>
              </a:ext>
            </a:extLst>
          </p:cNvPr>
          <p:cNvSpPr txBox="1"/>
          <p:nvPr/>
        </p:nvSpPr>
        <p:spPr>
          <a:xfrm>
            <a:off x="2073345" y="4698849"/>
            <a:ext cx="1172116" cy="369332"/>
          </a:xfrm>
          <a:prstGeom prst="rect">
            <a:avLst/>
          </a:prstGeom>
          <a:noFill/>
        </p:spPr>
        <p:txBody>
          <a:bodyPr wrap="none" rtlCol="0">
            <a:spAutoFit/>
          </a:bodyPr>
          <a:lstStyle/>
          <a:p>
            <a:r>
              <a:rPr lang="en-US" sz="1800" dirty="0"/>
              <a:t>Continent</a:t>
            </a:r>
          </a:p>
        </p:txBody>
      </p:sp>
      <p:sp>
        <p:nvSpPr>
          <p:cNvPr id="10" name="TextBox 9">
            <a:extLst>
              <a:ext uri="{FF2B5EF4-FFF2-40B4-BE49-F238E27FC236}">
                <a16:creationId xmlns:a16="http://schemas.microsoft.com/office/drawing/2014/main" id="{68F69EAB-F272-2C4C-BCE9-DD1D54825E4E}"/>
              </a:ext>
            </a:extLst>
          </p:cNvPr>
          <p:cNvSpPr txBox="1"/>
          <p:nvPr/>
        </p:nvSpPr>
        <p:spPr>
          <a:xfrm>
            <a:off x="4419600" y="2020669"/>
            <a:ext cx="518091" cy="646331"/>
          </a:xfrm>
          <a:prstGeom prst="rect">
            <a:avLst/>
          </a:prstGeom>
          <a:noFill/>
        </p:spPr>
        <p:txBody>
          <a:bodyPr wrap="none" rtlCol="0">
            <a:spAutoFit/>
          </a:bodyPr>
          <a:lstStyle/>
          <a:p>
            <a:r>
              <a:rPr lang="en-US" sz="3600" dirty="0">
                <a:solidFill>
                  <a:schemeClr val="bg1"/>
                </a:solidFill>
              </a:rPr>
              <a:t>H</a:t>
            </a:r>
          </a:p>
        </p:txBody>
      </p:sp>
      <p:sp>
        <p:nvSpPr>
          <p:cNvPr id="11" name="Oval 10">
            <a:extLst>
              <a:ext uri="{FF2B5EF4-FFF2-40B4-BE49-F238E27FC236}">
                <a16:creationId xmlns:a16="http://schemas.microsoft.com/office/drawing/2014/main" id="{C9379363-F1E6-CC4F-A735-0D02D87A97E1}"/>
              </a:ext>
            </a:extLst>
          </p:cNvPr>
          <p:cNvSpPr/>
          <p:nvPr/>
        </p:nvSpPr>
        <p:spPr bwMode="auto">
          <a:xfrm>
            <a:off x="3886200" y="1676400"/>
            <a:ext cx="1600200" cy="1429434"/>
          </a:xfrm>
          <a:prstGeom prst="ellips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2" name="Arc 11">
            <a:extLst>
              <a:ext uri="{FF2B5EF4-FFF2-40B4-BE49-F238E27FC236}">
                <a16:creationId xmlns:a16="http://schemas.microsoft.com/office/drawing/2014/main" id="{00823069-26ED-144D-9C31-AE4925BA4724}"/>
              </a:ext>
            </a:extLst>
          </p:cNvPr>
          <p:cNvSpPr/>
          <p:nvPr/>
        </p:nvSpPr>
        <p:spPr bwMode="auto">
          <a:xfrm rot="3204567">
            <a:off x="4225751" y="2254462"/>
            <a:ext cx="2286000" cy="1181141"/>
          </a:xfrm>
          <a:prstGeom prst="arc">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
        <p:nvSpPr>
          <p:cNvPr id="13" name="Arc 12">
            <a:extLst>
              <a:ext uri="{FF2B5EF4-FFF2-40B4-BE49-F238E27FC236}">
                <a16:creationId xmlns:a16="http://schemas.microsoft.com/office/drawing/2014/main" id="{FC7C051A-3238-D74C-B618-169C9D7D3423}"/>
              </a:ext>
            </a:extLst>
          </p:cNvPr>
          <p:cNvSpPr/>
          <p:nvPr/>
        </p:nvSpPr>
        <p:spPr bwMode="auto">
          <a:xfrm rot="6077245">
            <a:off x="3529078" y="2468662"/>
            <a:ext cx="2286000" cy="1181141"/>
          </a:xfrm>
          <a:prstGeom prst="arc">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
        <p:nvSpPr>
          <p:cNvPr id="15" name="TextBox 14">
            <a:extLst>
              <a:ext uri="{FF2B5EF4-FFF2-40B4-BE49-F238E27FC236}">
                <a16:creationId xmlns:a16="http://schemas.microsoft.com/office/drawing/2014/main" id="{D9C2E1E0-EDCE-B246-A119-CAD02764E945}"/>
              </a:ext>
            </a:extLst>
          </p:cNvPr>
          <p:cNvSpPr txBox="1"/>
          <p:nvPr/>
        </p:nvSpPr>
        <p:spPr>
          <a:xfrm>
            <a:off x="6635190" y="5774323"/>
            <a:ext cx="902811" cy="338554"/>
          </a:xfrm>
          <a:prstGeom prst="rect">
            <a:avLst/>
          </a:prstGeom>
          <a:solidFill>
            <a:schemeClr val="bg1"/>
          </a:solidFill>
        </p:spPr>
        <p:txBody>
          <a:bodyPr wrap="none" rtlCol="0">
            <a:spAutoFit/>
          </a:bodyPr>
          <a:lstStyle/>
          <a:p>
            <a:r>
              <a:rPr lang="en-US" sz="1600" dirty="0"/>
              <a:t>Equator</a:t>
            </a:r>
          </a:p>
        </p:txBody>
      </p:sp>
      <p:sp>
        <p:nvSpPr>
          <p:cNvPr id="16" name="TextBox 15">
            <a:extLst>
              <a:ext uri="{FF2B5EF4-FFF2-40B4-BE49-F238E27FC236}">
                <a16:creationId xmlns:a16="http://schemas.microsoft.com/office/drawing/2014/main" id="{8855D557-2D67-704B-B0D3-4E71BFA9C6F8}"/>
              </a:ext>
            </a:extLst>
          </p:cNvPr>
          <p:cNvSpPr txBox="1"/>
          <p:nvPr/>
        </p:nvSpPr>
        <p:spPr>
          <a:xfrm>
            <a:off x="6248400" y="1461904"/>
            <a:ext cx="1125628" cy="707886"/>
          </a:xfrm>
          <a:prstGeom prst="rect">
            <a:avLst/>
          </a:prstGeom>
          <a:noFill/>
        </p:spPr>
        <p:txBody>
          <a:bodyPr wrap="none" rtlCol="0">
            <a:spAutoFit/>
          </a:bodyPr>
          <a:lstStyle/>
          <a:p>
            <a:pPr algn="ctr"/>
            <a:r>
              <a:rPr lang="en-US" sz="2000" dirty="0">
                <a:solidFill>
                  <a:schemeClr val="bg1"/>
                </a:solidFill>
              </a:rPr>
              <a:t>Coldest </a:t>
            </a:r>
          </a:p>
          <a:p>
            <a:pPr algn="ctr"/>
            <a:r>
              <a:rPr lang="en-US" sz="2000" dirty="0">
                <a:solidFill>
                  <a:schemeClr val="bg1"/>
                </a:solidFill>
              </a:rPr>
              <a:t>to north</a:t>
            </a:r>
          </a:p>
        </p:txBody>
      </p:sp>
      <p:sp>
        <p:nvSpPr>
          <p:cNvPr id="17" name="TextBox 16">
            <a:extLst>
              <a:ext uri="{FF2B5EF4-FFF2-40B4-BE49-F238E27FC236}">
                <a16:creationId xmlns:a16="http://schemas.microsoft.com/office/drawing/2014/main" id="{E9E01AB7-3A20-9D49-84E4-4C8F4642335E}"/>
              </a:ext>
            </a:extLst>
          </p:cNvPr>
          <p:cNvSpPr txBox="1"/>
          <p:nvPr/>
        </p:nvSpPr>
        <p:spPr>
          <a:xfrm>
            <a:off x="3646977" y="403220"/>
            <a:ext cx="2016899" cy="461665"/>
          </a:xfrm>
          <a:prstGeom prst="rect">
            <a:avLst/>
          </a:prstGeom>
          <a:noFill/>
        </p:spPr>
        <p:txBody>
          <a:bodyPr wrap="none" rtlCol="0">
            <a:spAutoFit/>
          </a:bodyPr>
          <a:lstStyle/>
          <a:p>
            <a:r>
              <a:rPr lang="en-US" dirty="0"/>
              <a:t>Dry Monsoon</a:t>
            </a:r>
          </a:p>
        </p:txBody>
      </p:sp>
      <p:sp>
        <p:nvSpPr>
          <p:cNvPr id="18" name="5-Point Star 17">
            <a:extLst>
              <a:ext uri="{FF2B5EF4-FFF2-40B4-BE49-F238E27FC236}">
                <a16:creationId xmlns:a16="http://schemas.microsoft.com/office/drawing/2014/main" id="{23A0D594-B96D-3448-8F60-71EC0386D2C5}"/>
              </a:ext>
            </a:extLst>
          </p:cNvPr>
          <p:cNvSpPr/>
          <p:nvPr/>
        </p:nvSpPr>
        <p:spPr bwMode="auto">
          <a:xfrm>
            <a:off x="5486398" y="4495800"/>
            <a:ext cx="239225" cy="261233"/>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9" name="Oval 18">
            <a:extLst>
              <a:ext uri="{FF2B5EF4-FFF2-40B4-BE49-F238E27FC236}">
                <a16:creationId xmlns:a16="http://schemas.microsoft.com/office/drawing/2014/main" id="{5E64525A-6146-3F48-B225-C1354BCE3746}"/>
              </a:ext>
            </a:extLst>
          </p:cNvPr>
          <p:cNvSpPr/>
          <p:nvPr/>
        </p:nvSpPr>
        <p:spPr bwMode="auto">
          <a:xfrm>
            <a:off x="3061911" y="1175560"/>
            <a:ext cx="3186489" cy="2558240"/>
          </a:xfrm>
          <a:prstGeom prst="ellips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20" name="Arc 19">
            <a:extLst>
              <a:ext uri="{FF2B5EF4-FFF2-40B4-BE49-F238E27FC236}">
                <a16:creationId xmlns:a16="http://schemas.microsoft.com/office/drawing/2014/main" id="{7965FFF6-6E28-E840-8DEC-FD41607455FE}"/>
              </a:ext>
            </a:extLst>
          </p:cNvPr>
          <p:cNvSpPr/>
          <p:nvPr/>
        </p:nvSpPr>
        <p:spPr bwMode="auto">
          <a:xfrm rot="8114694">
            <a:off x="2639129" y="2203844"/>
            <a:ext cx="2286000" cy="1181141"/>
          </a:xfrm>
          <a:prstGeom prst="arc">
            <a:avLst/>
          </a:pr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34095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7" grpId="0"/>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1" descr="0927b"/>
          <p:cNvPicPr>
            <a:picLocks noChangeAspect="1" noChangeArrowheads="1"/>
          </p:cNvPicPr>
          <p:nvPr/>
        </p:nvPicPr>
        <p:blipFill>
          <a:blip r:embed="rId3" cstate="print"/>
          <a:srcRect/>
          <a:stretch>
            <a:fillRect/>
          </a:stretch>
        </p:blipFill>
        <p:spPr bwMode="auto">
          <a:xfrm>
            <a:off x="714375" y="12700"/>
            <a:ext cx="7713663" cy="6832600"/>
          </a:xfrm>
          <a:prstGeom prst="rect">
            <a:avLst/>
          </a:prstGeom>
          <a:noFill/>
          <a:ln w="9525">
            <a:noFill/>
            <a:miter lim="800000"/>
            <a:headEnd/>
            <a:tailEnd/>
          </a:ln>
          <a:effectLst/>
        </p:spPr>
      </p:pic>
      <p:sp>
        <p:nvSpPr>
          <p:cNvPr id="9219" name="Rectangle 3" hidden="1"/>
          <p:cNvSpPr>
            <a:spLocks noGrp="1" noChangeArrowheads="1"/>
          </p:cNvSpPr>
          <p:nvPr>
            <p:ph type="title"/>
          </p:nvPr>
        </p:nvSpPr>
        <p:spPr/>
        <p:txBody>
          <a:bodyPr/>
          <a:lstStyle/>
          <a:p>
            <a:endParaRPr lang="en-US"/>
          </a:p>
        </p:txBody>
      </p:sp>
      <p:sp>
        <p:nvSpPr>
          <p:cNvPr id="4" name="Text Box 3"/>
          <p:cNvSpPr txBox="1">
            <a:spLocks noChangeArrowheads="1"/>
          </p:cNvSpPr>
          <p:nvPr/>
        </p:nvSpPr>
        <p:spPr bwMode="auto">
          <a:xfrm>
            <a:off x="2819400" y="152400"/>
            <a:ext cx="3567403"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Asian Summer Monsoon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13589_10_05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59234"/>
            <a:ext cx="8839200" cy="602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
          <p:cNvSpPr txBox="1">
            <a:spLocks noChangeArrowheads="1"/>
          </p:cNvSpPr>
          <p:nvPr/>
        </p:nvSpPr>
        <p:spPr bwMode="auto">
          <a:xfrm>
            <a:off x="1482725" y="159023"/>
            <a:ext cx="6145182"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Average Surface Pressure and Wind in July</a:t>
            </a:r>
          </a:p>
        </p:txBody>
      </p:sp>
      <p:sp>
        <p:nvSpPr>
          <p:cNvPr id="2" name="Rectangle 1"/>
          <p:cNvSpPr/>
          <p:nvPr/>
        </p:nvSpPr>
        <p:spPr bwMode="auto">
          <a:xfrm>
            <a:off x="5486400" y="1219200"/>
            <a:ext cx="3429000" cy="2819400"/>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6413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1" descr="0927a"/>
          <p:cNvPicPr>
            <a:picLocks noChangeAspect="1" noChangeArrowheads="1"/>
          </p:cNvPicPr>
          <p:nvPr/>
        </p:nvPicPr>
        <p:blipFill>
          <a:blip r:embed="rId3" cstate="print"/>
          <a:srcRect/>
          <a:stretch>
            <a:fillRect/>
          </a:stretch>
        </p:blipFill>
        <p:spPr bwMode="auto">
          <a:xfrm>
            <a:off x="822325" y="11113"/>
            <a:ext cx="7499350" cy="6834187"/>
          </a:xfrm>
          <a:prstGeom prst="rect">
            <a:avLst/>
          </a:prstGeom>
          <a:noFill/>
          <a:ln w="9525">
            <a:noFill/>
            <a:miter lim="800000"/>
            <a:headEnd/>
            <a:tailEnd/>
          </a:ln>
          <a:effectLst/>
        </p:spPr>
      </p:pic>
      <p:sp>
        <p:nvSpPr>
          <p:cNvPr id="7171" name="Rectangle 3" hidden="1"/>
          <p:cNvSpPr>
            <a:spLocks noGrp="1" noChangeArrowheads="1"/>
          </p:cNvSpPr>
          <p:nvPr>
            <p:ph type="title"/>
          </p:nvPr>
        </p:nvSpPr>
        <p:spPr/>
        <p:txBody>
          <a:bodyPr/>
          <a:lstStyle/>
          <a:p>
            <a:endParaRPr lang="en-US"/>
          </a:p>
        </p:txBody>
      </p:sp>
      <p:sp>
        <p:nvSpPr>
          <p:cNvPr id="4" name="Text Box 3"/>
          <p:cNvSpPr txBox="1">
            <a:spLocks noChangeArrowheads="1"/>
          </p:cNvSpPr>
          <p:nvPr/>
        </p:nvSpPr>
        <p:spPr bwMode="auto">
          <a:xfrm>
            <a:off x="2971800" y="152400"/>
            <a:ext cx="3293740"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Asian Winter Monsoon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13589_10_05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6751"/>
            <a:ext cx="8839200" cy="601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1482725" y="159023"/>
            <a:ext cx="6692808"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Average Surface Pressure and Wind in January</a:t>
            </a:r>
          </a:p>
        </p:txBody>
      </p:sp>
      <p:sp>
        <p:nvSpPr>
          <p:cNvPr id="4" name="Rectangle 3"/>
          <p:cNvSpPr/>
          <p:nvPr/>
        </p:nvSpPr>
        <p:spPr bwMode="auto">
          <a:xfrm>
            <a:off x="5486400" y="1219200"/>
            <a:ext cx="3429000" cy="2819400"/>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308223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13589_09_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79600"/>
            <a:ext cx="8839200"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1155886" y="833735"/>
            <a:ext cx="2425514"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Winter Monsoon</a:t>
            </a:r>
          </a:p>
        </p:txBody>
      </p:sp>
      <p:sp>
        <p:nvSpPr>
          <p:cNvPr id="4" name="Text Box 3"/>
          <p:cNvSpPr txBox="1">
            <a:spLocks noChangeArrowheads="1"/>
          </p:cNvSpPr>
          <p:nvPr/>
        </p:nvSpPr>
        <p:spPr bwMode="auto">
          <a:xfrm>
            <a:off x="5486400" y="838200"/>
            <a:ext cx="2699176"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dirty="0"/>
              <a:t>Summer Monsoon</a:t>
            </a:r>
          </a:p>
        </p:txBody>
      </p:sp>
    </p:spTree>
    <p:extLst>
      <p:ext uri="{BB962C8B-B14F-4D97-AF65-F5344CB8AC3E}">
        <p14:creationId xmlns:p14="http://schemas.microsoft.com/office/powerpoint/2010/main" val="196773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lobe_topo"/>
          <p:cNvPicPr>
            <a:picLocks noChangeAspect="1" noChangeArrowheads="1"/>
          </p:cNvPicPr>
          <p:nvPr/>
        </p:nvPicPr>
        <p:blipFill>
          <a:blip r:embed="rId3" cstate="print"/>
          <a:srcRect/>
          <a:stretch>
            <a:fillRect/>
          </a:stretch>
        </p:blipFill>
        <p:spPr bwMode="auto">
          <a:xfrm>
            <a:off x="177800" y="1219200"/>
            <a:ext cx="8813800" cy="4406900"/>
          </a:xfrm>
          <a:prstGeom prst="rect">
            <a:avLst/>
          </a:prstGeom>
          <a:noFill/>
        </p:spPr>
      </p:pic>
      <p:sp>
        <p:nvSpPr>
          <p:cNvPr id="50179" name="Text Box 3"/>
          <p:cNvSpPr txBox="1">
            <a:spLocks noChangeArrowheads="1"/>
          </p:cNvSpPr>
          <p:nvPr/>
        </p:nvSpPr>
        <p:spPr bwMode="auto">
          <a:xfrm>
            <a:off x="2751138" y="381000"/>
            <a:ext cx="3640137" cy="457200"/>
          </a:xfrm>
          <a:prstGeom prst="rect">
            <a:avLst/>
          </a:prstGeom>
          <a:noFill/>
          <a:ln w="9525">
            <a:noFill/>
            <a:miter lim="800000"/>
            <a:headEnd/>
            <a:tailEnd/>
          </a:ln>
        </p:spPr>
        <p:txBody>
          <a:bodyPr wrap="none">
            <a:spAutoFit/>
          </a:bodyPr>
          <a:lstStyle/>
          <a:p>
            <a:r>
              <a:rPr lang="en-US"/>
              <a:t>GLOBAL TOPOGRAPHY</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5579</TotalTime>
  <Words>791</Words>
  <Application>Microsoft Macintosh PowerPoint</Application>
  <PresentationFormat>On-screen Show (4:3)</PresentationFormat>
  <Paragraphs>153</Paragraphs>
  <Slides>24</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 Unicode MS</vt:lpstr>
      <vt:lpstr>Arial</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Davis</dc:creator>
  <cp:lastModifiedBy>Davis, Robert E (red3u)</cp:lastModifiedBy>
  <cp:revision>43</cp:revision>
  <dcterms:created xsi:type="dcterms:W3CDTF">2007-04-04T17:05:28Z</dcterms:created>
  <dcterms:modified xsi:type="dcterms:W3CDTF">2022-03-29T21:12:19Z</dcterms:modified>
</cp:coreProperties>
</file>