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99" r:id="rId2"/>
    <p:sldId id="280" r:id="rId3"/>
    <p:sldId id="279" r:id="rId4"/>
    <p:sldId id="383" r:id="rId5"/>
    <p:sldId id="384" r:id="rId6"/>
    <p:sldId id="385" r:id="rId7"/>
    <p:sldId id="358" r:id="rId8"/>
    <p:sldId id="359" r:id="rId9"/>
    <p:sldId id="360" r:id="rId10"/>
    <p:sldId id="361" r:id="rId11"/>
    <p:sldId id="376" r:id="rId12"/>
    <p:sldId id="362" r:id="rId13"/>
    <p:sldId id="3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C518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3"/>
    <p:restoredTop sz="94643"/>
  </p:normalViewPr>
  <p:slideViewPr>
    <p:cSldViewPr snapToGrid="0" snapToObjects="1">
      <p:cViewPr varScale="1">
        <p:scale>
          <a:sx n="118" d="100"/>
          <a:sy n="118" d="100"/>
        </p:scale>
        <p:origin x="208" y="32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39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998EF-DDE2-ED4D-8739-BAEF20CDA025}" type="datetimeFigureOut">
              <a:rPr lang="en-US" smtClean="0"/>
              <a:t>3/29/22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F0163-DFFD-4044-949A-94371E0FF961}" type="slidenum">
              <a:rPr lang="en-US" smtClean="0"/>
              <a:t>‹#›</a:t>
            </a:fld>
            <a:endParaRPr lang="en-US"/>
          </a:p>
        </p:txBody>
      </p:sp>
    </p:spTree>
    <p:extLst>
      <p:ext uri="{BB962C8B-B14F-4D97-AF65-F5344CB8AC3E}">
        <p14:creationId xmlns:p14="http://schemas.microsoft.com/office/powerpoint/2010/main" val="324526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F248B9C6-103F-45FB-A352-3D139E216EDC}" type="slidenum">
              <a:rPr lang="en-US">
                <a:latin typeface="Arial" pitchFamily="84" charset="0"/>
                <a:ea typeface="ＭＳ Ｐゴシック" pitchFamily="84" charset="-128"/>
                <a:cs typeface="ＭＳ Ｐゴシック" pitchFamily="84" charset="-128"/>
              </a:rPr>
              <a:pPr/>
              <a:t>1</a:t>
            </a:fld>
            <a:endParaRPr lang="en-US">
              <a:latin typeface="Arial" pitchFamily="84" charset="0"/>
              <a:ea typeface="ＭＳ Ｐゴシック" pitchFamily="84" charset="-128"/>
              <a:cs typeface="ＭＳ Ｐゴシック" pitchFamily="84" charset="-128"/>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a:latin typeface="Arial" pitchFamily="84" charset="0"/>
              <a:ea typeface="ＭＳ Ｐゴシック" pitchFamily="84" charset="-128"/>
            </a:endParaRPr>
          </a:p>
        </p:txBody>
      </p:sp>
    </p:spTree>
    <p:extLst>
      <p:ext uri="{BB962C8B-B14F-4D97-AF65-F5344CB8AC3E}">
        <p14:creationId xmlns:p14="http://schemas.microsoft.com/office/powerpoint/2010/main" val="243415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1AD3794-76D8-4DD3-9C12-7DF0BF4F66A5}" type="slidenum">
              <a:rPr lang="en-US">
                <a:latin typeface="Arial" pitchFamily="84" charset="0"/>
                <a:ea typeface="ＭＳ Ｐゴシック" pitchFamily="84" charset="-128"/>
                <a:cs typeface="ＭＳ Ｐゴシック" pitchFamily="84" charset="-128"/>
              </a:rPr>
              <a:pPr/>
              <a:t>2</a:t>
            </a:fld>
            <a:endParaRPr lang="en-US">
              <a:latin typeface="Arial" pitchFamily="84" charset="0"/>
              <a:ea typeface="ＭＳ Ｐゴシック" pitchFamily="84" charset="-128"/>
              <a:cs typeface="ＭＳ Ｐゴシック" pitchFamily="84" charset="-128"/>
            </a:endParaRPr>
          </a:p>
        </p:txBody>
      </p:sp>
      <p:sp>
        <p:nvSpPr>
          <p:cNvPr id="39939"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39940"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a:solidFill>
                  <a:srgbClr val="000000"/>
                </a:solidFill>
                <a:latin typeface="Arial" pitchFamily="84" charset="0"/>
                <a:ea typeface="Arial" pitchFamily="84" charset="0"/>
                <a:cs typeface="Arial" pitchFamily="84" charset="0"/>
              </a:rPr>
              <a:t>Figure 10.1</a:t>
            </a:r>
          </a:p>
          <a:p>
            <a:pPr eaLnBrk="1" hangingPunct="1"/>
            <a:r>
              <a:rPr lang="el-GR">
                <a:solidFill>
                  <a:srgbClr val="000000"/>
                </a:solidFill>
                <a:latin typeface="Arial" pitchFamily="84" charset="0"/>
                <a:ea typeface="Arial" pitchFamily="84" charset="0"/>
                <a:cs typeface="Arial" pitchFamily="84" charset="0"/>
              </a:rPr>
              <a:t>Diagram (b) shows the names that apply to the different regions of the world and their approximate latitudes.</a:t>
            </a:r>
          </a:p>
          <a:p>
            <a:pPr eaLnBrk="1" hangingPunct="1"/>
            <a:endParaRPr lang="el-GR">
              <a:solidFill>
                <a:srgbClr val="000000"/>
              </a:solidFill>
              <a:latin typeface="Arial" pitchFamily="84" charset="0"/>
              <a:ea typeface="Arial" pitchFamily="84" charset="0"/>
              <a:cs typeface="Arial" pitchFamily="84" charset="0"/>
            </a:endParaRPr>
          </a:p>
          <a:p>
            <a:pPr eaLnBrk="1" hangingPunct="1"/>
            <a:endParaRPr lang="el-GR">
              <a:solidFill>
                <a:srgbClr val="000000"/>
              </a:solidFill>
              <a:latin typeface="Arial" pitchFamily="84" charset="0"/>
              <a:ea typeface="Arial" pitchFamily="84" charset="0"/>
              <a:cs typeface="Arial" pitchFamily="84" charset="0"/>
            </a:endParaRPr>
          </a:p>
        </p:txBody>
      </p:sp>
    </p:spTree>
    <p:extLst>
      <p:ext uri="{BB962C8B-B14F-4D97-AF65-F5344CB8AC3E}">
        <p14:creationId xmlns:p14="http://schemas.microsoft.com/office/powerpoint/2010/main" val="302865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19A0D4C-056D-49A9-8225-F88FCE6F711B}" type="slidenum">
              <a:rPr lang="en-US">
                <a:latin typeface="Arial" pitchFamily="84" charset="0"/>
                <a:ea typeface="ＭＳ Ｐゴシック" pitchFamily="84" charset="-128"/>
                <a:cs typeface="ＭＳ Ｐゴシック" pitchFamily="84" charset="-128"/>
              </a:rPr>
              <a:pPr/>
              <a:t>3</a:t>
            </a:fld>
            <a:endParaRPr lang="en-US">
              <a:latin typeface="Arial" pitchFamily="84" charset="0"/>
              <a:ea typeface="ＭＳ Ｐゴシック" pitchFamily="84" charset="-128"/>
              <a:cs typeface="ＭＳ Ｐゴシック" pitchFamily="84" charset="-128"/>
            </a:endParaRPr>
          </a:p>
        </p:txBody>
      </p:sp>
      <p:sp>
        <p:nvSpPr>
          <p:cNvPr id="41987" name="Rectangle 2"/>
          <p:cNvSpPr>
            <a:spLocks noGrp="1" noRot="1" noChangeAspect="1" noChangeArrowheads="1" noTextEdit="1"/>
          </p:cNvSpPr>
          <p:nvPr>
            <p:ph type="sldImg"/>
          </p:nvPr>
        </p:nvSpPr>
        <p:spPr>
          <a:xfrm>
            <a:off x="1143000" y="687388"/>
            <a:ext cx="4572000" cy="3429000"/>
          </a:xfrm>
          <a:solidFill>
            <a:srgbClr val="FFFFFF"/>
          </a:solidFill>
          <a:ln/>
        </p:spPr>
      </p:sp>
      <p:sp>
        <p:nvSpPr>
          <p:cNvPr id="41988" name="Rectangle 3"/>
          <p:cNvSpPr>
            <a:spLocks noGrp="1" noChangeArrowheads="1"/>
          </p:cNvSpPr>
          <p:nvPr>
            <p:ph type="body" idx="1"/>
          </p:nvPr>
        </p:nvSpPr>
        <p:spPr>
          <a:xfrm>
            <a:off x="912813" y="4343400"/>
            <a:ext cx="5032375" cy="4113213"/>
          </a:xfrm>
          <a:solidFill>
            <a:srgbClr val="FFFFFF"/>
          </a:solidFill>
          <a:ln>
            <a:solidFill>
              <a:srgbClr val="000000"/>
            </a:solidFill>
          </a:ln>
        </p:spPr>
        <p:txBody>
          <a:bodyPr lIns="91426" tIns="45714" rIns="91426" bIns="45714"/>
          <a:lstStyle/>
          <a:p>
            <a:pPr eaLnBrk="1" hangingPunct="1"/>
            <a:r>
              <a:rPr lang="el-GR" b="1">
                <a:solidFill>
                  <a:srgbClr val="000000"/>
                </a:solidFill>
                <a:latin typeface="Arial" pitchFamily="84" charset="0"/>
                <a:ea typeface="Arial" pitchFamily="84" charset="0"/>
                <a:cs typeface="Arial" pitchFamily="84" charset="0"/>
              </a:rPr>
              <a:t>Figure 10.1</a:t>
            </a:r>
          </a:p>
          <a:p>
            <a:pPr eaLnBrk="1" hangingPunct="1"/>
            <a:r>
              <a:rPr lang="el-GR">
                <a:solidFill>
                  <a:srgbClr val="000000"/>
                </a:solidFill>
                <a:latin typeface="Arial" pitchFamily="84" charset="0"/>
                <a:ea typeface="Arial" pitchFamily="84" charset="0"/>
                <a:cs typeface="Arial" pitchFamily="84" charset="0"/>
              </a:rPr>
              <a:t>Diagram (a) shows the general circulation of air on a nonrotating earth uniformly covered with water and with the sun directly above the equator. (Vertical air motions are highly exaggerated in the vertical.)</a:t>
            </a:r>
          </a:p>
        </p:txBody>
      </p:sp>
    </p:spTree>
    <p:extLst>
      <p:ext uri="{BB962C8B-B14F-4D97-AF65-F5344CB8AC3E}">
        <p14:creationId xmlns:p14="http://schemas.microsoft.com/office/powerpoint/2010/main" val="1230578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267</a:t>
            </a:r>
          </a:p>
          <a:p>
            <a:pPr eaLnBrk="1" hangingPunct="1">
              <a:spcBef>
                <a:spcPct val="0"/>
              </a:spcBef>
            </a:pPr>
            <a:endParaRPr lang="en-US">
              <a:latin typeface="Calibri" charset="0"/>
            </a:endParaRPr>
          </a:p>
          <a:p>
            <a:pPr eaLnBrk="1" hangingPunct="1">
              <a:spcBef>
                <a:spcPct val="0"/>
              </a:spcBef>
            </a:pPr>
            <a:r>
              <a:rPr lang="en-US">
                <a:latin typeface="Calibri" charset="0"/>
              </a:rPr>
              <a:t>FIGURE 10.2 The idealized wind and surfacepressure distribution over a uniformly water-covered rotating Earth.</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751EB0-CB1A-CA49-ADB3-9CA353EAB4A7}" type="slidenum">
              <a:rPr lang="en-US" sz="1200">
                <a:latin typeface="Calibri" charset="0"/>
              </a:rPr>
              <a:pPr eaLnBrk="1" hangingPunct="1"/>
              <a:t>7</a:t>
            </a:fld>
            <a:endParaRPr lang="en-US" sz="1200">
              <a:latin typeface="Calibri" charset="0"/>
            </a:endParaRPr>
          </a:p>
        </p:txBody>
      </p:sp>
    </p:spTree>
    <p:extLst>
      <p:ext uri="{BB962C8B-B14F-4D97-AF65-F5344CB8AC3E}">
        <p14:creationId xmlns:p14="http://schemas.microsoft.com/office/powerpoint/2010/main" val="335397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270</a:t>
            </a:r>
          </a:p>
          <a:p>
            <a:pPr eaLnBrk="1" hangingPunct="1">
              <a:spcBef>
                <a:spcPct val="0"/>
              </a:spcBef>
            </a:pPr>
            <a:endParaRPr lang="en-US">
              <a:latin typeface="Calibri" charset="0"/>
            </a:endParaRPr>
          </a:p>
          <a:p>
            <a:pPr eaLnBrk="1" hangingPunct="1">
              <a:spcBef>
                <a:spcPct val="0"/>
              </a:spcBef>
            </a:pPr>
            <a:r>
              <a:rPr lang="en-US">
                <a:latin typeface="Calibri" charset="0"/>
              </a:rPr>
              <a:t>FIGURE 10.5 Average sea-level pressure distribution and surface wind-flow patterns for January (a) and for July (b). The solid red line represents the position of the ITCZ.</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270D524-142A-F04C-B702-D9269BABD59F}" type="slidenum">
              <a:rPr lang="en-US" sz="1200">
                <a:latin typeface="Calibri" charset="0"/>
              </a:rPr>
              <a:pPr eaLnBrk="1" hangingPunct="1"/>
              <a:t>8</a:t>
            </a:fld>
            <a:endParaRPr lang="en-US" sz="1200">
              <a:latin typeface="Calibri" charset="0"/>
            </a:endParaRPr>
          </a:p>
        </p:txBody>
      </p:sp>
    </p:spTree>
    <p:extLst>
      <p:ext uri="{BB962C8B-B14F-4D97-AF65-F5344CB8AC3E}">
        <p14:creationId xmlns:p14="http://schemas.microsoft.com/office/powerpoint/2010/main" val="103549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270</a:t>
            </a:r>
          </a:p>
          <a:p>
            <a:pPr eaLnBrk="1" hangingPunct="1">
              <a:spcBef>
                <a:spcPct val="0"/>
              </a:spcBef>
            </a:pPr>
            <a:endParaRPr lang="en-US">
              <a:latin typeface="Calibri" charset="0"/>
            </a:endParaRPr>
          </a:p>
          <a:p>
            <a:pPr eaLnBrk="1" hangingPunct="1">
              <a:spcBef>
                <a:spcPct val="0"/>
              </a:spcBef>
            </a:pPr>
            <a:r>
              <a:rPr lang="en-US">
                <a:latin typeface="Calibri" charset="0"/>
              </a:rPr>
              <a:t>FIGURE 10.5 Average sea-level pressure distribution and surface wind-flow patterns for January (a) and for July (b). The solid red line represents the position of the ITCZ.</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7A596A-12ED-AB4C-9DD4-0B4AEBE188CD}" type="slidenum">
              <a:rPr lang="en-US" sz="1200">
                <a:latin typeface="Calibri" charset="0"/>
              </a:rPr>
              <a:pPr eaLnBrk="1" hangingPunct="1"/>
              <a:t>9</a:t>
            </a:fld>
            <a:endParaRPr lang="en-US" sz="1200">
              <a:latin typeface="Calibri" charset="0"/>
            </a:endParaRPr>
          </a:p>
        </p:txBody>
      </p:sp>
    </p:spTree>
    <p:extLst>
      <p:ext uri="{BB962C8B-B14F-4D97-AF65-F5344CB8AC3E}">
        <p14:creationId xmlns:p14="http://schemas.microsoft.com/office/powerpoint/2010/main" val="320649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271</a:t>
            </a:r>
          </a:p>
          <a:p>
            <a:pPr eaLnBrk="1" hangingPunct="1">
              <a:spcBef>
                <a:spcPct val="0"/>
              </a:spcBef>
            </a:pPr>
            <a:endParaRPr lang="en-US">
              <a:latin typeface="Calibri" charset="0"/>
            </a:endParaRPr>
          </a:p>
          <a:p>
            <a:pPr eaLnBrk="1" hangingPunct="1">
              <a:spcBef>
                <a:spcPct val="0"/>
              </a:spcBef>
            </a:pPr>
            <a:r>
              <a:rPr lang="en-US">
                <a:latin typeface="Calibri" charset="0"/>
              </a:rPr>
              <a:t>FIGURE 10.6 A winter weather map depicting the main features of the general circulation over North America. Notice that the Canadian high, polar front, and subpolar lows have all moved southward into the United States, and that the prevailing westerlies exist south of the polar front. The arrows on the map illustrate wind direction.</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26A51F-5483-4E45-A0A1-0DF40ED6FDF8}" type="slidenum">
              <a:rPr lang="en-US" sz="1200">
                <a:latin typeface="Calibri" charset="0"/>
              </a:rPr>
              <a:pPr eaLnBrk="1" hangingPunct="1"/>
              <a:t>10</a:t>
            </a:fld>
            <a:endParaRPr lang="en-US" sz="1200">
              <a:latin typeface="Calibri" charset="0"/>
            </a:endParaRPr>
          </a:p>
        </p:txBody>
      </p:sp>
    </p:spTree>
    <p:extLst>
      <p:ext uri="{BB962C8B-B14F-4D97-AF65-F5344CB8AC3E}">
        <p14:creationId xmlns:p14="http://schemas.microsoft.com/office/powerpoint/2010/main" val="411778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Page: 271</a:t>
            </a:r>
          </a:p>
          <a:p>
            <a:pPr eaLnBrk="1" hangingPunct="1">
              <a:spcBef>
                <a:spcPct val="0"/>
              </a:spcBef>
            </a:pPr>
            <a:endParaRPr lang="en-US">
              <a:latin typeface="Calibri" charset="0"/>
            </a:endParaRPr>
          </a:p>
          <a:p>
            <a:pPr eaLnBrk="1" hangingPunct="1">
              <a:spcBef>
                <a:spcPct val="0"/>
              </a:spcBef>
            </a:pPr>
            <a:r>
              <a:rPr lang="en-US">
                <a:latin typeface="Calibri" charset="0"/>
              </a:rPr>
              <a:t>FIGURE 10.7 Rising and sinking air associated with the major pressure systems of Earth</a:t>
            </a:r>
            <a:r>
              <a:rPr lang="ja-JP" altLang="en-US">
                <a:latin typeface="Calibri" charset="0"/>
              </a:rPr>
              <a:t>’</a:t>
            </a:r>
            <a:r>
              <a:rPr lang="en-US" altLang="ja-JP">
                <a:latin typeface="Calibri" charset="0"/>
              </a:rPr>
              <a:t>s general circulation. Where the air rises, precipitation tends to be abundant (blue shade); where the air sinks, drier regions prevail (tan shade). Note that the sinking air of the subtropical highs produces the major desert regions of the world.</a:t>
            </a:r>
            <a:endParaRPr lang="en-US">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560DB1-21B0-504F-9E12-0B095188A98A}" type="slidenum">
              <a:rPr lang="en-US" sz="1200">
                <a:latin typeface="Calibri" charset="0"/>
              </a:rPr>
              <a:pPr eaLnBrk="1" hangingPunct="1"/>
              <a:t>12</a:t>
            </a:fld>
            <a:endParaRPr lang="en-US" sz="1200">
              <a:latin typeface="Calibri" charset="0"/>
            </a:endParaRPr>
          </a:p>
        </p:txBody>
      </p:sp>
    </p:spTree>
    <p:extLst>
      <p:ext uri="{BB962C8B-B14F-4D97-AF65-F5344CB8AC3E}">
        <p14:creationId xmlns:p14="http://schemas.microsoft.com/office/powerpoint/2010/main" val="54817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E218-1E0D-6B4A-B799-209BFC337F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AB4407-05BB-F242-9F1F-D81511C1DD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FC19A-D98F-F043-90E8-3B0905989F0B}"/>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5" name="Footer Placeholder 4">
            <a:extLst>
              <a:ext uri="{FF2B5EF4-FFF2-40B4-BE49-F238E27FC236}">
                <a16:creationId xmlns:a16="http://schemas.microsoft.com/office/drawing/2014/main" id="{BF243B57-8F7C-4E40-A379-6DDB526F1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A33E08-0064-0F48-89E5-FEE69DC88F8B}"/>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3511650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9BF8D-4EFF-6944-A976-FB8999B0F6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DEC93B-8FBB-2848-9018-A1D26C2109E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A567A0-D47A-BB49-8447-7DA95A9ADCFF}"/>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5" name="Footer Placeholder 4">
            <a:extLst>
              <a:ext uri="{FF2B5EF4-FFF2-40B4-BE49-F238E27FC236}">
                <a16:creationId xmlns:a16="http://schemas.microsoft.com/office/drawing/2014/main" id="{9063398A-9A25-134A-AB12-578E592D4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2C492F-2841-1048-ACAC-C715CAF093EB}"/>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2361558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41C23-C4F1-5244-BA08-F404C9D420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02DF1E-0879-6C40-9D71-D33E56DA8D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031CCC-3A95-924B-9257-FDB157841204}"/>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5" name="Footer Placeholder 4">
            <a:extLst>
              <a:ext uri="{FF2B5EF4-FFF2-40B4-BE49-F238E27FC236}">
                <a16:creationId xmlns:a16="http://schemas.microsoft.com/office/drawing/2014/main" id="{0ECED758-FFD9-434F-B14A-7F24D101A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A7E6AB-829D-4C4C-875A-411CB7CE6733}"/>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279073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6DD7-ADD8-684C-987D-4CAD233D1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07D830-7251-D34F-B0F1-7F4889D25B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F57A5-A5E2-E545-97CE-B41999D81EA3}"/>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5" name="Footer Placeholder 4">
            <a:extLst>
              <a:ext uri="{FF2B5EF4-FFF2-40B4-BE49-F238E27FC236}">
                <a16:creationId xmlns:a16="http://schemas.microsoft.com/office/drawing/2014/main" id="{6D73A4E3-96CE-1C48-BC71-6B018CD52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848C3-B55B-0546-9F6D-1EFD08478761}"/>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241533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8F43-6CD9-AB4C-9D22-3F195A62D0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4256FC-DC74-A240-8EB8-0A312DAA3E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864E25-3AB7-5D43-8DD0-66ADBD7909BC}"/>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5" name="Footer Placeholder 4">
            <a:extLst>
              <a:ext uri="{FF2B5EF4-FFF2-40B4-BE49-F238E27FC236}">
                <a16:creationId xmlns:a16="http://schemas.microsoft.com/office/drawing/2014/main" id="{229559CE-65C4-9047-A0D0-2273BF82D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AC34E-1D78-9D4F-825B-938343751186}"/>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18625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591A-86D6-1649-99B2-E835CFBA7B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D8EFD-5459-7A4A-89B8-A375FDC4DB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FFC2A2-1945-D246-800C-4D4527C391A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5902C2-AAFD-F347-9107-9F94EFCD8DEE}"/>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6" name="Footer Placeholder 5">
            <a:extLst>
              <a:ext uri="{FF2B5EF4-FFF2-40B4-BE49-F238E27FC236}">
                <a16:creationId xmlns:a16="http://schemas.microsoft.com/office/drawing/2014/main" id="{FB9835FA-81C9-584E-8C9D-E89515824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4F732-E0AB-714B-BD19-32AAD7A845B5}"/>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72027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6D42-77D4-174E-AC70-6D7A83F93B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C5E5E-701D-314A-B5EE-8E6FAE013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454CBD-E7F0-C94C-B243-B7E4F4D123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58869-FDDF-F14B-9D90-05AE05633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A14C797-C395-B84F-9496-C4363E9E05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5529-0D86-794A-A008-BF9C195BEFF7}"/>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8" name="Footer Placeholder 7">
            <a:extLst>
              <a:ext uri="{FF2B5EF4-FFF2-40B4-BE49-F238E27FC236}">
                <a16:creationId xmlns:a16="http://schemas.microsoft.com/office/drawing/2014/main" id="{6076708E-6946-B44A-9C45-EF2D3B917D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284427-BBFF-2D45-B845-9EB401D47BD1}"/>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283435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E444C-6194-8E42-98F3-89F5EDDB4A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4593CB-9E9A-5C4B-BDF0-B9B1ABB3452B}"/>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4" name="Footer Placeholder 3">
            <a:extLst>
              <a:ext uri="{FF2B5EF4-FFF2-40B4-BE49-F238E27FC236}">
                <a16:creationId xmlns:a16="http://schemas.microsoft.com/office/drawing/2014/main" id="{411AF32A-828A-B045-80AF-DF12321B4B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6664B-F20F-8144-A27E-AA7637E07140}"/>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124933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92E368-E964-934D-B7B2-2F3D5FC103AF}"/>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3" name="Footer Placeholder 2">
            <a:extLst>
              <a:ext uri="{FF2B5EF4-FFF2-40B4-BE49-F238E27FC236}">
                <a16:creationId xmlns:a16="http://schemas.microsoft.com/office/drawing/2014/main" id="{6297B1D8-6BB7-F949-B616-DD4093D175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F5941E-78B0-EC41-94EE-882DD066D689}"/>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2104165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ED7CE-6391-8E47-A179-270C6314D5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056A7D-AC42-BA44-A49B-F3F31F809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3BBC45-0B35-5342-AF61-2848A4C45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861279-7A79-9841-A182-A4A0072E9317}"/>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6" name="Footer Placeholder 5">
            <a:extLst>
              <a:ext uri="{FF2B5EF4-FFF2-40B4-BE49-F238E27FC236}">
                <a16:creationId xmlns:a16="http://schemas.microsoft.com/office/drawing/2014/main" id="{86681FB1-10BE-6843-945E-3E7F54EB9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AA64A-FAAE-9C44-911D-E8709D050886}"/>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873257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28C2-897E-0E42-B989-99A53A31A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58DD6-DC1B-3B49-8D84-59EFAE810C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6E33BA-74AC-5442-BC74-E7E1631AF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9B99BC-D5BC-C14C-AF0A-E4CE09D665EA}"/>
              </a:ext>
            </a:extLst>
          </p:cNvPr>
          <p:cNvSpPr>
            <a:spLocks noGrp="1"/>
          </p:cNvSpPr>
          <p:nvPr>
            <p:ph type="dt" sz="half" idx="10"/>
          </p:nvPr>
        </p:nvSpPr>
        <p:spPr/>
        <p:txBody>
          <a:bodyPr/>
          <a:lstStyle/>
          <a:p>
            <a:fld id="{4EBC69C5-AF98-1040-A5D7-F0AD7F2D6CE5}" type="datetimeFigureOut">
              <a:rPr lang="en-US" smtClean="0"/>
              <a:t>3/29/22</a:t>
            </a:fld>
            <a:endParaRPr lang="en-US"/>
          </a:p>
        </p:txBody>
      </p:sp>
      <p:sp>
        <p:nvSpPr>
          <p:cNvPr id="6" name="Footer Placeholder 5">
            <a:extLst>
              <a:ext uri="{FF2B5EF4-FFF2-40B4-BE49-F238E27FC236}">
                <a16:creationId xmlns:a16="http://schemas.microsoft.com/office/drawing/2014/main" id="{DDEDFA96-67E1-4F49-BC72-C63BA3F8A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57876-DE56-B342-8725-8D2500CB90FD}"/>
              </a:ext>
            </a:extLst>
          </p:cNvPr>
          <p:cNvSpPr>
            <a:spLocks noGrp="1"/>
          </p:cNvSpPr>
          <p:nvPr>
            <p:ph type="sldNum" sz="quarter" idx="12"/>
          </p:nvPr>
        </p:nvSpPr>
        <p:spPr/>
        <p:txBody>
          <a:bodyPr/>
          <a:lstStyle/>
          <a:p>
            <a:fld id="{A1C9B828-6165-D34D-BB6C-0A48A8E2B116}" type="slidenum">
              <a:rPr lang="en-US" smtClean="0"/>
              <a:t>‹#›</a:t>
            </a:fld>
            <a:endParaRPr lang="en-US"/>
          </a:p>
        </p:txBody>
      </p:sp>
    </p:spTree>
    <p:extLst>
      <p:ext uri="{BB962C8B-B14F-4D97-AF65-F5344CB8AC3E}">
        <p14:creationId xmlns:p14="http://schemas.microsoft.com/office/powerpoint/2010/main" val="223856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0A97F4-6504-0E45-8C21-BE392193F5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132BFA-CBE8-0340-A77A-76F6467D7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AE57D-91FB-B946-A23D-744CF64B2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C69C5-AF98-1040-A5D7-F0AD7F2D6CE5}" type="datetimeFigureOut">
              <a:rPr lang="en-US" smtClean="0"/>
              <a:t>3/29/22</a:t>
            </a:fld>
            <a:endParaRPr lang="en-US"/>
          </a:p>
        </p:txBody>
      </p:sp>
      <p:sp>
        <p:nvSpPr>
          <p:cNvPr id="5" name="Footer Placeholder 4">
            <a:extLst>
              <a:ext uri="{FF2B5EF4-FFF2-40B4-BE49-F238E27FC236}">
                <a16:creationId xmlns:a16="http://schemas.microsoft.com/office/drawing/2014/main" id="{EB1147B7-C781-6A44-A053-901842839D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2E0B94-7091-0343-B6D9-DF9790702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9B828-6165-D34D-BB6C-0A48A8E2B116}" type="slidenum">
              <a:rPr lang="en-US" smtClean="0"/>
              <a:t>‹#›</a:t>
            </a:fld>
            <a:endParaRPr lang="en-US"/>
          </a:p>
        </p:txBody>
      </p:sp>
    </p:spTree>
    <p:extLst>
      <p:ext uri="{BB962C8B-B14F-4D97-AF65-F5344CB8AC3E}">
        <p14:creationId xmlns:p14="http://schemas.microsoft.com/office/powerpoint/2010/main" val="94494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descr="GWIR"/>
          <p:cNvPicPr>
            <a:picLocks noChangeAspect="1" noChangeArrowheads="1"/>
          </p:cNvPicPr>
          <p:nvPr/>
        </p:nvPicPr>
        <p:blipFill>
          <a:blip r:embed="rId3" cstate="print"/>
          <a:srcRect l="2272" t="3409" r="3409" b="4546"/>
          <a:stretch>
            <a:fillRect/>
          </a:stretch>
        </p:blipFill>
        <p:spPr bwMode="auto">
          <a:xfrm>
            <a:off x="2895600" y="381000"/>
            <a:ext cx="6324600" cy="6172200"/>
          </a:xfrm>
          <a:prstGeom prst="rect">
            <a:avLst/>
          </a:prstGeom>
          <a:noFill/>
          <a:ln w="9525">
            <a:noFill/>
            <a:miter lim="800000"/>
            <a:headEnd/>
            <a:tailEnd/>
          </a:ln>
        </p:spPr>
      </p:pic>
      <p:sp>
        <p:nvSpPr>
          <p:cNvPr id="36866" name="Text Box 5"/>
          <p:cNvSpPr txBox="1">
            <a:spLocks noChangeArrowheads="1"/>
          </p:cNvSpPr>
          <p:nvPr/>
        </p:nvSpPr>
        <p:spPr bwMode="auto">
          <a:xfrm>
            <a:off x="4875085" y="2924945"/>
            <a:ext cx="2451119" cy="954107"/>
          </a:xfrm>
          <a:prstGeom prst="rect">
            <a:avLst/>
          </a:prstGeom>
          <a:noFill/>
          <a:ln w="9525">
            <a:noFill/>
            <a:miter lim="800000"/>
            <a:headEnd/>
            <a:tailEnd/>
          </a:ln>
        </p:spPr>
        <p:txBody>
          <a:bodyPr wrap="none">
            <a:prstTxWarp prst="textNoShape">
              <a:avLst/>
            </a:prstTxWarp>
            <a:spAutoFit/>
          </a:bodyPr>
          <a:lstStyle/>
          <a:p>
            <a:pPr algn="ctr" eaLnBrk="0" hangingPunct="0"/>
            <a:r>
              <a:rPr lang="en-US" sz="2800" dirty="0">
                <a:solidFill>
                  <a:srgbClr val="FFFF00"/>
                </a:solidFill>
              </a:rPr>
              <a:t>GLOBAL WINDS</a:t>
            </a:r>
          </a:p>
          <a:p>
            <a:pPr algn="ctr" eaLnBrk="0" hangingPunct="0"/>
            <a:r>
              <a:rPr lang="en-US" sz="2800" dirty="0">
                <a:solidFill>
                  <a:srgbClr val="FFFF00"/>
                </a:solidFill>
              </a:rPr>
              <a:t>(Chapter 10)</a:t>
            </a:r>
            <a:endParaRPr lang="en-US" sz="2800" dirty="0"/>
          </a:p>
        </p:txBody>
      </p:sp>
    </p:spTree>
    <p:extLst>
      <p:ext uri="{BB962C8B-B14F-4D97-AF65-F5344CB8AC3E}">
        <p14:creationId xmlns:p14="http://schemas.microsoft.com/office/powerpoint/2010/main" val="393434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13589_10_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0850" y="152400"/>
            <a:ext cx="87503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3620398" y="159023"/>
            <a:ext cx="4684552"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sz="2400" dirty="0"/>
              <a:t>Climate Features on a Weather Map</a:t>
            </a:r>
          </a:p>
        </p:txBody>
      </p:sp>
    </p:spTree>
    <p:extLst>
      <p:ext uri="{BB962C8B-B14F-4D97-AF65-F5344CB8AC3E}">
        <p14:creationId xmlns:p14="http://schemas.microsoft.com/office/powerpoint/2010/main" val="843328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umbu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8428" y="1700808"/>
            <a:ext cx="8812068" cy="3456384"/>
          </a:xfrm>
          <a:prstGeom prst="rect">
            <a:avLst/>
          </a:prstGeom>
        </p:spPr>
      </p:pic>
      <p:sp>
        <p:nvSpPr>
          <p:cNvPr id="5" name="TextBox 4"/>
          <p:cNvSpPr txBox="1"/>
          <p:nvPr/>
        </p:nvSpPr>
        <p:spPr>
          <a:xfrm>
            <a:off x="3492372" y="260648"/>
            <a:ext cx="5140831" cy="523220"/>
          </a:xfrm>
          <a:prstGeom prst="rect">
            <a:avLst/>
          </a:prstGeom>
          <a:noFill/>
        </p:spPr>
        <p:txBody>
          <a:bodyPr wrap="none" rtlCol="0">
            <a:spAutoFit/>
          </a:bodyPr>
          <a:lstStyle/>
          <a:p>
            <a:r>
              <a:rPr lang="en-US" sz="2800" dirty="0"/>
              <a:t>Columbus’ First Voyage (1492–93)</a:t>
            </a:r>
          </a:p>
        </p:txBody>
      </p:sp>
      <p:cxnSp>
        <p:nvCxnSpPr>
          <p:cNvPr id="7" name="Straight Arrow Connector 6"/>
          <p:cNvCxnSpPr/>
          <p:nvPr/>
        </p:nvCxnSpPr>
        <p:spPr bwMode="auto">
          <a:xfrm flipV="1">
            <a:off x="3935760" y="1988840"/>
            <a:ext cx="1584176" cy="72008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8" name="Straight Arrow Connector 7"/>
          <p:cNvCxnSpPr/>
          <p:nvPr/>
        </p:nvCxnSpPr>
        <p:spPr bwMode="auto">
          <a:xfrm flipV="1">
            <a:off x="5807968" y="2060848"/>
            <a:ext cx="1584176" cy="72008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9" name="Straight Arrow Connector 8"/>
          <p:cNvCxnSpPr/>
          <p:nvPr/>
        </p:nvCxnSpPr>
        <p:spPr bwMode="auto">
          <a:xfrm flipV="1">
            <a:off x="7464152" y="2060848"/>
            <a:ext cx="1584176" cy="72008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 name="TextBox 1"/>
          <p:cNvSpPr txBox="1"/>
          <p:nvPr/>
        </p:nvSpPr>
        <p:spPr>
          <a:xfrm>
            <a:off x="5523806" y="1660738"/>
            <a:ext cx="2588419" cy="400110"/>
          </a:xfrm>
          <a:prstGeom prst="rect">
            <a:avLst/>
          </a:prstGeom>
          <a:noFill/>
        </p:spPr>
        <p:txBody>
          <a:bodyPr wrap="none" rtlCol="0">
            <a:spAutoFit/>
          </a:bodyPr>
          <a:lstStyle/>
          <a:p>
            <a:r>
              <a:rPr lang="en-US" sz="2000" dirty="0">
                <a:latin typeface="Times"/>
                <a:cs typeface="Times"/>
              </a:rPr>
              <a:t>Mid-latitude </a:t>
            </a:r>
            <a:r>
              <a:rPr lang="en-US" sz="2000" dirty="0" err="1">
                <a:latin typeface="Times"/>
                <a:cs typeface="Times"/>
              </a:rPr>
              <a:t>Westerlies</a:t>
            </a:r>
            <a:endParaRPr lang="en-US" sz="2000" dirty="0">
              <a:latin typeface="Times"/>
              <a:cs typeface="Times"/>
            </a:endParaRPr>
          </a:p>
        </p:txBody>
      </p:sp>
    </p:spTree>
    <p:extLst>
      <p:ext uri="{BB962C8B-B14F-4D97-AF65-F5344CB8AC3E}">
        <p14:creationId xmlns:p14="http://schemas.microsoft.com/office/powerpoint/2010/main" val="110589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13589_10_0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3753" y="152400"/>
            <a:ext cx="6626225"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92374" y="116632"/>
            <a:ext cx="2038122" cy="1815882"/>
          </a:xfrm>
          <a:prstGeom prst="rect">
            <a:avLst/>
          </a:prstGeom>
          <a:noFill/>
        </p:spPr>
        <p:txBody>
          <a:bodyPr wrap="none" rtlCol="0">
            <a:spAutoFit/>
          </a:bodyPr>
          <a:lstStyle/>
          <a:p>
            <a:pPr algn="ctr"/>
            <a:r>
              <a:rPr lang="en-US" sz="2800" dirty="0"/>
              <a:t>Average</a:t>
            </a:r>
          </a:p>
          <a:p>
            <a:pPr algn="ctr"/>
            <a:r>
              <a:rPr lang="en-US" sz="2800" dirty="0"/>
              <a:t>Precipitation</a:t>
            </a:r>
          </a:p>
          <a:p>
            <a:pPr algn="ctr"/>
            <a:r>
              <a:rPr lang="en-US" sz="2800" dirty="0"/>
              <a:t>Variation by</a:t>
            </a:r>
          </a:p>
          <a:p>
            <a:pPr algn="ctr"/>
            <a:r>
              <a:rPr lang="en-US" sz="2800" dirty="0"/>
              <a:t>Latitude</a:t>
            </a:r>
          </a:p>
        </p:txBody>
      </p:sp>
      <p:sp>
        <p:nvSpPr>
          <p:cNvPr id="3" name="TextBox 2"/>
          <p:cNvSpPr txBox="1"/>
          <p:nvPr/>
        </p:nvSpPr>
        <p:spPr>
          <a:xfrm>
            <a:off x="1989372" y="5661249"/>
            <a:ext cx="1426994" cy="646331"/>
          </a:xfrm>
          <a:prstGeom prst="rect">
            <a:avLst/>
          </a:prstGeom>
          <a:noFill/>
        </p:spPr>
        <p:txBody>
          <a:bodyPr wrap="none" rtlCol="0">
            <a:spAutoFit/>
          </a:bodyPr>
          <a:lstStyle/>
          <a:p>
            <a:pPr algn="ctr"/>
            <a:r>
              <a:rPr lang="en-US" dirty="0"/>
              <a:t>(Chap. 10, </a:t>
            </a:r>
          </a:p>
          <a:p>
            <a:pPr algn="ctr"/>
            <a:r>
              <a:rPr lang="en-US" dirty="0"/>
              <a:t>pp. 262–272)</a:t>
            </a:r>
          </a:p>
        </p:txBody>
      </p:sp>
    </p:spTree>
    <p:extLst>
      <p:ext uri="{BB962C8B-B14F-4D97-AF65-F5344CB8AC3E}">
        <p14:creationId xmlns:p14="http://schemas.microsoft.com/office/powerpoint/2010/main" val="3966221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688" y="194525"/>
            <a:ext cx="8382000" cy="6001643"/>
          </a:xfrm>
          <a:prstGeom prst="rect">
            <a:avLst/>
          </a:prstGeom>
          <a:noFill/>
        </p:spPr>
        <p:txBody>
          <a:bodyPr>
            <a:spAutoFit/>
          </a:bodyPr>
          <a:lstStyle/>
          <a:p>
            <a:pPr algn="ctr">
              <a:defRPr/>
            </a:pPr>
            <a:r>
              <a:rPr lang="en-US" sz="2400" b="1" u="sng" dirty="0"/>
              <a:t>Quick Summary—Large-scale Winds (Chapter 10):</a:t>
            </a:r>
          </a:p>
          <a:p>
            <a:pPr>
              <a:defRPr/>
            </a:pPr>
            <a:endParaRPr lang="en-US" sz="2400" dirty="0"/>
          </a:p>
          <a:p>
            <a:pPr marL="342900" indent="-342900">
              <a:buFont typeface="Arial"/>
              <a:buChar char="•"/>
              <a:defRPr/>
            </a:pPr>
            <a:r>
              <a:rPr lang="en-US" sz="2400" dirty="0"/>
              <a:t>Large-scale prevailing winds vary by latitude about every 30 degrees.</a:t>
            </a:r>
          </a:p>
          <a:p>
            <a:pPr marL="342900" indent="-342900">
              <a:buFont typeface="Arial"/>
              <a:buChar char="•"/>
              <a:defRPr/>
            </a:pPr>
            <a:endParaRPr lang="en-US" sz="2400" dirty="0"/>
          </a:p>
          <a:p>
            <a:pPr marL="342900" indent="-342900">
              <a:buFont typeface="Arial"/>
              <a:buChar char="•"/>
              <a:defRPr/>
            </a:pPr>
            <a:r>
              <a:rPr lang="en-US" sz="2400" dirty="0"/>
              <a:t>The Hadley Cell is a very persistent feature associated with rising air at the equator, sinking air at 30°, and easterly trade winds at the surface from 0–30° in each hemisphere.</a:t>
            </a:r>
          </a:p>
          <a:p>
            <a:pPr marL="342900" indent="-342900">
              <a:buFont typeface="Arial"/>
              <a:buChar char="•"/>
              <a:defRPr/>
            </a:pPr>
            <a:endParaRPr lang="en-US" sz="2400" dirty="0"/>
          </a:p>
          <a:p>
            <a:pPr marL="342900" indent="-342900">
              <a:buFont typeface="Arial"/>
              <a:buChar char="•"/>
              <a:defRPr/>
            </a:pPr>
            <a:r>
              <a:rPr lang="en-US" sz="2400" dirty="0"/>
              <a:t>The latitude zone from 30°–60° has prevailing westerly winds.</a:t>
            </a:r>
          </a:p>
          <a:p>
            <a:pPr marL="342900" indent="-342900">
              <a:buFont typeface="Arial"/>
              <a:buChar char="•"/>
              <a:defRPr/>
            </a:pPr>
            <a:endParaRPr lang="en-US" sz="2400" dirty="0"/>
          </a:p>
          <a:p>
            <a:pPr marL="342900" indent="-342900">
              <a:buFont typeface="Arial"/>
              <a:buChar char="•"/>
              <a:defRPr/>
            </a:pPr>
            <a:r>
              <a:rPr lang="en-US" sz="2400" dirty="0"/>
              <a:t>Polar latitudes have highly variable winds that tend to be easterly, with cold, high pressure systems over the poles.</a:t>
            </a:r>
          </a:p>
          <a:p>
            <a:pPr marL="342900" indent="-342900">
              <a:buFont typeface="Arial"/>
              <a:buChar char="•"/>
              <a:defRPr/>
            </a:pPr>
            <a:endParaRPr lang="en-US" sz="2400" dirty="0"/>
          </a:p>
          <a:p>
            <a:pPr marL="342900" indent="-342900">
              <a:buFont typeface="Arial"/>
              <a:buChar char="•"/>
              <a:defRPr/>
            </a:pPr>
            <a:r>
              <a:rPr lang="en-US" sz="2400" dirty="0"/>
              <a:t>This simple, zonal (west–east) wind pattern is altered by the presence of coasts, continents, and mountain ranges.</a:t>
            </a:r>
          </a:p>
        </p:txBody>
      </p:sp>
    </p:spTree>
    <p:extLst>
      <p:ext uri="{BB962C8B-B14F-4D97-AF65-F5344CB8AC3E}">
        <p14:creationId xmlns:p14="http://schemas.microsoft.com/office/powerpoint/2010/main" val="268428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1" descr="1001b"/>
          <p:cNvPicPr>
            <a:picLocks noChangeAspect="1" noChangeArrowheads="1"/>
          </p:cNvPicPr>
          <p:nvPr/>
        </p:nvPicPr>
        <p:blipFill>
          <a:blip r:embed="rId3" cstate="print"/>
          <a:srcRect/>
          <a:stretch>
            <a:fillRect/>
          </a:stretch>
        </p:blipFill>
        <p:spPr bwMode="auto">
          <a:xfrm>
            <a:off x="4327154" y="12700"/>
            <a:ext cx="5729287" cy="6832600"/>
          </a:xfrm>
          <a:prstGeom prst="rect">
            <a:avLst/>
          </a:prstGeom>
          <a:noFill/>
          <a:ln w="9525">
            <a:noFill/>
            <a:miter lim="800000"/>
            <a:headEnd/>
            <a:tailEnd/>
          </a:ln>
        </p:spPr>
      </p:pic>
      <p:sp>
        <p:nvSpPr>
          <p:cNvPr id="38914" name="Rectangle 3" hidden="1"/>
          <p:cNvSpPr>
            <a:spLocks noGrp="1" noChangeArrowheads="1"/>
          </p:cNvSpPr>
          <p:nvPr>
            <p:ph type="title"/>
          </p:nvPr>
        </p:nvSpPr>
        <p:spPr/>
        <p:txBody>
          <a:bodyPr/>
          <a:lstStyle/>
          <a:p>
            <a:pPr eaLnBrk="1" hangingPunct="1"/>
            <a:endParaRPr lang="en-US"/>
          </a:p>
        </p:txBody>
      </p:sp>
      <p:sp>
        <p:nvSpPr>
          <p:cNvPr id="2" name="TextBox 1"/>
          <p:cNvSpPr txBox="1"/>
          <p:nvPr/>
        </p:nvSpPr>
        <p:spPr>
          <a:xfrm>
            <a:off x="2223536" y="332657"/>
            <a:ext cx="2350195" cy="954107"/>
          </a:xfrm>
          <a:prstGeom prst="rect">
            <a:avLst/>
          </a:prstGeom>
          <a:noFill/>
        </p:spPr>
        <p:txBody>
          <a:bodyPr wrap="none" rtlCol="0">
            <a:spAutoFit/>
          </a:bodyPr>
          <a:lstStyle/>
          <a:p>
            <a:pPr algn="ctr"/>
            <a:r>
              <a:rPr lang="en-US" sz="2800" dirty="0"/>
              <a:t>Names of </a:t>
            </a:r>
          </a:p>
          <a:p>
            <a:pPr algn="ctr"/>
            <a:r>
              <a:rPr lang="en-US" sz="2800" dirty="0"/>
              <a:t>Latitude Bands</a:t>
            </a:r>
          </a:p>
        </p:txBody>
      </p:sp>
    </p:spTree>
    <p:extLst>
      <p:ext uri="{BB962C8B-B14F-4D97-AF65-F5344CB8AC3E}">
        <p14:creationId xmlns:p14="http://schemas.microsoft.com/office/powerpoint/2010/main" val="10434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1" descr="1001a"/>
          <p:cNvPicPr>
            <a:picLocks noChangeAspect="1" noChangeArrowheads="1"/>
          </p:cNvPicPr>
          <p:nvPr/>
        </p:nvPicPr>
        <p:blipFill>
          <a:blip r:embed="rId3" cstate="print"/>
          <a:srcRect/>
          <a:stretch>
            <a:fillRect/>
          </a:stretch>
        </p:blipFill>
        <p:spPr bwMode="auto">
          <a:xfrm>
            <a:off x="2833688" y="12700"/>
            <a:ext cx="7758112" cy="6832600"/>
          </a:xfrm>
          <a:prstGeom prst="rect">
            <a:avLst/>
          </a:prstGeom>
          <a:noFill/>
          <a:ln w="9525">
            <a:noFill/>
            <a:miter lim="800000"/>
            <a:headEnd/>
            <a:tailEnd/>
          </a:ln>
        </p:spPr>
      </p:pic>
      <p:sp>
        <p:nvSpPr>
          <p:cNvPr id="40962" name="Rectangle 3" hidden="1"/>
          <p:cNvSpPr>
            <a:spLocks noGrp="1" noChangeArrowheads="1"/>
          </p:cNvSpPr>
          <p:nvPr>
            <p:ph type="title"/>
          </p:nvPr>
        </p:nvSpPr>
        <p:spPr/>
        <p:txBody>
          <a:bodyPr/>
          <a:lstStyle/>
          <a:p>
            <a:pPr eaLnBrk="1" hangingPunct="1"/>
            <a:endParaRPr lang="en-US"/>
          </a:p>
        </p:txBody>
      </p:sp>
      <p:sp>
        <p:nvSpPr>
          <p:cNvPr id="40963" name="Text Box 5"/>
          <p:cNvSpPr txBox="1">
            <a:spLocks noChangeArrowheads="1"/>
          </p:cNvSpPr>
          <p:nvPr/>
        </p:nvSpPr>
        <p:spPr bwMode="auto">
          <a:xfrm>
            <a:off x="2027598" y="200026"/>
            <a:ext cx="2304092" cy="1384995"/>
          </a:xfrm>
          <a:prstGeom prst="rect">
            <a:avLst/>
          </a:prstGeom>
          <a:noFill/>
          <a:ln w="9525">
            <a:noFill/>
            <a:miter lim="800000"/>
            <a:headEnd/>
            <a:tailEnd/>
          </a:ln>
        </p:spPr>
        <p:txBody>
          <a:bodyPr wrap="none">
            <a:prstTxWarp prst="textNoShape">
              <a:avLst/>
            </a:prstTxWarp>
            <a:spAutoFit/>
          </a:bodyPr>
          <a:lstStyle/>
          <a:p>
            <a:pPr algn="ctr" eaLnBrk="0" hangingPunct="0"/>
            <a:r>
              <a:rPr lang="en-US" sz="2800" dirty="0"/>
              <a:t>Non-Rotating</a:t>
            </a:r>
          </a:p>
          <a:p>
            <a:pPr algn="ctr" eaLnBrk="0" hangingPunct="0"/>
            <a:r>
              <a:rPr lang="en-US" sz="2800" dirty="0"/>
              <a:t>Homogeneous</a:t>
            </a:r>
          </a:p>
          <a:p>
            <a:pPr algn="ctr" eaLnBrk="0" hangingPunct="0"/>
            <a:r>
              <a:rPr lang="en-US" sz="2800" dirty="0"/>
              <a:t>Planet</a:t>
            </a:r>
          </a:p>
        </p:txBody>
      </p:sp>
      <p:sp>
        <p:nvSpPr>
          <p:cNvPr id="2" name="TextBox 1"/>
          <p:cNvSpPr txBox="1"/>
          <p:nvPr/>
        </p:nvSpPr>
        <p:spPr>
          <a:xfrm>
            <a:off x="2423593" y="5229201"/>
            <a:ext cx="1380827" cy="646331"/>
          </a:xfrm>
          <a:prstGeom prst="rect">
            <a:avLst/>
          </a:prstGeom>
          <a:noFill/>
        </p:spPr>
        <p:txBody>
          <a:bodyPr wrap="none" rtlCol="0">
            <a:spAutoFit/>
          </a:bodyPr>
          <a:lstStyle/>
          <a:p>
            <a:r>
              <a:rPr lang="en-US" dirty="0">
                <a:solidFill>
                  <a:srgbClr val="FF6600"/>
                </a:solidFill>
              </a:rPr>
              <a:t>surface wind</a:t>
            </a:r>
          </a:p>
          <a:p>
            <a:r>
              <a:rPr lang="en-US" dirty="0">
                <a:solidFill>
                  <a:srgbClr val="FF6600"/>
                </a:solidFill>
              </a:rPr>
              <a:t>follows PGF</a:t>
            </a:r>
          </a:p>
        </p:txBody>
      </p:sp>
    </p:spTree>
    <p:extLst>
      <p:ext uri="{BB962C8B-B14F-4D97-AF65-F5344CB8AC3E}">
        <p14:creationId xmlns:p14="http://schemas.microsoft.com/office/powerpoint/2010/main" val="366087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7C83FC56-0C25-234F-8AA9-D282C14D5BC9}"/>
              </a:ext>
            </a:extLst>
          </p:cNvPr>
          <p:cNvSpPr txBox="1">
            <a:spLocks noChangeArrowheads="1"/>
          </p:cNvSpPr>
          <p:nvPr/>
        </p:nvSpPr>
        <p:spPr bwMode="auto">
          <a:xfrm>
            <a:off x="1345243" y="37932"/>
            <a:ext cx="2304092" cy="1384995"/>
          </a:xfrm>
          <a:prstGeom prst="rect">
            <a:avLst/>
          </a:prstGeom>
          <a:noFill/>
          <a:ln w="9525">
            <a:noFill/>
            <a:miter lim="800000"/>
            <a:headEnd/>
            <a:tailEnd/>
          </a:ln>
        </p:spPr>
        <p:txBody>
          <a:bodyPr wrap="none">
            <a:prstTxWarp prst="textNoShape">
              <a:avLst/>
            </a:prstTxWarp>
            <a:spAutoFit/>
          </a:bodyPr>
          <a:lstStyle/>
          <a:p>
            <a:pPr algn="ctr" eaLnBrk="0" hangingPunct="0"/>
            <a:r>
              <a:rPr lang="en-US" sz="2800" dirty="0"/>
              <a:t>Rotating</a:t>
            </a:r>
          </a:p>
          <a:p>
            <a:pPr algn="ctr" eaLnBrk="0" hangingPunct="0"/>
            <a:r>
              <a:rPr lang="en-US" sz="2800" dirty="0"/>
              <a:t>Homogeneous</a:t>
            </a:r>
          </a:p>
          <a:p>
            <a:pPr algn="ctr" eaLnBrk="0" hangingPunct="0"/>
            <a:r>
              <a:rPr lang="en-US" sz="2800" dirty="0"/>
              <a:t>Planet</a:t>
            </a:r>
          </a:p>
        </p:txBody>
      </p:sp>
      <p:sp>
        <p:nvSpPr>
          <p:cNvPr id="5" name="Oval 4">
            <a:extLst>
              <a:ext uri="{FF2B5EF4-FFF2-40B4-BE49-F238E27FC236}">
                <a16:creationId xmlns:a16="http://schemas.microsoft.com/office/drawing/2014/main" id="{9DDF30E7-CAFF-6248-B767-232607C0AD37}"/>
              </a:ext>
            </a:extLst>
          </p:cNvPr>
          <p:cNvSpPr/>
          <p:nvPr/>
        </p:nvSpPr>
        <p:spPr>
          <a:xfrm>
            <a:off x="4005938" y="1107238"/>
            <a:ext cx="4778829" cy="478193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971A616-BE2A-694E-B688-1207901BE60F}"/>
              </a:ext>
            </a:extLst>
          </p:cNvPr>
          <p:cNvCxnSpPr>
            <a:stCxn id="5" idx="2"/>
            <a:endCxn id="5" idx="6"/>
          </p:cNvCxnSpPr>
          <p:nvPr/>
        </p:nvCxnSpPr>
        <p:spPr>
          <a:xfrm>
            <a:off x="4005938" y="3498203"/>
            <a:ext cx="47788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310B7B-7586-5049-A785-DDC4990E5FB1}"/>
              </a:ext>
            </a:extLst>
          </p:cNvPr>
          <p:cNvCxnSpPr>
            <a:cxnSpLocks/>
          </p:cNvCxnSpPr>
          <p:nvPr/>
        </p:nvCxnSpPr>
        <p:spPr>
          <a:xfrm>
            <a:off x="4158338" y="2649119"/>
            <a:ext cx="44849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9456AF-ED07-3B4E-91C7-7EB8A205D7FF}"/>
              </a:ext>
            </a:extLst>
          </p:cNvPr>
          <p:cNvCxnSpPr>
            <a:cxnSpLocks/>
          </p:cNvCxnSpPr>
          <p:nvPr/>
        </p:nvCxnSpPr>
        <p:spPr>
          <a:xfrm>
            <a:off x="4659076" y="1854459"/>
            <a:ext cx="34616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9B9734-89A2-9849-8FB3-2E0F475E1B0D}"/>
              </a:ext>
            </a:extLst>
          </p:cNvPr>
          <p:cNvCxnSpPr>
            <a:cxnSpLocks/>
          </p:cNvCxnSpPr>
          <p:nvPr/>
        </p:nvCxnSpPr>
        <p:spPr>
          <a:xfrm flipV="1">
            <a:off x="4147448" y="4325523"/>
            <a:ext cx="44849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17E382-1E6D-AC4D-B04D-EAADE5114284}"/>
              </a:ext>
            </a:extLst>
          </p:cNvPr>
          <p:cNvCxnSpPr>
            <a:cxnSpLocks/>
          </p:cNvCxnSpPr>
          <p:nvPr/>
        </p:nvCxnSpPr>
        <p:spPr>
          <a:xfrm flipV="1">
            <a:off x="4680844" y="5163721"/>
            <a:ext cx="346166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D8B50D-4CDC-CA4B-81B4-FD2F4BB9EEBF}"/>
              </a:ext>
            </a:extLst>
          </p:cNvPr>
          <p:cNvSpPr txBox="1"/>
          <p:nvPr/>
        </p:nvSpPr>
        <p:spPr>
          <a:xfrm>
            <a:off x="3548743" y="3302255"/>
            <a:ext cx="380232" cy="369332"/>
          </a:xfrm>
          <a:prstGeom prst="rect">
            <a:avLst/>
          </a:prstGeom>
          <a:noFill/>
        </p:spPr>
        <p:txBody>
          <a:bodyPr wrap="none" rtlCol="0">
            <a:spAutoFit/>
          </a:bodyPr>
          <a:lstStyle/>
          <a:p>
            <a:r>
              <a:rPr lang="en-US" dirty="0"/>
              <a:t>0°</a:t>
            </a:r>
          </a:p>
        </p:txBody>
      </p:sp>
      <p:sp>
        <p:nvSpPr>
          <p:cNvPr id="16" name="TextBox 15">
            <a:extLst>
              <a:ext uri="{FF2B5EF4-FFF2-40B4-BE49-F238E27FC236}">
                <a16:creationId xmlns:a16="http://schemas.microsoft.com/office/drawing/2014/main" id="{0FB2111E-15D9-1D42-9D9E-4369508D7CEB}"/>
              </a:ext>
            </a:extLst>
          </p:cNvPr>
          <p:cNvSpPr txBox="1"/>
          <p:nvPr/>
        </p:nvSpPr>
        <p:spPr>
          <a:xfrm>
            <a:off x="3516081" y="2464049"/>
            <a:ext cx="646331" cy="369332"/>
          </a:xfrm>
          <a:prstGeom prst="rect">
            <a:avLst/>
          </a:prstGeom>
          <a:noFill/>
        </p:spPr>
        <p:txBody>
          <a:bodyPr wrap="none" rtlCol="0">
            <a:spAutoFit/>
          </a:bodyPr>
          <a:lstStyle/>
          <a:p>
            <a:r>
              <a:rPr lang="en-US" dirty="0"/>
              <a:t>30°N</a:t>
            </a:r>
          </a:p>
        </p:txBody>
      </p:sp>
      <p:sp>
        <p:nvSpPr>
          <p:cNvPr id="17" name="TextBox 16">
            <a:extLst>
              <a:ext uri="{FF2B5EF4-FFF2-40B4-BE49-F238E27FC236}">
                <a16:creationId xmlns:a16="http://schemas.microsoft.com/office/drawing/2014/main" id="{448BC44C-F48B-A54F-A4B4-C64F61386EC2}"/>
              </a:ext>
            </a:extLst>
          </p:cNvPr>
          <p:cNvSpPr txBox="1"/>
          <p:nvPr/>
        </p:nvSpPr>
        <p:spPr>
          <a:xfrm>
            <a:off x="3516081" y="4190192"/>
            <a:ext cx="603050" cy="369332"/>
          </a:xfrm>
          <a:prstGeom prst="rect">
            <a:avLst/>
          </a:prstGeom>
          <a:noFill/>
        </p:spPr>
        <p:txBody>
          <a:bodyPr wrap="none" rtlCol="0">
            <a:spAutoFit/>
          </a:bodyPr>
          <a:lstStyle/>
          <a:p>
            <a:r>
              <a:rPr lang="en-US" dirty="0"/>
              <a:t>30°S</a:t>
            </a:r>
          </a:p>
        </p:txBody>
      </p:sp>
      <p:sp>
        <p:nvSpPr>
          <p:cNvPr id="18" name="TextBox 17">
            <a:extLst>
              <a:ext uri="{FF2B5EF4-FFF2-40B4-BE49-F238E27FC236}">
                <a16:creationId xmlns:a16="http://schemas.microsoft.com/office/drawing/2014/main" id="{76BFFC63-47FF-EF43-8BFE-1BF320F01833}"/>
              </a:ext>
            </a:extLst>
          </p:cNvPr>
          <p:cNvSpPr txBox="1"/>
          <p:nvPr/>
        </p:nvSpPr>
        <p:spPr>
          <a:xfrm>
            <a:off x="3928975" y="1654629"/>
            <a:ext cx="646331" cy="369332"/>
          </a:xfrm>
          <a:prstGeom prst="rect">
            <a:avLst/>
          </a:prstGeom>
          <a:noFill/>
        </p:spPr>
        <p:txBody>
          <a:bodyPr wrap="none" rtlCol="0">
            <a:spAutoFit/>
          </a:bodyPr>
          <a:lstStyle/>
          <a:p>
            <a:r>
              <a:rPr lang="en-US" dirty="0"/>
              <a:t>60°N</a:t>
            </a:r>
          </a:p>
        </p:txBody>
      </p:sp>
      <p:sp>
        <p:nvSpPr>
          <p:cNvPr id="19" name="TextBox 18">
            <a:extLst>
              <a:ext uri="{FF2B5EF4-FFF2-40B4-BE49-F238E27FC236}">
                <a16:creationId xmlns:a16="http://schemas.microsoft.com/office/drawing/2014/main" id="{F08BE701-2186-9341-A84A-AA5BDDCBB9BC}"/>
              </a:ext>
            </a:extLst>
          </p:cNvPr>
          <p:cNvSpPr txBox="1"/>
          <p:nvPr/>
        </p:nvSpPr>
        <p:spPr>
          <a:xfrm>
            <a:off x="3940626" y="4984852"/>
            <a:ext cx="603050" cy="369332"/>
          </a:xfrm>
          <a:prstGeom prst="rect">
            <a:avLst/>
          </a:prstGeom>
          <a:noFill/>
        </p:spPr>
        <p:txBody>
          <a:bodyPr wrap="none" rtlCol="0">
            <a:spAutoFit/>
          </a:bodyPr>
          <a:lstStyle/>
          <a:p>
            <a:r>
              <a:rPr lang="en-US" dirty="0"/>
              <a:t>60°S</a:t>
            </a:r>
          </a:p>
        </p:txBody>
      </p:sp>
      <p:sp>
        <p:nvSpPr>
          <p:cNvPr id="20" name="Rectangle 19">
            <a:extLst>
              <a:ext uri="{FF2B5EF4-FFF2-40B4-BE49-F238E27FC236}">
                <a16:creationId xmlns:a16="http://schemas.microsoft.com/office/drawing/2014/main" id="{5FC37881-3184-EA41-8C56-241A96E6685E}"/>
              </a:ext>
            </a:extLst>
          </p:cNvPr>
          <p:cNvSpPr/>
          <p:nvPr/>
        </p:nvSpPr>
        <p:spPr>
          <a:xfrm>
            <a:off x="4005938" y="3302255"/>
            <a:ext cx="4778829" cy="369332"/>
          </a:xfrm>
          <a:prstGeom prst="rect">
            <a:avLst/>
          </a:prstGeom>
          <a:solidFill>
            <a:srgbClr val="C518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3C6C2A08-E974-D04D-93DF-99C6DB173C80}"/>
              </a:ext>
            </a:extLst>
          </p:cNvPr>
          <p:cNvSpPr/>
          <p:nvPr/>
        </p:nvSpPr>
        <p:spPr>
          <a:xfrm>
            <a:off x="9024256" y="3331027"/>
            <a:ext cx="1219200" cy="286130"/>
          </a:xfrm>
          <a:prstGeom prst="rightArrow">
            <a:avLst/>
          </a:prstGeom>
          <a:gradFill>
            <a:gsLst>
              <a:gs pos="0">
                <a:srgbClr val="C51822"/>
              </a:gs>
              <a:gs pos="100000">
                <a:srgbClr val="FFC00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6DAEF760-3073-6E43-8B5F-D2B711632B89}"/>
              </a:ext>
            </a:extLst>
          </p:cNvPr>
          <p:cNvGrpSpPr/>
          <p:nvPr/>
        </p:nvGrpSpPr>
        <p:grpSpPr>
          <a:xfrm>
            <a:off x="10055260" y="2477038"/>
            <a:ext cx="274643" cy="2061499"/>
            <a:chOff x="10055260" y="2477038"/>
            <a:chExt cx="274643" cy="2061499"/>
          </a:xfrm>
        </p:grpSpPr>
        <p:sp>
          <p:nvSpPr>
            <p:cNvPr id="22" name="Left Arrow 21">
              <a:extLst>
                <a:ext uri="{FF2B5EF4-FFF2-40B4-BE49-F238E27FC236}">
                  <a16:creationId xmlns:a16="http://schemas.microsoft.com/office/drawing/2014/main" id="{6D221D1D-780A-EB4D-8A41-7AB364D31C66}"/>
                </a:ext>
              </a:extLst>
            </p:cNvPr>
            <p:cNvSpPr/>
            <p:nvPr/>
          </p:nvSpPr>
          <p:spPr>
            <a:xfrm rot="4285331">
              <a:off x="9701474" y="2830824"/>
              <a:ext cx="979715" cy="272143"/>
            </a:xfrm>
            <a:prstGeom prst="leftArrow">
              <a:avLst/>
            </a:prstGeom>
            <a:gradFill flip="none" rotWithShape="1">
              <a:gsLst>
                <a:gs pos="0">
                  <a:srgbClr val="FFC000"/>
                </a:gs>
                <a:gs pos="100000">
                  <a:srgbClr val="0070C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a:extLst>
                <a:ext uri="{FF2B5EF4-FFF2-40B4-BE49-F238E27FC236}">
                  <a16:creationId xmlns:a16="http://schemas.microsoft.com/office/drawing/2014/main" id="{FE7010E5-3EB4-BF41-9EFB-278E1806C6CD}"/>
                </a:ext>
              </a:extLst>
            </p:cNvPr>
            <p:cNvSpPr/>
            <p:nvPr/>
          </p:nvSpPr>
          <p:spPr>
            <a:xfrm rot="17314669" flipV="1">
              <a:off x="9703974" y="3912608"/>
              <a:ext cx="979715" cy="272143"/>
            </a:xfrm>
            <a:prstGeom prst="leftArrow">
              <a:avLst/>
            </a:prstGeom>
            <a:gradFill flip="none" rotWithShape="1">
              <a:gsLst>
                <a:gs pos="0">
                  <a:srgbClr val="FFC000"/>
                </a:gs>
                <a:gs pos="100000">
                  <a:srgbClr val="0070C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3343D377-4847-D04D-B485-E0467DBB8498}"/>
              </a:ext>
            </a:extLst>
          </p:cNvPr>
          <p:cNvGrpSpPr/>
          <p:nvPr/>
        </p:nvGrpSpPr>
        <p:grpSpPr>
          <a:xfrm>
            <a:off x="8772272" y="2494079"/>
            <a:ext cx="1086441" cy="1994893"/>
            <a:chOff x="8772272" y="2494079"/>
            <a:chExt cx="1086441" cy="1994893"/>
          </a:xfrm>
        </p:grpSpPr>
        <p:sp>
          <p:nvSpPr>
            <p:cNvPr id="24" name="Right Arrow 23">
              <a:extLst>
                <a:ext uri="{FF2B5EF4-FFF2-40B4-BE49-F238E27FC236}">
                  <a16:creationId xmlns:a16="http://schemas.microsoft.com/office/drawing/2014/main" id="{FDDE01BC-D7BF-9B4A-AF70-DFBDE2E8BB97}"/>
                </a:ext>
              </a:extLst>
            </p:cNvPr>
            <p:cNvSpPr/>
            <p:nvPr/>
          </p:nvSpPr>
          <p:spPr>
            <a:xfrm flipH="1">
              <a:off x="8772272" y="2494079"/>
              <a:ext cx="1083939" cy="249862"/>
            </a:xfrm>
            <a:prstGeom prst="rightArrow">
              <a:avLst/>
            </a:prstGeom>
            <a:gradFill>
              <a:gsLst>
                <a:gs pos="0">
                  <a:srgbClr val="C51822"/>
                </a:gs>
                <a:gs pos="100000">
                  <a:srgbClr val="0070C0"/>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70CC23BA-DDD3-3C44-A0BA-699AAB7AA499}"/>
                </a:ext>
              </a:extLst>
            </p:cNvPr>
            <p:cNvSpPr/>
            <p:nvPr/>
          </p:nvSpPr>
          <p:spPr>
            <a:xfrm flipH="1">
              <a:off x="8774774" y="4175471"/>
              <a:ext cx="1083939" cy="313501"/>
            </a:xfrm>
            <a:prstGeom prst="rightArrow">
              <a:avLst/>
            </a:prstGeom>
            <a:gradFill>
              <a:gsLst>
                <a:gs pos="0">
                  <a:srgbClr val="C51822"/>
                </a:gs>
                <a:gs pos="100000">
                  <a:srgbClr val="0070C0"/>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A44449CC-2D9F-6749-A0C1-4BC844142472}"/>
              </a:ext>
            </a:extLst>
          </p:cNvPr>
          <p:cNvGrpSpPr/>
          <p:nvPr/>
        </p:nvGrpSpPr>
        <p:grpSpPr>
          <a:xfrm>
            <a:off x="8847745" y="2764704"/>
            <a:ext cx="3059266" cy="1443816"/>
            <a:chOff x="8847745" y="2764704"/>
            <a:chExt cx="3059266" cy="1443816"/>
          </a:xfrm>
        </p:grpSpPr>
        <p:sp>
          <p:nvSpPr>
            <p:cNvPr id="26" name="Right Arrow 25">
              <a:extLst>
                <a:ext uri="{FF2B5EF4-FFF2-40B4-BE49-F238E27FC236}">
                  <a16:creationId xmlns:a16="http://schemas.microsoft.com/office/drawing/2014/main" id="{DEC7ADB8-A3C2-7646-852E-4194EC39C867}"/>
                </a:ext>
              </a:extLst>
            </p:cNvPr>
            <p:cNvSpPr/>
            <p:nvPr/>
          </p:nvSpPr>
          <p:spPr>
            <a:xfrm rot="4505404">
              <a:off x="8644051" y="2980956"/>
              <a:ext cx="629410" cy="196906"/>
            </a:xfrm>
            <a:prstGeom prst="rightArrow">
              <a:avLst/>
            </a:prstGeom>
            <a:solidFill>
              <a:srgbClr val="C518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DE08B6CB-90E0-1D4E-90FF-63AD7F853016}"/>
                </a:ext>
              </a:extLst>
            </p:cNvPr>
            <p:cNvSpPr/>
            <p:nvPr/>
          </p:nvSpPr>
          <p:spPr>
            <a:xfrm rot="16958963">
              <a:off x="8631493" y="3795362"/>
              <a:ext cx="629410" cy="196906"/>
            </a:xfrm>
            <a:prstGeom prst="rightArrow">
              <a:avLst/>
            </a:prstGeom>
            <a:solidFill>
              <a:srgbClr val="C518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734BF3F-67E8-F24A-A8B0-DB06E08FC172}"/>
                </a:ext>
              </a:extLst>
            </p:cNvPr>
            <p:cNvSpPr txBox="1"/>
            <p:nvPr/>
          </p:nvSpPr>
          <p:spPr>
            <a:xfrm>
              <a:off x="10717968" y="3049429"/>
              <a:ext cx="1189043" cy="954107"/>
            </a:xfrm>
            <a:prstGeom prst="rect">
              <a:avLst/>
            </a:prstGeom>
            <a:noFill/>
          </p:spPr>
          <p:txBody>
            <a:bodyPr wrap="none" rtlCol="0">
              <a:spAutoFit/>
            </a:bodyPr>
            <a:lstStyle/>
            <a:p>
              <a:pPr algn="ctr"/>
              <a:r>
                <a:rPr lang="en-US" sz="2800" dirty="0"/>
                <a:t>Hadley</a:t>
              </a:r>
            </a:p>
            <a:p>
              <a:pPr algn="ctr"/>
              <a:r>
                <a:rPr lang="en-US" sz="2800" dirty="0"/>
                <a:t>Cells</a:t>
              </a:r>
            </a:p>
          </p:txBody>
        </p:sp>
      </p:grpSp>
      <p:grpSp>
        <p:nvGrpSpPr>
          <p:cNvPr id="54" name="Group 53">
            <a:extLst>
              <a:ext uri="{FF2B5EF4-FFF2-40B4-BE49-F238E27FC236}">
                <a16:creationId xmlns:a16="http://schemas.microsoft.com/office/drawing/2014/main" id="{6A2E9A6F-C6B9-E946-AC7F-28BFF9A52885}"/>
              </a:ext>
            </a:extLst>
          </p:cNvPr>
          <p:cNvGrpSpPr/>
          <p:nvPr/>
        </p:nvGrpSpPr>
        <p:grpSpPr>
          <a:xfrm>
            <a:off x="6235908" y="2438855"/>
            <a:ext cx="529426" cy="2110729"/>
            <a:chOff x="6235908" y="2438855"/>
            <a:chExt cx="529426" cy="2110729"/>
          </a:xfrm>
        </p:grpSpPr>
        <p:sp>
          <p:nvSpPr>
            <p:cNvPr id="29" name="TextBox 28">
              <a:extLst>
                <a:ext uri="{FF2B5EF4-FFF2-40B4-BE49-F238E27FC236}">
                  <a16:creationId xmlns:a16="http://schemas.microsoft.com/office/drawing/2014/main" id="{03DEADF5-C91B-0447-9F49-36DDD543E703}"/>
                </a:ext>
              </a:extLst>
            </p:cNvPr>
            <p:cNvSpPr txBox="1"/>
            <p:nvPr/>
          </p:nvSpPr>
          <p:spPr>
            <a:xfrm>
              <a:off x="6235908" y="2438855"/>
              <a:ext cx="377026" cy="461665"/>
            </a:xfrm>
            <a:prstGeom prst="rect">
              <a:avLst/>
            </a:prstGeom>
            <a:noFill/>
          </p:spPr>
          <p:txBody>
            <a:bodyPr wrap="none" rtlCol="0">
              <a:spAutoFit/>
            </a:bodyPr>
            <a:lstStyle/>
            <a:p>
              <a:r>
                <a:rPr lang="en-US" sz="2400" dirty="0"/>
                <a:t>H</a:t>
              </a:r>
            </a:p>
          </p:txBody>
        </p:sp>
        <p:sp>
          <p:nvSpPr>
            <p:cNvPr id="30" name="TextBox 29">
              <a:extLst>
                <a:ext uri="{FF2B5EF4-FFF2-40B4-BE49-F238E27FC236}">
                  <a16:creationId xmlns:a16="http://schemas.microsoft.com/office/drawing/2014/main" id="{E397F3E9-C258-0041-8EBD-1F288EF206E2}"/>
                </a:ext>
              </a:extLst>
            </p:cNvPr>
            <p:cNvSpPr txBox="1"/>
            <p:nvPr/>
          </p:nvSpPr>
          <p:spPr>
            <a:xfrm>
              <a:off x="6235908" y="4087919"/>
              <a:ext cx="529426" cy="461665"/>
            </a:xfrm>
            <a:prstGeom prst="rect">
              <a:avLst/>
            </a:prstGeom>
            <a:noFill/>
          </p:spPr>
          <p:txBody>
            <a:bodyPr wrap="square" rtlCol="0">
              <a:spAutoFit/>
            </a:bodyPr>
            <a:lstStyle/>
            <a:p>
              <a:r>
                <a:rPr lang="en-US" sz="2400" dirty="0"/>
                <a:t>H</a:t>
              </a:r>
            </a:p>
          </p:txBody>
        </p:sp>
      </p:grpSp>
      <p:sp>
        <p:nvSpPr>
          <p:cNvPr id="31" name="TextBox 30">
            <a:extLst>
              <a:ext uri="{FF2B5EF4-FFF2-40B4-BE49-F238E27FC236}">
                <a16:creationId xmlns:a16="http://schemas.microsoft.com/office/drawing/2014/main" id="{8B4F10A0-EA4C-344C-843D-721372AF70D0}"/>
              </a:ext>
            </a:extLst>
          </p:cNvPr>
          <p:cNvSpPr txBox="1"/>
          <p:nvPr/>
        </p:nvSpPr>
        <p:spPr>
          <a:xfrm>
            <a:off x="6268388" y="3250819"/>
            <a:ext cx="314510" cy="461665"/>
          </a:xfrm>
          <a:prstGeom prst="rect">
            <a:avLst/>
          </a:prstGeom>
          <a:noFill/>
        </p:spPr>
        <p:txBody>
          <a:bodyPr wrap="none" rtlCol="0">
            <a:spAutoFit/>
          </a:bodyPr>
          <a:lstStyle/>
          <a:p>
            <a:r>
              <a:rPr lang="en-US" sz="2400" dirty="0">
                <a:solidFill>
                  <a:schemeClr val="bg1"/>
                </a:solidFill>
              </a:rPr>
              <a:t>L</a:t>
            </a:r>
          </a:p>
        </p:txBody>
      </p:sp>
      <p:grpSp>
        <p:nvGrpSpPr>
          <p:cNvPr id="55" name="Group 54">
            <a:extLst>
              <a:ext uri="{FF2B5EF4-FFF2-40B4-BE49-F238E27FC236}">
                <a16:creationId xmlns:a16="http://schemas.microsoft.com/office/drawing/2014/main" id="{897D7074-32F8-0841-805B-E1C5B6E1608F}"/>
              </a:ext>
            </a:extLst>
          </p:cNvPr>
          <p:cNvGrpSpPr/>
          <p:nvPr/>
        </p:nvGrpSpPr>
        <p:grpSpPr>
          <a:xfrm>
            <a:off x="856522" y="2653694"/>
            <a:ext cx="5549513" cy="646331"/>
            <a:chOff x="856522" y="2653694"/>
            <a:chExt cx="5549513" cy="646331"/>
          </a:xfrm>
        </p:grpSpPr>
        <p:cxnSp>
          <p:nvCxnSpPr>
            <p:cNvPr id="40" name="Straight Arrow Connector 39">
              <a:extLst>
                <a:ext uri="{FF2B5EF4-FFF2-40B4-BE49-F238E27FC236}">
                  <a16:creationId xmlns:a16="http://schemas.microsoft.com/office/drawing/2014/main" id="{8818AD96-DD94-9D4A-B41A-7D0BBE352908}"/>
                </a:ext>
              </a:extLst>
            </p:cNvPr>
            <p:cNvCxnSpPr/>
            <p:nvPr/>
          </p:nvCxnSpPr>
          <p:spPr>
            <a:xfrm flipH="1">
              <a:off x="5861154" y="2776861"/>
              <a:ext cx="544881" cy="406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6491436-BC64-9442-91CC-E150CFE45567}"/>
                </a:ext>
              </a:extLst>
            </p:cNvPr>
            <p:cNvSpPr txBox="1"/>
            <p:nvPr/>
          </p:nvSpPr>
          <p:spPr>
            <a:xfrm>
              <a:off x="856522" y="2653694"/>
              <a:ext cx="2481257" cy="646331"/>
            </a:xfrm>
            <a:prstGeom prst="rect">
              <a:avLst/>
            </a:prstGeom>
            <a:noFill/>
          </p:spPr>
          <p:txBody>
            <a:bodyPr wrap="none" rtlCol="0">
              <a:spAutoFit/>
            </a:bodyPr>
            <a:lstStyle/>
            <a:p>
              <a:r>
                <a:rPr lang="en-US" dirty="0"/>
                <a:t>Coriolis causes air parcel</a:t>
              </a:r>
            </a:p>
            <a:p>
              <a:r>
                <a:rPr lang="en-US" dirty="0"/>
                <a:t>to turn to its right</a:t>
              </a:r>
            </a:p>
          </p:txBody>
        </p:sp>
      </p:grpSp>
      <p:grpSp>
        <p:nvGrpSpPr>
          <p:cNvPr id="51" name="Group 50">
            <a:extLst>
              <a:ext uri="{FF2B5EF4-FFF2-40B4-BE49-F238E27FC236}">
                <a16:creationId xmlns:a16="http://schemas.microsoft.com/office/drawing/2014/main" id="{4F35249D-FB41-6F4B-9FCD-1B0AB9EAAEED}"/>
              </a:ext>
            </a:extLst>
          </p:cNvPr>
          <p:cNvGrpSpPr/>
          <p:nvPr/>
        </p:nvGrpSpPr>
        <p:grpSpPr>
          <a:xfrm>
            <a:off x="6404897" y="2776861"/>
            <a:ext cx="519648" cy="1420835"/>
            <a:chOff x="6404897" y="2776861"/>
            <a:chExt cx="519648" cy="1420835"/>
          </a:xfrm>
        </p:grpSpPr>
        <p:cxnSp>
          <p:nvCxnSpPr>
            <p:cNvPr id="33" name="Straight Arrow Connector 32">
              <a:extLst>
                <a:ext uri="{FF2B5EF4-FFF2-40B4-BE49-F238E27FC236}">
                  <a16:creationId xmlns:a16="http://schemas.microsoft.com/office/drawing/2014/main" id="{453C6365-BAD1-B443-A840-6469F09C23DD}"/>
                </a:ext>
              </a:extLst>
            </p:cNvPr>
            <p:cNvCxnSpPr>
              <a:cxnSpLocks/>
            </p:cNvCxnSpPr>
            <p:nvPr/>
          </p:nvCxnSpPr>
          <p:spPr>
            <a:xfrm>
              <a:off x="6404897" y="2776861"/>
              <a:ext cx="5756" cy="47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F50A556-F6CF-7447-8778-B70463EEF5C0}"/>
                </a:ext>
              </a:extLst>
            </p:cNvPr>
            <p:cNvSpPr txBox="1"/>
            <p:nvPr/>
          </p:nvSpPr>
          <p:spPr>
            <a:xfrm>
              <a:off x="6421025" y="2814121"/>
              <a:ext cx="486030" cy="369332"/>
            </a:xfrm>
            <a:prstGeom prst="rect">
              <a:avLst/>
            </a:prstGeom>
            <a:noFill/>
          </p:spPr>
          <p:txBody>
            <a:bodyPr wrap="square" rtlCol="0">
              <a:spAutoFit/>
            </a:bodyPr>
            <a:lstStyle/>
            <a:p>
              <a:r>
                <a:rPr lang="en-US" dirty="0" err="1"/>
                <a:t>pgf</a:t>
              </a:r>
              <a:endParaRPr lang="en-US" dirty="0"/>
            </a:p>
          </p:txBody>
        </p:sp>
        <p:cxnSp>
          <p:nvCxnSpPr>
            <p:cNvPr id="42" name="Straight Arrow Connector 41">
              <a:extLst>
                <a:ext uri="{FF2B5EF4-FFF2-40B4-BE49-F238E27FC236}">
                  <a16:creationId xmlns:a16="http://schemas.microsoft.com/office/drawing/2014/main" id="{5EEAE46D-AD0A-F844-A9CE-FBB981B6E91C}"/>
                </a:ext>
              </a:extLst>
            </p:cNvPr>
            <p:cNvCxnSpPr>
              <a:cxnSpLocks/>
            </p:cNvCxnSpPr>
            <p:nvPr/>
          </p:nvCxnSpPr>
          <p:spPr>
            <a:xfrm flipV="1">
              <a:off x="6407397" y="3723738"/>
              <a:ext cx="5756" cy="473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580D0CB-B81E-BC40-8C66-B3A0F1144B25}"/>
                </a:ext>
              </a:extLst>
            </p:cNvPr>
            <p:cNvSpPr txBox="1"/>
            <p:nvPr/>
          </p:nvSpPr>
          <p:spPr>
            <a:xfrm>
              <a:off x="6438515" y="3775986"/>
              <a:ext cx="486030" cy="369332"/>
            </a:xfrm>
            <a:prstGeom prst="rect">
              <a:avLst/>
            </a:prstGeom>
            <a:noFill/>
          </p:spPr>
          <p:txBody>
            <a:bodyPr wrap="square" rtlCol="0">
              <a:spAutoFit/>
            </a:bodyPr>
            <a:lstStyle/>
            <a:p>
              <a:r>
                <a:rPr lang="en-US" dirty="0" err="1"/>
                <a:t>pgf</a:t>
              </a:r>
              <a:endParaRPr lang="en-US" dirty="0"/>
            </a:p>
          </p:txBody>
        </p:sp>
      </p:grpSp>
      <p:grpSp>
        <p:nvGrpSpPr>
          <p:cNvPr id="56" name="Group 55">
            <a:extLst>
              <a:ext uri="{FF2B5EF4-FFF2-40B4-BE49-F238E27FC236}">
                <a16:creationId xmlns:a16="http://schemas.microsoft.com/office/drawing/2014/main" id="{96781543-8FD0-9145-89FB-7B19757DB5C2}"/>
              </a:ext>
            </a:extLst>
          </p:cNvPr>
          <p:cNvGrpSpPr/>
          <p:nvPr/>
        </p:nvGrpSpPr>
        <p:grpSpPr>
          <a:xfrm>
            <a:off x="874012" y="3600569"/>
            <a:ext cx="5534523" cy="646331"/>
            <a:chOff x="874012" y="3600569"/>
            <a:chExt cx="5534523" cy="646331"/>
          </a:xfrm>
        </p:grpSpPr>
        <p:cxnSp>
          <p:nvCxnSpPr>
            <p:cNvPr id="43" name="Straight Arrow Connector 42">
              <a:extLst>
                <a:ext uri="{FF2B5EF4-FFF2-40B4-BE49-F238E27FC236}">
                  <a16:creationId xmlns:a16="http://schemas.microsoft.com/office/drawing/2014/main" id="{B75C916C-9102-9044-8178-8BA3BB964EDC}"/>
                </a:ext>
              </a:extLst>
            </p:cNvPr>
            <p:cNvCxnSpPr>
              <a:cxnSpLocks/>
            </p:cNvCxnSpPr>
            <p:nvPr/>
          </p:nvCxnSpPr>
          <p:spPr>
            <a:xfrm flipH="1" flipV="1">
              <a:off x="5863654" y="3783698"/>
              <a:ext cx="544881" cy="406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C035D4B0-B137-D142-9F04-839A6DB1C613}"/>
                </a:ext>
              </a:extLst>
            </p:cNvPr>
            <p:cNvSpPr txBox="1"/>
            <p:nvPr/>
          </p:nvSpPr>
          <p:spPr>
            <a:xfrm>
              <a:off x="874012" y="3600569"/>
              <a:ext cx="2481257" cy="646331"/>
            </a:xfrm>
            <a:prstGeom prst="rect">
              <a:avLst/>
            </a:prstGeom>
            <a:noFill/>
          </p:spPr>
          <p:txBody>
            <a:bodyPr wrap="none" rtlCol="0">
              <a:spAutoFit/>
            </a:bodyPr>
            <a:lstStyle/>
            <a:p>
              <a:r>
                <a:rPr lang="en-US" dirty="0"/>
                <a:t>Coriolis causes air parcel</a:t>
              </a:r>
            </a:p>
            <a:p>
              <a:r>
                <a:rPr lang="en-US" dirty="0"/>
                <a:t>to turn to its left</a:t>
              </a:r>
            </a:p>
          </p:txBody>
        </p:sp>
      </p:grpSp>
      <p:grpSp>
        <p:nvGrpSpPr>
          <p:cNvPr id="50" name="Group 49">
            <a:extLst>
              <a:ext uri="{FF2B5EF4-FFF2-40B4-BE49-F238E27FC236}">
                <a16:creationId xmlns:a16="http://schemas.microsoft.com/office/drawing/2014/main" id="{8C433EEE-0C99-8A4C-849D-BF702D78E8CC}"/>
              </a:ext>
            </a:extLst>
          </p:cNvPr>
          <p:cNvGrpSpPr/>
          <p:nvPr/>
        </p:nvGrpSpPr>
        <p:grpSpPr>
          <a:xfrm>
            <a:off x="7257273" y="1847175"/>
            <a:ext cx="4576417" cy="4385427"/>
            <a:chOff x="7257273" y="1847175"/>
            <a:chExt cx="4576417" cy="4385427"/>
          </a:xfrm>
        </p:grpSpPr>
        <p:sp>
          <p:nvSpPr>
            <p:cNvPr id="46" name="Arc 45">
              <a:extLst>
                <a:ext uri="{FF2B5EF4-FFF2-40B4-BE49-F238E27FC236}">
                  <a16:creationId xmlns:a16="http://schemas.microsoft.com/office/drawing/2014/main" id="{B9214AE4-64F5-1D4B-9300-EC2EA1356F33}"/>
                </a:ext>
              </a:extLst>
            </p:cNvPr>
            <p:cNvSpPr/>
            <p:nvPr/>
          </p:nvSpPr>
          <p:spPr>
            <a:xfrm rot="1857223">
              <a:off x="7257273" y="1847175"/>
              <a:ext cx="3255159" cy="4385427"/>
            </a:xfrm>
            <a:prstGeom prst="arc">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60428DB2-FE13-4946-AD89-E4ED761349ED}"/>
                </a:ext>
              </a:extLst>
            </p:cNvPr>
            <p:cNvSpPr txBox="1"/>
            <p:nvPr/>
          </p:nvSpPr>
          <p:spPr>
            <a:xfrm>
              <a:off x="10570716" y="4916440"/>
              <a:ext cx="1262974" cy="369332"/>
            </a:xfrm>
            <a:prstGeom prst="rect">
              <a:avLst/>
            </a:prstGeom>
            <a:noFill/>
          </p:spPr>
          <p:txBody>
            <a:bodyPr wrap="none" rtlCol="0">
              <a:spAutoFit/>
            </a:bodyPr>
            <a:lstStyle/>
            <a:p>
              <a:r>
                <a:rPr lang="en-US" dirty="0">
                  <a:solidFill>
                    <a:srgbClr val="7030A0"/>
                  </a:solidFill>
                </a:rPr>
                <a:t>tropopause</a:t>
              </a:r>
            </a:p>
          </p:txBody>
        </p:sp>
        <p:cxnSp>
          <p:nvCxnSpPr>
            <p:cNvPr id="49" name="Straight Arrow Connector 48">
              <a:extLst>
                <a:ext uri="{FF2B5EF4-FFF2-40B4-BE49-F238E27FC236}">
                  <a16:creationId xmlns:a16="http://schemas.microsoft.com/office/drawing/2014/main" id="{54DDE0CF-8D20-E34A-876F-8661EB4058AE}"/>
                </a:ext>
              </a:extLst>
            </p:cNvPr>
            <p:cNvCxnSpPr/>
            <p:nvPr/>
          </p:nvCxnSpPr>
          <p:spPr>
            <a:xfrm flipH="1" flipV="1">
              <a:off x="10570716" y="4276880"/>
              <a:ext cx="417074" cy="73795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688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FB277D-E9F9-B946-99AD-825652980CDF}"/>
              </a:ext>
            </a:extLst>
          </p:cNvPr>
          <p:cNvSpPr txBox="1"/>
          <p:nvPr/>
        </p:nvSpPr>
        <p:spPr>
          <a:xfrm>
            <a:off x="674557" y="494675"/>
            <a:ext cx="4274888" cy="523220"/>
          </a:xfrm>
          <a:prstGeom prst="rect">
            <a:avLst/>
          </a:prstGeom>
          <a:noFill/>
        </p:spPr>
        <p:txBody>
          <a:bodyPr wrap="none" rtlCol="0">
            <a:spAutoFit/>
          </a:bodyPr>
          <a:lstStyle/>
          <a:p>
            <a:r>
              <a:rPr lang="en-US" sz="2800" dirty="0"/>
              <a:t>Hadley Cell (N. Hemisphere)</a:t>
            </a:r>
          </a:p>
        </p:txBody>
      </p:sp>
      <p:cxnSp>
        <p:nvCxnSpPr>
          <p:cNvPr id="6" name="Straight Connector 5">
            <a:extLst>
              <a:ext uri="{FF2B5EF4-FFF2-40B4-BE49-F238E27FC236}">
                <a16:creationId xmlns:a16="http://schemas.microsoft.com/office/drawing/2014/main" id="{44D61E77-3309-6946-AA99-C65165419C97}"/>
              </a:ext>
            </a:extLst>
          </p:cNvPr>
          <p:cNvCxnSpPr/>
          <p:nvPr/>
        </p:nvCxnSpPr>
        <p:spPr>
          <a:xfrm>
            <a:off x="4287187" y="5261548"/>
            <a:ext cx="4856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DEC5F8-E00F-A547-A762-9E52624BD69B}"/>
              </a:ext>
            </a:extLst>
          </p:cNvPr>
          <p:cNvCxnSpPr/>
          <p:nvPr/>
        </p:nvCxnSpPr>
        <p:spPr>
          <a:xfrm>
            <a:off x="5698761" y="3510198"/>
            <a:ext cx="4856813"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987B11E-5C85-A34B-8E09-4C2A5B4AD498}"/>
              </a:ext>
            </a:extLst>
          </p:cNvPr>
          <p:cNvSpPr txBox="1"/>
          <p:nvPr/>
        </p:nvSpPr>
        <p:spPr>
          <a:xfrm>
            <a:off x="9308894" y="5066678"/>
            <a:ext cx="922304" cy="369332"/>
          </a:xfrm>
          <a:prstGeom prst="rect">
            <a:avLst/>
          </a:prstGeom>
          <a:noFill/>
        </p:spPr>
        <p:txBody>
          <a:bodyPr wrap="none" rtlCol="0">
            <a:spAutoFit/>
          </a:bodyPr>
          <a:lstStyle/>
          <a:p>
            <a:r>
              <a:rPr lang="en-US" dirty="0"/>
              <a:t>Equator</a:t>
            </a:r>
          </a:p>
        </p:txBody>
      </p:sp>
      <p:sp>
        <p:nvSpPr>
          <p:cNvPr id="9" name="TextBox 8">
            <a:extLst>
              <a:ext uri="{FF2B5EF4-FFF2-40B4-BE49-F238E27FC236}">
                <a16:creationId xmlns:a16="http://schemas.microsoft.com/office/drawing/2014/main" id="{7AD92D95-1E8F-AE45-A69D-37D57CE270DF}"/>
              </a:ext>
            </a:extLst>
          </p:cNvPr>
          <p:cNvSpPr txBox="1"/>
          <p:nvPr/>
        </p:nvSpPr>
        <p:spPr>
          <a:xfrm>
            <a:off x="10750448" y="3325532"/>
            <a:ext cx="646331" cy="369332"/>
          </a:xfrm>
          <a:prstGeom prst="rect">
            <a:avLst/>
          </a:prstGeom>
          <a:noFill/>
        </p:spPr>
        <p:txBody>
          <a:bodyPr wrap="none" rtlCol="0">
            <a:spAutoFit/>
          </a:bodyPr>
          <a:lstStyle/>
          <a:p>
            <a:r>
              <a:rPr lang="en-US" dirty="0"/>
              <a:t>30°N</a:t>
            </a:r>
          </a:p>
        </p:txBody>
      </p:sp>
      <p:sp>
        <p:nvSpPr>
          <p:cNvPr id="10" name="Up Arrow 9">
            <a:extLst>
              <a:ext uri="{FF2B5EF4-FFF2-40B4-BE49-F238E27FC236}">
                <a16:creationId xmlns:a16="http://schemas.microsoft.com/office/drawing/2014/main" id="{9ED68758-5AE4-F74D-A149-FAB7C10FE89B}"/>
              </a:ext>
            </a:extLst>
          </p:cNvPr>
          <p:cNvSpPr/>
          <p:nvPr/>
        </p:nvSpPr>
        <p:spPr>
          <a:xfrm>
            <a:off x="5966085" y="2143593"/>
            <a:ext cx="434715" cy="3117955"/>
          </a:xfrm>
          <a:prstGeom prst="upArrow">
            <a:avLst/>
          </a:prstGeom>
          <a:gradFill>
            <a:gsLst>
              <a:gs pos="0">
                <a:srgbClr val="C51822"/>
              </a:gs>
              <a:gs pos="98000">
                <a:srgbClr val="FFC0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a:extLst>
              <a:ext uri="{FF2B5EF4-FFF2-40B4-BE49-F238E27FC236}">
                <a16:creationId xmlns:a16="http://schemas.microsoft.com/office/drawing/2014/main" id="{183CE746-5DA5-D34E-B209-18A455952B1E}"/>
              </a:ext>
            </a:extLst>
          </p:cNvPr>
          <p:cNvSpPr/>
          <p:nvPr/>
        </p:nvSpPr>
        <p:spPr>
          <a:xfrm flipV="1">
            <a:off x="8651816" y="392246"/>
            <a:ext cx="434715" cy="3117955"/>
          </a:xfrm>
          <a:prstGeom prst="upArrow">
            <a:avLst/>
          </a:prstGeom>
          <a:gradFill flip="none" rotWithShape="1">
            <a:gsLst>
              <a:gs pos="0">
                <a:srgbClr val="0070C0"/>
              </a:gs>
              <a:gs pos="98000">
                <a:srgbClr val="C51822"/>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FF58ECDB-37DA-8649-8C1E-4B33EC06316D}"/>
              </a:ext>
            </a:extLst>
          </p:cNvPr>
          <p:cNvSpPr/>
          <p:nvPr/>
        </p:nvSpPr>
        <p:spPr>
          <a:xfrm rot="19601398">
            <a:off x="6059738" y="1029314"/>
            <a:ext cx="2704750" cy="324807"/>
          </a:xfrm>
          <a:prstGeom prst="rightArrow">
            <a:avLst/>
          </a:prstGeom>
          <a:gradFill flip="none" rotWithShape="1">
            <a:gsLst>
              <a:gs pos="0">
                <a:srgbClr val="FFC000"/>
              </a:gs>
              <a:gs pos="98000">
                <a:srgbClr val="0070C0"/>
              </a:gs>
            </a:gsLst>
            <a:lin ang="21594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a:extLst>
              <a:ext uri="{FF2B5EF4-FFF2-40B4-BE49-F238E27FC236}">
                <a16:creationId xmlns:a16="http://schemas.microsoft.com/office/drawing/2014/main" id="{DBDCAF89-A7B8-DC4B-83FD-F84A09D0A49C}"/>
              </a:ext>
            </a:extLst>
          </p:cNvPr>
          <p:cNvSpPr/>
          <p:nvPr/>
        </p:nvSpPr>
        <p:spPr>
          <a:xfrm rot="8825185">
            <a:off x="6316533" y="4207392"/>
            <a:ext cx="2446236" cy="4124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21F5C02-C9F2-F444-9C43-179F442D30FD}"/>
              </a:ext>
            </a:extLst>
          </p:cNvPr>
          <p:cNvSpPr txBox="1"/>
          <p:nvPr/>
        </p:nvSpPr>
        <p:spPr>
          <a:xfrm rot="16200000">
            <a:off x="5340642" y="3893797"/>
            <a:ext cx="859531" cy="461665"/>
          </a:xfrm>
          <a:prstGeom prst="rect">
            <a:avLst/>
          </a:prstGeom>
          <a:noFill/>
        </p:spPr>
        <p:txBody>
          <a:bodyPr wrap="none" rtlCol="0">
            <a:spAutoFit/>
          </a:bodyPr>
          <a:lstStyle/>
          <a:p>
            <a:r>
              <a:rPr lang="en-US" sz="2400" dirty="0"/>
              <a:t>rising</a:t>
            </a:r>
          </a:p>
        </p:txBody>
      </p:sp>
      <p:sp>
        <p:nvSpPr>
          <p:cNvPr id="15" name="TextBox 14">
            <a:extLst>
              <a:ext uri="{FF2B5EF4-FFF2-40B4-BE49-F238E27FC236}">
                <a16:creationId xmlns:a16="http://schemas.microsoft.com/office/drawing/2014/main" id="{EFC40BC7-4AB1-5949-A573-5F72F93A1233}"/>
              </a:ext>
            </a:extLst>
          </p:cNvPr>
          <p:cNvSpPr txBox="1"/>
          <p:nvPr/>
        </p:nvSpPr>
        <p:spPr>
          <a:xfrm rot="19621039">
            <a:off x="6459740" y="631818"/>
            <a:ext cx="1429559" cy="461665"/>
          </a:xfrm>
          <a:prstGeom prst="rect">
            <a:avLst/>
          </a:prstGeom>
          <a:noFill/>
        </p:spPr>
        <p:txBody>
          <a:bodyPr wrap="none" rtlCol="0">
            <a:spAutoFit/>
          </a:bodyPr>
          <a:lstStyle/>
          <a:p>
            <a:r>
              <a:rPr lang="en-US" sz="2400" dirty="0"/>
              <a:t>aloft (SW)</a:t>
            </a:r>
          </a:p>
        </p:txBody>
      </p:sp>
      <p:sp>
        <p:nvSpPr>
          <p:cNvPr id="16" name="TextBox 15">
            <a:extLst>
              <a:ext uri="{FF2B5EF4-FFF2-40B4-BE49-F238E27FC236}">
                <a16:creationId xmlns:a16="http://schemas.microsoft.com/office/drawing/2014/main" id="{3214E3C4-D2B4-8E46-BA1C-4B1DA1E272FF}"/>
              </a:ext>
            </a:extLst>
          </p:cNvPr>
          <p:cNvSpPr txBox="1"/>
          <p:nvPr/>
        </p:nvSpPr>
        <p:spPr>
          <a:xfrm rot="5400000">
            <a:off x="8790617" y="1618532"/>
            <a:ext cx="1053494" cy="461665"/>
          </a:xfrm>
          <a:prstGeom prst="rect">
            <a:avLst/>
          </a:prstGeom>
          <a:noFill/>
        </p:spPr>
        <p:txBody>
          <a:bodyPr wrap="none" rtlCol="0">
            <a:spAutoFit/>
          </a:bodyPr>
          <a:lstStyle/>
          <a:p>
            <a:r>
              <a:rPr lang="en-US" sz="2400" dirty="0"/>
              <a:t>sinking</a:t>
            </a:r>
          </a:p>
        </p:txBody>
      </p:sp>
      <p:sp>
        <p:nvSpPr>
          <p:cNvPr id="17" name="TextBox 16">
            <a:extLst>
              <a:ext uri="{FF2B5EF4-FFF2-40B4-BE49-F238E27FC236}">
                <a16:creationId xmlns:a16="http://schemas.microsoft.com/office/drawing/2014/main" id="{A1140EF7-FE2C-2040-BFD3-E81FDD6B9EDE}"/>
              </a:ext>
            </a:extLst>
          </p:cNvPr>
          <p:cNvSpPr txBox="1"/>
          <p:nvPr/>
        </p:nvSpPr>
        <p:spPr>
          <a:xfrm rot="19552241">
            <a:off x="6941621" y="4248475"/>
            <a:ext cx="2323072" cy="461665"/>
          </a:xfrm>
          <a:prstGeom prst="rect">
            <a:avLst/>
          </a:prstGeom>
          <a:noFill/>
        </p:spPr>
        <p:txBody>
          <a:bodyPr wrap="none" rtlCol="0">
            <a:spAutoFit/>
          </a:bodyPr>
          <a:lstStyle/>
          <a:p>
            <a:r>
              <a:rPr lang="en-US" sz="2400" dirty="0"/>
              <a:t>Northeast Trades</a:t>
            </a:r>
          </a:p>
        </p:txBody>
      </p:sp>
      <p:sp>
        <p:nvSpPr>
          <p:cNvPr id="18" name="TextBox 17">
            <a:extLst>
              <a:ext uri="{FF2B5EF4-FFF2-40B4-BE49-F238E27FC236}">
                <a16:creationId xmlns:a16="http://schemas.microsoft.com/office/drawing/2014/main" id="{061530AD-3673-A842-85E4-3DB4A8E5615A}"/>
              </a:ext>
            </a:extLst>
          </p:cNvPr>
          <p:cNvSpPr txBox="1"/>
          <p:nvPr/>
        </p:nvSpPr>
        <p:spPr>
          <a:xfrm>
            <a:off x="1482457" y="1339228"/>
            <a:ext cx="2848344" cy="1200329"/>
          </a:xfrm>
          <a:prstGeom prst="rect">
            <a:avLst/>
          </a:prstGeom>
          <a:noFill/>
        </p:spPr>
        <p:txBody>
          <a:bodyPr wrap="none" rtlCol="0">
            <a:spAutoFit/>
          </a:bodyPr>
          <a:lstStyle/>
          <a:p>
            <a:r>
              <a:rPr lang="en-US" dirty="0"/>
              <a:t>As air aloft moves poleward,</a:t>
            </a:r>
          </a:p>
          <a:p>
            <a:r>
              <a:rPr lang="en-US" dirty="0"/>
              <a:t>Coriolis turns the air parcel</a:t>
            </a:r>
          </a:p>
          <a:p>
            <a:r>
              <a:rPr lang="en-US" dirty="0"/>
              <a:t>to its right.  The air piles up </a:t>
            </a:r>
          </a:p>
          <a:p>
            <a:r>
              <a:rPr lang="en-US" dirty="0"/>
              <a:t>aloft at 30°N.</a:t>
            </a:r>
          </a:p>
        </p:txBody>
      </p:sp>
    </p:spTree>
    <p:extLst>
      <p:ext uri="{BB962C8B-B14F-4D97-AF65-F5344CB8AC3E}">
        <p14:creationId xmlns:p14="http://schemas.microsoft.com/office/powerpoint/2010/main" val="201188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7C83FC56-0C25-234F-8AA9-D282C14D5BC9}"/>
              </a:ext>
            </a:extLst>
          </p:cNvPr>
          <p:cNvSpPr txBox="1">
            <a:spLocks noChangeArrowheads="1"/>
          </p:cNvSpPr>
          <p:nvPr/>
        </p:nvSpPr>
        <p:spPr bwMode="auto">
          <a:xfrm>
            <a:off x="186244" y="71999"/>
            <a:ext cx="2304092" cy="1384995"/>
          </a:xfrm>
          <a:prstGeom prst="rect">
            <a:avLst/>
          </a:prstGeom>
          <a:noFill/>
          <a:ln w="9525">
            <a:noFill/>
            <a:miter lim="800000"/>
            <a:headEnd/>
            <a:tailEnd/>
          </a:ln>
        </p:spPr>
        <p:txBody>
          <a:bodyPr wrap="none">
            <a:prstTxWarp prst="textNoShape">
              <a:avLst/>
            </a:prstTxWarp>
            <a:spAutoFit/>
          </a:bodyPr>
          <a:lstStyle/>
          <a:p>
            <a:pPr algn="ctr" eaLnBrk="0" hangingPunct="0"/>
            <a:r>
              <a:rPr lang="en-US" sz="2800" dirty="0"/>
              <a:t>Rotating</a:t>
            </a:r>
          </a:p>
          <a:p>
            <a:pPr algn="ctr" eaLnBrk="0" hangingPunct="0"/>
            <a:r>
              <a:rPr lang="en-US" sz="2800" dirty="0"/>
              <a:t>Homogeneous</a:t>
            </a:r>
          </a:p>
          <a:p>
            <a:pPr algn="ctr" eaLnBrk="0" hangingPunct="0"/>
            <a:r>
              <a:rPr lang="en-US" sz="2800" dirty="0"/>
              <a:t>Planet</a:t>
            </a:r>
          </a:p>
        </p:txBody>
      </p:sp>
      <p:sp>
        <p:nvSpPr>
          <p:cNvPr id="5" name="Oval 4">
            <a:extLst>
              <a:ext uri="{FF2B5EF4-FFF2-40B4-BE49-F238E27FC236}">
                <a16:creationId xmlns:a16="http://schemas.microsoft.com/office/drawing/2014/main" id="{9DDF30E7-CAFF-6248-B767-232607C0AD37}"/>
              </a:ext>
            </a:extLst>
          </p:cNvPr>
          <p:cNvSpPr/>
          <p:nvPr/>
        </p:nvSpPr>
        <p:spPr>
          <a:xfrm>
            <a:off x="4005938" y="1107238"/>
            <a:ext cx="4778829" cy="478193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971A616-BE2A-694E-B688-1207901BE60F}"/>
              </a:ext>
            </a:extLst>
          </p:cNvPr>
          <p:cNvCxnSpPr>
            <a:stCxn id="5" idx="2"/>
            <a:endCxn id="5" idx="6"/>
          </p:cNvCxnSpPr>
          <p:nvPr/>
        </p:nvCxnSpPr>
        <p:spPr>
          <a:xfrm>
            <a:off x="4005938" y="3498203"/>
            <a:ext cx="47788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0310B7B-7586-5049-A785-DDC4990E5FB1}"/>
              </a:ext>
            </a:extLst>
          </p:cNvPr>
          <p:cNvCxnSpPr>
            <a:cxnSpLocks/>
          </p:cNvCxnSpPr>
          <p:nvPr/>
        </p:nvCxnSpPr>
        <p:spPr>
          <a:xfrm>
            <a:off x="4158338" y="2649119"/>
            <a:ext cx="44849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9456AF-ED07-3B4E-91C7-7EB8A205D7FF}"/>
              </a:ext>
            </a:extLst>
          </p:cNvPr>
          <p:cNvCxnSpPr>
            <a:cxnSpLocks/>
          </p:cNvCxnSpPr>
          <p:nvPr/>
        </p:nvCxnSpPr>
        <p:spPr>
          <a:xfrm>
            <a:off x="4659076" y="1854459"/>
            <a:ext cx="34616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89B9734-89A2-9849-8FB3-2E0F475E1B0D}"/>
              </a:ext>
            </a:extLst>
          </p:cNvPr>
          <p:cNvCxnSpPr>
            <a:cxnSpLocks/>
          </p:cNvCxnSpPr>
          <p:nvPr/>
        </p:nvCxnSpPr>
        <p:spPr>
          <a:xfrm flipV="1">
            <a:off x="4147448" y="4325523"/>
            <a:ext cx="44849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317E382-1E6D-AC4D-B04D-EAADE5114284}"/>
              </a:ext>
            </a:extLst>
          </p:cNvPr>
          <p:cNvCxnSpPr>
            <a:cxnSpLocks/>
          </p:cNvCxnSpPr>
          <p:nvPr/>
        </p:nvCxnSpPr>
        <p:spPr>
          <a:xfrm flipV="1">
            <a:off x="4680844" y="5163721"/>
            <a:ext cx="3461667"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5D8B50D-4CDC-CA4B-81B4-FD2F4BB9EEBF}"/>
              </a:ext>
            </a:extLst>
          </p:cNvPr>
          <p:cNvSpPr txBox="1"/>
          <p:nvPr/>
        </p:nvSpPr>
        <p:spPr>
          <a:xfrm>
            <a:off x="3548743" y="3302255"/>
            <a:ext cx="380232" cy="369332"/>
          </a:xfrm>
          <a:prstGeom prst="rect">
            <a:avLst/>
          </a:prstGeom>
          <a:noFill/>
        </p:spPr>
        <p:txBody>
          <a:bodyPr wrap="none" rtlCol="0">
            <a:spAutoFit/>
          </a:bodyPr>
          <a:lstStyle/>
          <a:p>
            <a:r>
              <a:rPr lang="en-US" dirty="0"/>
              <a:t>0°</a:t>
            </a:r>
          </a:p>
        </p:txBody>
      </p:sp>
      <p:sp>
        <p:nvSpPr>
          <p:cNvPr id="16" name="TextBox 15">
            <a:extLst>
              <a:ext uri="{FF2B5EF4-FFF2-40B4-BE49-F238E27FC236}">
                <a16:creationId xmlns:a16="http://schemas.microsoft.com/office/drawing/2014/main" id="{0FB2111E-15D9-1D42-9D9E-4369508D7CEB}"/>
              </a:ext>
            </a:extLst>
          </p:cNvPr>
          <p:cNvSpPr txBox="1"/>
          <p:nvPr/>
        </p:nvSpPr>
        <p:spPr>
          <a:xfrm>
            <a:off x="3516081" y="2464049"/>
            <a:ext cx="646331" cy="369332"/>
          </a:xfrm>
          <a:prstGeom prst="rect">
            <a:avLst/>
          </a:prstGeom>
          <a:noFill/>
        </p:spPr>
        <p:txBody>
          <a:bodyPr wrap="none" rtlCol="0">
            <a:spAutoFit/>
          </a:bodyPr>
          <a:lstStyle/>
          <a:p>
            <a:r>
              <a:rPr lang="en-US" dirty="0"/>
              <a:t>30°N</a:t>
            </a:r>
          </a:p>
        </p:txBody>
      </p:sp>
      <p:sp>
        <p:nvSpPr>
          <p:cNvPr id="17" name="TextBox 16">
            <a:extLst>
              <a:ext uri="{FF2B5EF4-FFF2-40B4-BE49-F238E27FC236}">
                <a16:creationId xmlns:a16="http://schemas.microsoft.com/office/drawing/2014/main" id="{448BC44C-F48B-A54F-A4B4-C64F61386EC2}"/>
              </a:ext>
            </a:extLst>
          </p:cNvPr>
          <p:cNvSpPr txBox="1"/>
          <p:nvPr/>
        </p:nvSpPr>
        <p:spPr>
          <a:xfrm>
            <a:off x="3516081" y="4190192"/>
            <a:ext cx="603050" cy="369332"/>
          </a:xfrm>
          <a:prstGeom prst="rect">
            <a:avLst/>
          </a:prstGeom>
          <a:noFill/>
        </p:spPr>
        <p:txBody>
          <a:bodyPr wrap="none" rtlCol="0">
            <a:spAutoFit/>
          </a:bodyPr>
          <a:lstStyle/>
          <a:p>
            <a:r>
              <a:rPr lang="en-US" dirty="0"/>
              <a:t>30°S</a:t>
            </a:r>
          </a:p>
        </p:txBody>
      </p:sp>
      <p:sp>
        <p:nvSpPr>
          <p:cNvPr id="18" name="TextBox 17">
            <a:extLst>
              <a:ext uri="{FF2B5EF4-FFF2-40B4-BE49-F238E27FC236}">
                <a16:creationId xmlns:a16="http://schemas.microsoft.com/office/drawing/2014/main" id="{76BFFC63-47FF-EF43-8BFE-1BF320F01833}"/>
              </a:ext>
            </a:extLst>
          </p:cNvPr>
          <p:cNvSpPr txBox="1"/>
          <p:nvPr/>
        </p:nvSpPr>
        <p:spPr>
          <a:xfrm>
            <a:off x="3928975" y="1654629"/>
            <a:ext cx="646331" cy="369332"/>
          </a:xfrm>
          <a:prstGeom prst="rect">
            <a:avLst/>
          </a:prstGeom>
          <a:noFill/>
        </p:spPr>
        <p:txBody>
          <a:bodyPr wrap="none" rtlCol="0">
            <a:spAutoFit/>
          </a:bodyPr>
          <a:lstStyle/>
          <a:p>
            <a:r>
              <a:rPr lang="en-US" dirty="0"/>
              <a:t>60°N</a:t>
            </a:r>
          </a:p>
        </p:txBody>
      </p:sp>
      <p:sp>
        <p:nvSpPr>
          <p:cNvPr id="19" name="TextBox 18">
            <a:extLst>
              <a:ext uri="{FF2B5EF4-FFF2-40B4-BE49-F238E27FC236}">
                <a16:creationId xmlns:a16="http://schemas.microsoft.com/office/drawing/2014/main" id="{F08BE701-2186-9341-A84A-AA5BDDCBB9BC}"/>
              </a:ext>
            </a:extLst>
          </p:cNvPr>
          <p:cNvSpPr txBox="1"/>
          <p:nvPr/>
        </p:nvSpPr>
        <p:spPr>
          <a:xfrm>
            <a:off x="3940626" y="4984852"/>
            <a:ext cx="603050" cy="369332"/>
          </a:xfrm>
          <a:prstGeom prst="rect">
            <a:avLst/>
          </a:prstGeom>
          <a:noFill/>
        </p:spPr>
        <p:txBody>
          <a:bodyPr wrap="none" rtlCol="0">
            <a:spAutoFit/>
          </a:bodyPr>
          <a:lstStyle/>
          <a:p>
            <a:r>
              <a:rPr lang="en-US" dirty="0"/>
              <a:t>60°S</a:t>
            </a:r>
          </a:p>
        </p:txBody>
      </p:sp>
      <p:sp>
        <p:nvSpPr>
          <p:cNvPr id="21" name="Right Arrow 20">
            <a:extLst>
              <a:ext uri="{FF2B5EF4-FFF2-40B4-BE49-F238E27FC236}">
                <a16:creationId xmlns:a16="http://schemas.microsoft.com/office/drawing/2014/main" id="{3C6C2A08-E974-D04D-93DF-99C6DB173C80}"/>
              </a:ext>
            </a:extLst>
          </p:cNvPr>
          <p:cNvSpPr/>
          <p:nvPr/>
        </p:nvSpPr>
        <p:spPr>
          <a:xfrm>
            <a:off x="9024256" y="3331027"/>
            <a:ext cx="1219200" cy="286130"/>
          </a:xfrm>
          <a:prstGeom prst="rightArrow">
            <a:avLst/>
          </a:prstGeom>
          <a:gradFill>
            <a:gsLst>
              <a:gs pos="0">
                <a:srgbClr val="C51822"/>
              </a:gs>
              <a:gs pos="100000">
                <a:srgbClr val="FFC00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21">
            <a:extLst>
              <a:ext uri="{FF2B5EF4-FFF2-40B4-BE49-F238E27FC236}">
                <a16:creationId xmlns:a16="http://schemas.microsoft.com/office/drawing/2014/main" id="{6D221D1D-780A-EB4D-8A41-7AB364D31C66}"/>
              </a:ext>
            </a:extLst>
          </p:cNvPr>
          <p:cNvSpPr/>
          <p:nvPr/>
        </p:nvSpPr>
        <p:spPr>
          <a:xfrm rot="4285331">
            <a:off x="9701474" y="2830824"/>
            <a:ext cx="979715" cy="272143"/>
          </a:xfrm>
          <a:prstGeom prst="leftArrow">
            <a:avLst/>
          </a:prstGeom>
          <a:gradFill flip="none" rotWithShape="1">
            <a:gsLst>
              <a:gs pos="0">
                <a:srgbClr val="FFC000"/>
              </a:gs>
              <a:gs pos="100000">
                <a:srgbClr val="0070C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eft Arrow 22">
            <a:extLst>
              <a:ext uri="{FF2B5EF4-FFF2-40B4-BE49-F238E27FC236}">
                <a16:creationId xmlns:a16="http://schemas.microsoft.com/office/drawing/2014/main" id="{FE7010E5-3EB4-BF41-9EFB-278E1806C6CD}"/>
              </a:ext>
            </a:extLst>
          </p:cNvPr>
          <p:cNvSpPr/>
          <p:nvPr/>
        </p:nvSpPr>
        <p:spPr>
          <a:xfrm rot="17314669" flipV="1">
            <a:off x="9703974" y="3912608"/>
            <a:ext cx="979715" cy="272143"/>
          </a:xfrm>
          <a:prstGeom prst="leftArrow">
            <a:avLst/>
          </a:prstGeom>
          <a:gradFill flip="none" rotWithShape="1">
            <a:gsLst>
              <a:gs pos="0">
                <a:srgbClr val="FFC000"/>
              </a:gs>
              <a:gs pos="100000">
                <a:srgbClr val="0070C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a16="http://schemas.microsoft.com/office/drawing/2014/main" id="{FDDE01BC-D7BF-9B4A-AF70-DFBDE2E8BB97}"/>
              </a:ext>
            </a:extLst>
          </p:cNvPr>
          <p:cNvSpPr/>
          <p:nvPr/>
        </p:nvSpPr>
        <p:spPr>
          <a:xfrm flipH="1">
            <a:off x="8772272" y="2494079"/>
            <a:ext cx="1083939" cy="249862"/>
          </a:xfrm>
          <a:prstGeom prst="rightArrow">
            <a:avLst/>
          </a:prstGeom>
          <a:gradFill>
            <a:gsLst>
              <a:gs pos="0">
                <a:srgbClr val="C51822"/>
              </a:gs>
              <a:gs pos="100000">
                <a:srgbClr val="0070C0"/>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70CC23BA-DDD3-3C44-A0BA-699AAB7AA499}"/>
              </a:ext>
            </a:extLst>
          </p:cNvPr>
          <p:cNvSpPr/>
          <p:nvPr/>
        </p:nvSpPr>
        <p:spPr>
          <a:xfrm flipH="1">
            <a:off x="8774774" y="4175471"/>
            <a:ext cx="1083939" cy="313501"/>
          </a:xfrm>
          <a:prstGeom prst="rightArrow">
            <a:avLst/>
          </a:prstGeom>
          <a:gradFill>
            <a:gsLst>
              <a:gs pos="0">
                <a:srgbClr val="C51822"/>
              </a:gs>
              <a:gs pos="100000">
                <a:srgbClr val="0070C0"/>
              </a:gs>
            </a:gsLst>
            <a:lin ang="108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DEC7ADB8-A3C2-7646-852E-4194EC39C867}"/>
              </a:ext>
            </a:extLst>
          </p:cNvPr>
          <p:cNvSpPr/>
          <p:nvPr/>
        </p:nvSpPr>
        <p:spPr>
          <a:xfrm rot="4505404">
            <a:off x="8644051" y="2980956"/>
            <a:ext cx="629410" cy="196906"/>
          </a:xfrm>
          <a:prstGeom prst="rightArrow">
            <a:avLst/>
          </a:prstGeom>
          <a:solidFill>
            <a:srgbClr val="C518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DE08B6CB-90E0-1D4E-90FF-63AD7F853016}"/>
              </a:ext>
            </a:extLst>
          </p:cNvPr>
          <p:cNvSpPr/>
          <p:nvPr/>
        </p:nvSpPr>
        <p:spPr>
          <a:xfrm rot="16958963">
            <a:off x="8631493" y="3795362"/>
            <a:ext cx="629410" cy="196906"/>
          </a:xfrm>
          <a:prstGeom prst="rightArrow">
            <a:avLst/>
          </a:prstGeom>
          <a:solidFill>
            <a:srgbClr val="C518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734BF3F-67E8-F24A-A8B0-DB06E08FC172}"/>
              </a:ext>
            </a:extLst>
          </p:cNvPr>
          <p:cNvSpPr txBox="1"/>
          <p:nvPr/>
        </p:nvSpPr>
        <p:spPr>
          <a:xfrm>
            <a:off x="10717968" y="3049429"/>
            <a:ext cx="1189043" cy="954107"/>
          </a:xfrm>
          <a:prstGeom prst="rect">
            <a:avLst/>
          </a:prstGeom>
          <a:noFill/>
        </p:spPr>
        <p:txBody>
          <a:bodyPr wrap="none" rtlCol="0">
            <a:spAutoFit/>
          </a:bodyPr>
          <a:lstStyle/>
          <a:p>
            <a:pPr algn="ctr"/>
            <a:r>
              <a:rPr lang="en-US" sz="2800" dirty="0"/>
              <a:t>Hadley</a:t>
            </a:r>
          </a:p>
          <a:p>
            <a:pPr algn="ctr"/>
            <a:r>
              <a:rPr lang="en-US" sz="2800" dirty="0"/>
              <a:t>Cells</a:t>
            </a:r>
          </a:p>
        </p:txBody>
      </p:sp>
      <p:sp>
        <p:nvSpPr>
          <p:cNvPr id="29" name="TextBox 28">
            <a:extLst>
              <a:ext uri="{FF2B5EF4-FFF2-40B4-BE49-F238E27FC236}">
                <a16:creationId xmlns:a16="http://schemas.microsoft.com/office/drawing/2014/main" id="{03DEADF5-C91B-0447-9F49-36DDD543E703}"/>
              </a:ext>
            </a:extLst>
          </p:cNvPr>
          <p:cNvSpPr txBox="1"/>
          <p:nvPr/>
        </p:nvSpPr>
        <p:spPr>
          <a:xfrm>
            <a:off x="6235908" y="2438855"/>
            <a:ext cx="377026" cy="461665"/>
          </a:xfrm>
          <a:prstGeom prst="rect">
            <a:avLst/>
          </a:prstGeom>
          <a:noFill/>
        </p:spPr>
        <p:txBody>
          <a:bodyPr wrap="none" rtlCol="0">
            <a:spAutoFit/>
          </a:bodyPr>
          <a:lstStyle/>
          <a:p>
            <a:r>
              <a:rPr lang="en-US" sz="2400" dirty="0"/>
              <a:t>H</a:t>
            </a:r>
          </a:p>
        </p:txBody>
      </p:sp>
      <p:sp>
        <p:nvSpPr>
          <p:cNvPr id="30" name="TextBox 29">
            <a:extLst>
              <a:ext uri="{FF2B5EF4-FFF2-40B4-BE49-F238E27FC236}">
                <a16:creationId xmlns:a16="http://schemas.microsoft.com/office/drawing/2014/main" id="{E397F3E9-C258-0041-8EBD-1F288EF206E2}"/>
              </a:ext>
            </a:extLst>
          </p:cNvPr>
          <p:cNvSpPr txBox="1"/>
          <p:nvPr/>
        </p:nvSpPr>
        <p:spPr>
          <a:xfrm>
            <a:off x="6235908" y="4087919"/>
            <a:ext cx="529426" cy="461665"/>
          </a:xfrm>
          <a:prstGeom prst="rect">
            <a:avLst/>
          </a:prstGeom>
          <a:noFill/>
        </p:spPr>
        <p:txBody>
          <a:bodyPr wrap="square" rtlCol="0">
            <a:spAutoFit/>
          </a:bodyPr>
          <a:lstStyle/>
          <a:p>
            <a:r>
              <a:rPr lang="en-US" sz="2400" dirty="0"/>
              <a:t>H</a:t>
            </a:r>
          </a:p>
        </p:txBody>
      </p:sp>
      <p:sp>
        <p:nvSpPr>
          <p:cNvPr id="31" name="TextBox 30">
            <a:extLst>
              <a:ext uri="{FF2B5EF4-FFF2-40B4-BE49-F238E27FC236}">
                <a16:creationId xmlns:a16="http://schemas.microsoft.com/office/drawing/2014/main" id="{8B4F10A0-EA4C-344C-843D-721372AF70D0}"/>
              </a:ext>
            </a:extLst>
          </p:cNvPr>
          <p:cNvSpPr txBox="1"/>
          <p:nvPr/>
        </p:nvSpPr>
        <p:spPr>
          <a:xfrm>
            <a:off x="6268388" y="3250819"/>
            <a:ext cx="314510" cy="461665"/>
          </a:xfrm>
          <a:prstGeom prst="rect">
            <a:avLst/>
          </a:prstGeom>
          <a:noFill/>
        </p:spPr>
        <p:txBody>
          <a:bodyPr wrap="none" rtlCol="0">
            <a:spAutoFit/>
          </a:bodyPr>
          <a:lstStyle/>
          <a:p>
            <a:r>
              <a:rPr lang="en-US" sz="2400" dirty="0"/>
              <a:t>L</a:t>
            </a:r>
          </a:p>
        </p:txBody>
      </p:sp>
      <p:cxnSp>
        <p:nvCxnSpPr>
          <p:cNvPr id="40" name="Straight Arrow Connector 39">
            <a:extLst>
              <a:ext uri="{FF2B5EF4-FFF2-40B4-BE49-F238E27FC236}">
                <a16:creationId xmlns:a16="http://schemas.microsoft.com/office/drawing/2014/main" id="{8818AD96-DD94-9D4A-B41A-7D0BBE352908}"/>
              </a:ext>
            </a:extLst>
          </p:cNvPr>
          <p:cNvCxnSpPr/>
          <p:nvPr/>
        </p:nvCxnSpPr>
        <p:spPr>
          <a:xfrm flipH="1">
            <a:off x="6115984" y="2821831"/>
            <a:ext cx="544881" cy="4065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B75C916C-9102-9044-8178-8BA3BB964EDC}"/>
              </a:ext>
            </a:extLst>
          </p:cNvPr>
          <p:cNvCxnSpPr>
            <a:cxnSpLocks/>
          </p:cNvCxnSpPr>
          <p:nvPr/>
        </p:nvCxnSpPr>
        <p:spPr>
          <a:xfrm flipH="1" flipV="1">
            <a:off x="6118484" y="3783698"/>
            <a:ext cx="544881" cy="4065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4EA48C5-3E60-334E-AA84-68DBD43EB09B}"/>
              </a:ext>
            </a:extLst>
          </p:cNvPr>
          <p:cNvSpPr txBox="1"/>
          <p:nvPr/>
        </p:nvSpPr>
        <p:spPr>
          <a:xfrm>
            <a:off x="2169034" y="2804669"/>
            <a:ext cx="1109791" cy="369332"/>
          </a:xfrm>
          <a:prstGeom prst="rect">
            <a:avLst/>
          </a:prstGeom>
          <a:noFill/>
        </p:spPr>
        <p:txBody>
          <a:bodyPr wrap="none" rtlCol="0">
            <a:spAutoFit/>
          </a:bodyPr>
          <a:lstStyle/>
          <a:p>
            <a:r>
              <a:rPr lang="en-US" dirty="0"/>
              <a:t>NE Trades</a:t>
            </a:r>
          </a:p>
        </p:txBody>
      </p:sp>
      <p:sp>
        <p:nvSpPr>
          <p:cNvPr id="35" name="TextBox 34">
            <a:extLst>
              <a:ext uri="{FF2B5EF4-FFF2-40B4-BE49-F238E27FC236}">
                <a16:creationId xmlns:a16="http://schemas.microsoft.com/office/drawing/2014/main" id="{91D3A1E7-982F-A24F-B49E-0B0E44B4765E}"/>
              </a:ext>
            </a:extLst>
          </p:cNvPr>
          <p:cNvSpPr txBox="1"/>
          <p:nvPr/>
        </p:nvSpPr>
        <p:spPr>
          <a:xfrm>
            <a:off x="2171534" y="3796511"/>
            <a:ext cx="1066510" cy="369332"/>
          </a:xfrm>
          <a:prstGeom prst="rect">
            <a:avLst/>
          </a:prstGeom>
          <a:noFill/>
        </p:spPr>
        <p:txBody>
          <a:bodyPr wrap="none" rtlCol="0">
            <a:spAutoFit/>
          </a:bodyPr>
          <a:lstStyle/>
          <a:p>
            <a:r>
              <a:rPr lang="en-US" dirty="0"/>
              <a:t>SE Trades</a:t>
            </a:r>
          </a:p>
        </p:txBody>
      </p:sp>
      <p:grpSp>
        <p:nvGrpSpPr>
          <p:cNvPr id="106" name="Group 105">
            <a:extLst>
              <a:ext uri="{FF2B5EF4-FFF2-40B4-BE49-F238E27FC236}">
                <a16:creationId xmlns:a16="http://schemas.microsoft.com/office/drawing/2014/main" id="{1F7DDBC4-2EB2-7041-BD58-1A125EFCEF89}"/>
              </a:ext>
            </a:extLst>
          </p:cNvPr>
          <p:cNvGrpSpPr/>
          <p:nvPr/>
        </p:nvGrpSpPr>
        <p:grpSpPr>
          <a:xfrm>
            <a:off x="452687" y="3013583"/>
            <a:ext cx="2661408" cy="923330"/>
            <a:chOff x="452687" y="3013583"/>
            <a:chExt cx="2661408" cy="923330"/>
          </a:xfrm>
        </p:grpSpPr>
        <p:sp>
          <p:nvSpPr>
            <p:cNvPr id="37" name="TextBox 36">
              <a:extLst>
                <a:ext uri="{FF2B5EF4-FFF2-40B4-BE49-F238E27FC236}">
                  <a16:creationId xmlns:a16="http://schemas.microsoft.com/office/drawing/2014/main" id="{BE186F9B-03FA-204D-8130-90000769B5E2}"/>
                </a:ext>
              </a:extLst>
            </p:cNvPr>
            <p:cNvSpPr txBox="1"/>
            <p:nvPr/>
          </p:nvSpPr>
          <p:spPr>
            <a:xfrm>
              <a:off x="452687" y="3013583"/>
              <a:ext cx="1399807" cy="923330"/>
            </a:xfrm>
            <a:prstGeom prst="rect">
              <a:avLst/>
            </a:prstGeom>
            <a:noFill/>
          </p:spPr>
          <p:txBody>
            <a:bodyPr wrap="none" rtlCol="0">
              <a:spAutoFit/>
            </a:bodyPr>
            <a:lstStyle/>
            <a:p>
              <a:pPr algn="ctr"/>
              <a:r>
                <a:rPr lang="en-US" dirty="0">
                  <a:solidFill>
                    <a:srgbClr val="00B050"/>
                  </a:solidFill>
                </a:rPr>
                <a:t>(Intertropical</a:t>
              </a:r>
            </a:p>
            <a:p>
              <a:pPr algn="ctr"/>
              <a:r>
                <a:rPr lang="en-US" dirty="0">
                  <a:solidFill>
                    <a:srgbClr val="00B050"/>
                  </a:solidFill>
                </a:rPr>
                <a:t>Convergence</a:t>
              </a:r>
            </a:p>
            <a:p>
              <a:pPr algn="ctr"/>
              <a:r>
                <a:rPr lang="en-US" dirty="0">
                  <a:solidFill>
                    <a:srgbClr val="00B050"/>
                  </a:solidFill>
                </a:rPr>
                <a:t>Zone)</a:t>
              </a:r>
            </a:p>
          </p:txBody>
        </p:sp>
        <p:sp>
          <p:nvSpPr>
            <p:cNvPr id="6" name="TextBox 5">
              <a:extLst>
                <a:ext uri="{FF2B5EF4-FFF2-40B4-BE49-F238E27FC236}">
                  <a16:creationId xmlns:a16="http://schemas.microsoft.com/office/drawing/2014/main" id="{A77524CE-FA15-714B-9CFB-FB2A5CBAEA9C}"/>
                </a:ext>
              </a:extLst>
            </p:cNvPr>
            <p:cNvSpPr txBox="1"/>
            <p:nvPr/>
          </p:nvSpPr>
          <p:spPr>
            <a:xfrm>
              <a:off x="2392359" y="3288931"/>
              <a:ext cx="721736" cy="369332"/>
            </a:xfrm>
            <a:prstGeom prst="rect">
              <a:avLst/>
            </a:prstGeom>
            <a:noFill/>
          </p:spPr>
          <p:txBody>
            <a:bodyPr wrap="none" rtlCol="0">
              <a:spAutoFit/>
            </a:bodyPr>
            <a:lstStyle/>
            <a:p>
              <a:r>
                <a:rPr lang="en-US" dirty="0">
                  <a:solidFill>
                    <a:srgbClr val="00B050"/>
                  </a:solidFill>
                </a:rPr>
                <a:t>(ITCZ)</a:t>
              </a:r>
            </a:p>
          </p:txBody>
        </p:sp>
      </p:grpSp>
      <p:grpSp>
        <p:nvGrpSpPr>
          <p:cNvPr id="105" name="Group 104">
            <a:extLst>
              <a:ext uri="{FF2B5EF4-FFF2-40B4-BE49-F238E27FC236}">
                <a16:creationId xmlns:a16="http://schemas.microsoft.com/office/drawing/2014/main" id="{E1D8A67F-B800-E34A-8F04-D8751C78E9BE}"/>
              </a:ext>
            </a:extLst>
          </p:cNvPr>
          <p:cNvGrpSpPr/>
          <p:nvPr/>
        </p:nvGrpSpPr>
        <p:grpSpPr>
          <a:xfrm>
            <a:off x="2115830" y="1903963"/>
            <a:ext cx="4592505" cy="3207555"/>
            <a:chOff x="2115830" y="1903963"/>
            <a:chExt cx="4592505" cy="3207555"/>
          </a:xfrm>
        </p:grpSpPr>
        <p:cxnSp>
          <p:nvCxnSpPr>
            <p:cNvPr id="56" name="Straight Arrow Connector 55">
              <a:extLst>
                <a:ext uri="{FF2B5EF4-FFF2-40B4-BE49-F238E27FC236}">
                  <a16:creationId xmlns:a16="http://schemas.microsoft.com/office/drawing/2014/main" id="{B377F4CB-CE91-3141-B75C-208A0BBB7C22}"/>
                </a:ext>
              </a:extLst>
            </p:cNvPr>
            <p:cNvCxnSpPr>
              <a:cxnSpLocks/>
            </p:cNvCxnSpPr>
            <p:nvPr/>
          </p:nvCxnSpPr>
          <p:spPr>
            <a:xfrm flipV="1">
              <a:off x="6163454" y="2014864"/>
              <a:ext cx="544881" cy="4065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E177DC9-BA1C-5D4C-A1DF-6ABB9CBED3A7}"/>
                </a:ext>
              </a:extLst>
            </p:cNvPr>
            <p:cNvCxnSpPr>
              <a:cxnSpLocks/>
            </p:cNvCxnSpPr>
            <p:nvPr/>
          </p:nvCxnSpPr>
          <p:spPr>
            <a:xfrm>
              <a:off x="6120984" y="4550693"/>
              <a:ext cx="544881" cy="40659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5245E8C-5CCC-1B46-A6B6-A3808C6AC1B9}"/>
                </a:ext>
              </a:extLst>
            </p:cNvPr>
            <p:cNvSpPr txBox="1"/>
            <p:nvPr/>
          </p:nvSpPr>
          <p:spPr>
            <a:xfrm>
              <a:off x="2170665" y="1903963"/>
              <a:ext cx="1283813" cy="646331"/>
            </a:xfrm>
            <a:prstGeom prst="rect">
              <a:avLst/>
            </a:prstGeom>
            <a:noFill/>
          </p:spPr>
          <p:txBody>
            <a:bodyPr wrap="none" rtlCol="0">
              <a:spAutoFit/>
            </a:bodyPr>
            <a:lstStyle/>
            <a:p>
              <a:r>
                <a:rPr lang="en-US" dirty="0"/>
                <a:t>Midlatitude</a:t>
              </a:r>
            </a:p>
            <a:p>
              <a:r>
                <a:rPr lang="en-US" dirty="0"/>
                <a:t>Westerlies</a:t>
              </a:r>
            </a:p>
          </p:txBody>
        </p:sp>
        <p:sp>
          <p:nvSpPr>
            <p:cNvPr id="59" name="TextBox 58">
              <a:extLst>
                <a:ext uri="{FF2B5EF4-FFF2-40B4-BE49-F238E27FC236}">
                  <a16:creationId xmlns:a16="http://schemas.microsoft.com/office/drawing/2014/main" id="{44E0DB35-252F-6640-8B8A-316CD46308DE}"/>
                </a:ext>
              </a:extLst>
            </p:cNvPr>
            <p:cNvSpPr txBox="1"/>
            <p:nvPr/>
          </p:nvSpPr>
          <p:spPr>
            <a:xfrm>
              <a:off x="2115830" y="4465187"/>
              <a:ext cx="1283813" cy="646331"/>
            </a:xfrm>
            <a:prstGeom prst="rect">
              <a:avLst/>
            </a:prstGeom>
            <a:noFill/>
          </p:spPr>
          <p:txBody>
            <a:bodyPr wrap="none" rtlCol="0">
              <a:spAutoFit/>
            </a:bodyPr>
            <a:lstStyle/>
            <a:p>
              <a:r>
                <a:rPr lang="en-US" dirty="0"/>
                <a:t>Midlatitude</a:t>
              </a:r>
            </a:p>
            <a:p>
              <a:r>
                <a:rPr lang="en-US" dirty="0"/>
                <a:t>Westerlies</a:t>
              </a:r>
            </a:p>
          </p:txBody>
        </p:sp>
      </p:grpSp>
      <p:grpSp>
        <p:nvGrpSpPr>
          <p:cNvPr id="104" name="Group 103">
            <a:extLst>
              <a:ext uri="{FF2B5EF4-FFF2-40B4-BE49-F238E27FC236}">
                <a16:creationId xmlns:a16="http://schemas.microsoft.com/office/drawing/2014/main" id="{7204CA7F-9B80-6643-B89C-8D8BBEC15CE6}"/>
              </a:ext>
            </a:extLst>
          </p:cNvPr>
          <p:cNvGrpSpPr/>
          <p:nvPr/>
        </p:nvGrpSpPr>
        <p:grpSpPr>
          <a:xfrm>
            <a:off x="3058801" y="917804"/>
            <a:ext cx="3574583" cy="5114833"/>
            <a:chOff x="3058801" y="917804"/>
            <a:chExt cx="3574583" cy="5114833"/>
          </a:xfrm>
        </p:grpSpPr>
        <p:cxnSp>
          <p:nvCxnSpPr>
            <p:cNvPr id="54" name="Straight Arrow Connector 53">
              <a:extLst>
                <a:ext uri="{FF2B5EF4-FFF2-40B4-BE49-F238E27FC236}">
                  <a16:creationId xmlns:a16="http://schemas.microsoft.com/office/drawing/2014/main" id="{E4B781B2-8A2D-7043-A3AD-3C87B5827F9A}"/>
                </a:ext>
              </a:extLst>
            </p:cNvPr>
            <p:cNvCxnSpPr/>
            <p:nvPr/>
          </p:nvCxnSpPr>
          <p:spPr>
            <a:xfrm flipH="1">
              <a:off x="6088503" y="1295340"/>
              <a:ext cx="544881" cy="406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B9A1AD7E-8532-F549-8F71-2D8C819B6C5C}"/>
                </a:ext>
              </a:extLst>
            </p:cNvPr>
            <p:cNvCxnSpPr>
              <a:cxnSpLocks/>
            </p:cNvCxnSpPr>
            <p:nvPr/>
          </p:nvCxnSpPr>
          <p:spPr>
            <a:xfrm flipH="1" flipV="1">
              <a:off x="6061024" y="5300198"/>
              <a:ext cx="544881" cy="40659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6DBF7ED-630C-1A47-906C-D5FAD796EF49}"/>
                </a:ext>
              </a:extLst>
            </p:cNvPr>
            <p:cNvSpPr txBox="1"/>
            <p:nvPr/>
          </p:nvSpPr>
          <p:spPr>
            <a:xfrm>
              <a:off x="3058801" y="917804"/>
              <a:ext cx="1071832" cy="646331"/>
            </a:xfrm>
            <a:prstGeom prst="rect">
              <a:avLst/>
            </a:prstGeom>
            <a:noFill/>
          </p:spPr>
          <p:txBody>
            <a:bodyPr wrap="none" rtlCol="0">
              <a:spAutoFit/>
            </a:bodyPr>
            <a:lstStyle/>
            <a:p>
              <a:r>
                <a:rPr lang="en-US" dirty="0"/>
                <a:t>Polar</a:t>
              </a:r>
            </a:p>
            <a:p>
              <a:r>
                <a:rPr lang="en-US" dirty="0"/>
                <a:t>Easterlies</a:t>
              </a:r>
            </a:p>
          </p:txBody>
        </p:sp>
        <p:sp>
          <p:nvSpPr>
            <p:cNvPr id="61" name="TextBox 60">
              <a:extLst>
                <a:ext uri="{FF2B5EF4-FFF2-40B4-BE49-F238E27FC236}">
                  <a16:creationId xmlns:a16="http://schemas.microsoft.com/office/drawing/2014/main" id="{0C4AFCE4-3AA7-B647-83A2-CEF9CE49BD38}"/>
                </a:ext>
              </a:extLst>
            </p:cNvPr>
            <p:cNvSpPr txBox="1"/>
            <p:nvPr/>
          </p:nvSpPr>
          <p:spPr>
            <a:xfrm>
              <a:off x="3075616" y="5386306"/>
              <a:ext cx="1071832" cy="646331"/>
            </a:xfrm>
            <a:prstGeom prst="rect">
              <a:avLst/>
            </a:prstGeom>
            <a:noFill/>
          </p:spPr>
          <p:txBody>
            <a:bodyPr wrap="none" rtlCol="0">
              <a:spAutoFit/>
            </a:bodyPr>
            <a:lstStyle/>
            <a:p>
              <a:r>
                <a:rPr lang="en-US" dirty="0"/>
                <a:t>Polar</a:t>
              </a:r>
            </a:p>
            <a:p>
              <a:r>
                <a:rPr lang="en-US" dirty="0"/>
                <a:t>Easterlies</a:t>
              </a:r>
            </a:p>
          </p:txBody>
        </p:sp>
      </p:grpSp>
      <p:cxnSp>
        <p:nvCxnSpPr>
          <p:cNvPr id="34" name="Straight Connector 33">
            <a:extLst>
              <a:ext uri="{FF2B5EF4-FFF2-40B4-BE49-F238E27FC236}">
                <a16:creationId xmlns:a16="http://schemas.microsoft.com/office/drawing/2014/main" id="{7CFD0217-44F5-934E-BB13-920E37932FA9}"/>
              </a:ext>
            </a:extLst>
          </p:cNvPr>
          <p:cNvCxnSpPr/>
          <p:nvPr/>
        </p:nvCxnSpPr>
        <p:spPr>
          <a:xfrm>
            <a:off x="11422505" y="-1042059"/>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AE8D7A4B-E65D-A749-9C56-0C169CCACC0A}"/>
              </a:ext>
            </a:extLst>
          </p:cNvPr>
          <p:cNvSpPr txBox="1"/>
          <p:nvPr/>
        </p:nvSpPr>
        <p:spPr>
          <a:xfrm>
            <a:off x="1572901" y="2469470"/>
            <a:ext cx="1858522" cy="369332"/>
          </a:xfrm>
          <a:prstGeom prst="rect">
            <a:avLst/>
          </a:prstGeom>
          <a:noFill/>
        </p:spPr>
        <p:txBody>
          <a:bodyPr wrap="none" rtlCol="0">
            <a:spAutoFit/>
          </a:bodyPr>
          <a:lstStyle/>
          <a:p>
            <a:r>
              <a:rPr lang="en-US" dirty="0">
                <a:solidFill>
                  <a:srgbClr val="00B050"/>
                </a:solidFill>
              </a:rPr>
              <a:t>(Horse Latitudes)</a:t>
            </a:r>
          </a:p>
        </p:txBody>
      </p:sp>
      <p:grpSp>
        <p:nvGrpSpPr>
          <p:cNvPr id="103" name="Group 102">
            <a:extLst>
              <a:ext uri="{FF2B5EF4-FFF2-40B4-BE49-F238E27FC236}">
                <a16:creationId xmlns:a16="http://schemas.microsoft.com/office/drawing/2014/main" id="{115DF4AD-A2AA-1044-9095-1C48A22C36FC}"/>
              </a:ext>
            </a:extLst>
          </p:cNvPr>
          <p:cNvGrpSpPr/>
          <p:nvPr/>
        </p:nvGrpSpPr>
        <p:grpSpPr>
          <a:xfrm>
            <a:off x="4904285" y="1721454"/>
            <a:ext cx="3070484" cy="3614569"/>
            <a:chOff x="4904285" y="1721454"/>
            <a:chExt cx="3070484" cy="3614569"/>
          </a:xfrm>
        </p:grpSpPr>
        <p:grpSp>
          <p:nvGrpSpPr>
            <p:cNvPr id="76" name="Group 75">
              <a:extLst>
                <a:ext uri="{FF2B5EF4-FFF2-40B4-BE49-F238E27FC236}">
                  <a16:creationId xmlns:a16="http://schemas.microsoft.com/office/drawing/2014/main" id="{3D850ABD-C5C2-9A4F-B3D9-CF7F38138DAF}"/>
                </a:ext>
              </a:extLst>
            </p:cNvPr>
            <p:cNvGrpSpPr/>
            <p:nvPr/>
          </p:nvGrpSpPr>
          <p:grpSpPr>
            <a:xfrm>
              <a:off x="4904285" y="1721454"/>
              <a:ext cx="3070484" cy="377098"/>
              <a:chOff x="4904285" y="1721454"/>
              <a:chExt cx="3070484" cy="377098"/>
            </a:xfrm>
          </p:grpSpPr>
          <p:grpSp>
            <p:nvGrpSpPr>
              <p:cNvPr id="71" name="Group 70">
                <a:extLst>
                  <a:ext uri="{FF2B5EF4-FFF2-40B4-BE49-F238E27FC236}">
                    <a16:creationId xmlns:a16="http://schemas.microsoft.com/office/drawing/2014/main" id="{410E4FFE-B8CA-7144-B597-281A6C8E44E6}"/>
                  </a:ext>
                </a:extLst>
              </p:cNvPr>
              <p:cNvGrpSpPr/>
              <p:nvPr/>
            </p:nvGrpSpPr>
            <p:grpSpPr>
              <a:xfrm>
                <a:off x="4904285" y="1721454"/>
                <a:ext cx="2995533" cy="377098"/>
                <a:chOff x="4904285" y="1721454"/>
                <a:chExt cx="2995533" cy="377098"/>
              </a:xfrm>
            </p:grpSpPr>
            <p:sp>
              <p:nvSpPr>
                <p:cNvPr id="38" name="Triangle 37">
                  <a:extLst>
                    <a:ext uri="{FF2B5EF4-FFF2-40B4-BE49-F238E27FC236}">
                      <a16:creationId xmlns:a16="http://schemas.microsoft.com/office/drawing/2014/main" id="{71B2680A-3D4C-B943-8ECA-4168638843E5}"/>
                    </a:ext>
                  </a:extLst>
                </p:cNvPr>
                <p:cNvSpPr/>
                <p:nvPr/>
              </p:nvSpPr>
              <p:spPr>
                <a:xfrm flipV="1">
                  <a:off x="5801193" y="1858993"/>
                  <a:ext cx="259831" cy="222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id="{EE868847-CDF0-E043-B978-27F6045B8686}"/>
                    </a:ext>
                  </a:extLst>
                </p:cNvPr>
                <p:cNvGrpSpPr/>
                <p:nvPr/>
              </p:nvGrpSpPr>
              <p:grpSpPr>
                <a:xfrm>
                  <a:off x="4904285" y="1721454"/>
                  <a:ext cx="2995533" cy="377098"/>
                  <a:chOff x="4904285" y="1721454"/>
                  <a:chExt cx="2995533" cy="377098"/>
                </a:xfrm>
              </p:grpSpPr>
              <p:sp>
                <p:nvSpPr>
                  <p:cNvPr id="62" name="Triangle 61">
                    <a:extLst>
                      <a:ext uri="{FF2B5EF4-FFF2-40B4-BE49-F238E27FC236}">
                        <a16:creationId xmlns:a16="http://schemas.microsoft.com/office/drawing/2014/main" id="{732D939F-A528-D44A-9306-1038CF85BDDE}"/>
                      </a:ext>
                    </a:extLst>
                  </p:cNvPr>
                  <p:cNvSpPr/>
                  <p:nvPr/>
                </p:nvSpPr>
                <p:spPr>
                  <a:xfrm flipV="1">
                    <a:off x="4904285" y="1861493"/>
                    <a:ext cx="259831" cy="222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D45811F6-0671-2349-AAA7-E3ADB94A3040}"/>
                      </a:ext>
                    </a:extLst>
                  </p:cNvPr>
                  <p:cNvSpPr/>
                  <p:nvPr/>
                </p:nvSpPr>
                <p:spPr>
                  <a:xfrm flipV="1">
                    <a:off x="7137811" y="1876483"/>
                    <a:ext cx="259831" cy="222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2D20C4F-5BF9-5648-8261-6DBAA706FAB7}"/>
                      </a:ext>
                    </a:extLst>
                  </p:cNvPr>
                  <p:cNvSpPr/>
                  <p:nvPr/>
                </p:nvSpPr>
                <p:spPr>
                  <a:xfrm>
                    <a:off x="7582182" y="1721454"/>
                    <a:ext cx="317636" cy="2552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28486E4-82DB-3947-9097-A7E2EF703EE3}"/>
                      </a:ext>
                    </a:extLst>
                  </p:cNvPr>
                  <p:cNvSpPr/>
                  <p:nvPr/>
                </p:nvSpPr>
                <p:spPr>
                  <a:xfrm>
                    <a:off x="6622817" y="1721454"/>
                    <a:ext cx="317636" cy="2552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FFDE481-80A9-424E-8268-E61B05092177}"/>
                      </a:ext>
                    </a:extLst>
                  </p:cNvPr>
                  <p:cNvSpPr/>
                  <p:nvPr/>
                </p:nvSpPr>
                <p:spPr>
                  <a:xfrm>
                    <a:off x="5366145" y="1723954"/>
                    <a:ext cx="317636" cy="2552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Rectangle 63">
                <a:extLst>
                  <a:ext uri="{FF2B5EF4-FFF2-40B4-BE49-F238E27FC236}">
                    <a16:creationId xmlns:a16="http://schemas.microsoft.com/office/drawing/2014/main" id="{AD9D09DD-50AF-4B42-A88E-0C5C5F22B045}"/>
                  </a:ext>
                </a:extLst>
              </p:cNvPr>
              <p:cNvSpPr/>
              <p:nvPr/>
            </p:nvSpPr>
            <p:spPr>
              <a:xfrm>
                <a:off x="7495261" y="1873767"/>
                <a:ext cx="479508" cy="153308"/>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1CE60B7D-05EF-954D-A20E-51F73AF07581}"/>
                  </a:ext>
                </a:extLst>
              </p:cNvPr>
              <p:cNvSpPr/>
              <p:nvPr/>
            </p:nvSpPr>
            <p:spPr>
              <a:xfrm>
                <a:off x="5279224" y="1876267"/>
                <a:ext cx="479508" cy="153308"/>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A43EC6B2-CDB8-C34C-8F31-5332871792A2}"/>
                  </a:ext>
                </a:extLst>
              </p:cNvPr>
              <p:cNvSpPr/>
              <p:nvPr/>
            </p:nvSpPr>
            <p:spPr>
              <a:xfrm>
                <a:off x="6535896" y="1873767"/>
                <a:ext cx="479508" cy="153308"/>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270F2848-D0D1-9543-A9A7-A77E0BD99269}"/>
                </a:ext>
              </a:extLst>
            </p:cNvPr>
            <p:cNvGrpSpPr/>
            <p:nvPr/>
          </p:nvGrpSpPr>
          <p:grpSpPr>
            <a:xfrm>
              <a:off x="4952889" y="4916455"/>
              <a:ext cx="2995533" cy="419568"/>
              <a:chOff x="4952889" y="4916455"/>
              <a:chExt cx="2995533" cy="419568"/>
            </a:xfrm>
          </p:grpSpPr>
          <p:sp>
            <p:nvSpPr>
              <p:cNvPr id="82" name="Triangle 81">
                <a:extLst>
                  <a:ext uri="{FF2B5EF4-FFF2-40B4-BE49-F238E27FC236}">
                    <a16:creationId xmlns:a16="http://schemas.microsoft.com/office/drawing/2014/main" id="{CA929042-1CF0-E04C-A4A0-EAF6C7ABC8FF}"/>
                  </a:ext>
                </a:extLst>
              </p:cNvPr>
              <p:cNvSpPr/>
              <p:nvPr/>
            </p:nvSpPr>
            <p:spPr>
              <a:xfrm>
                <a:off x="5849797" y="4933945"/>
                <a:ext cx="259831" cy="222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a:extLst>
                  <a:ext uri="{FF2B5EF4-FFF2-40B4-BE49-F238E27FC236}">
                    <a16:creationId xmlns:a16="http://schemas.microsoft.com/office/drawing/2014/main" id="{8786CD58-CBB0-124C-9329-8858EF31D2E3}"/>
                  </a:ext>
                </a:extLst>
              </p:cNvPr>
              <p:cNvGrpSpPr/>
              <p:nvPr/>
            </p:nvGrpSpPr>
            <p:grpSpPr>
              <a:xfrm>
                <a:off x="4952889" y="4916455"/>
                <a:ext cx="2995533" cy="407078"/>
                <a:chOff x="4952889" y="4916455"/>
                <a:chExt cx="2995533" cy="407078"/>
              </a:xfrm>
            </p:grpSpPr>
            <p:sp>
              <p:nvSpPr>
                <p:cNvPr id="84" name="Triangle 83">
                  <a:extLst>
                    <a:ext uri="{FF2B5EF4-FFF2-40B4-BE49-F238E27FC236}">
                      <a16:creationId xmlns:a16="http://schemas.microsoft.com/office/drawing/2014/main" id="{7832A0F1-8869-374E-BE58-9F9355C11AEE}"/>
                    </a:ext>
                  </a:extLst>
                </p:cNvPr>
                <p:cNvSpPr/>
                <p:nvPr/>
              </p:nvSpPr>
              <p:spPr>
                <a:xfrm>
                  <a:off x="4952889" y="4931445"/>
                  <a:ext cx="259831" cy="222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iangle 84">
                  <a:extLst>
                    <a:ext uri="{FF2B5EF4-FFF2-40B4-BE49-F238E27FC236}">
                      <a16:creationId xmlns:a16="http://schemas.microsoft.com/office/drawing/2014/main" id="{EA973A83-BAFB-0640-9A6D-7B2970B5A878}"/>
                    </a:ext>
                  </a:extLst>
                </p:cNvPr>
                <p:cNvSpPr/>
                <p:nvPr/>
              </p:nvSpPr>
              <p:spPr>
                <a:xfrm>
                  <a:off x="7186415" y="4916455"/>
                  <a:ext cx="259831" cy="22206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F770C745-78A8-FD4B-A9DA-09705EE839A6}"/>
                    </a:ext>
                  </a:extLst>
                </p:cNvPr>
                <p:cNvSpPr/>
                <p:nvPr/>
              </p:nvSpPr>
              <p:spPr>
                <a:xfrm flipV="1">
                  <a:off x="7630786" y="5068326"/>
                  <a:ext cx="317636" cy="2552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34F6FEEA-2B47-B14E-BB5D-7431AE2C1DB3}"/>
                  </a:ext>
                </a:extLst>
              </p:cNvPr>
              <p:cNvGrpSpPr/>
              <p:nvPr/>
            </p:nvGrpSpPr>
            <p:grpSpPr>
              <a:xfrm>
                <a:off x="5327828" y="5030402"/>
                <a:ext cx="479508" cy="305621"/>
                <a:chOff x="5327828" y="4985432"/>
                <a:chExt cx="479508" cy="305621"/>
              </a:xfrm>
            </p:grpSpPr>
            <p:sp>
              <p:nvSpPr>
                <p:cNvPr id="88" name="Oval 87">
                  <a:extLst>
                    <a:ext uri="{FF2B5EF4-FFF2-40B4-BE49-F238E27FC236}">
                      <a16:creationId xmlns:a16="http://schemas.microsoft.com/office/drawing/2014/main" id="{4B9418BA-B55C-AA44-8223-1AB8488D2991}"/>
                    </a:ext>
                  </a:extLst>
                </p:cNvPr>
                <p:cNvSpPr/>
                <p:nvPr/>
              </p:nvSpPr>
              <p:spPr>
                <a:xfrm flipV="1">
                  <a:off x="5414749" y="5035846"/>
                  <a:ext cx="317636" cy="2552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21BDB0F-38BD-814F-88F5-A861E8ACEABA}"/>
                    </a:ext>
                  </a:extLst>
                </p:cNvPr>
                <p:cNvSpPr/>
                <p:nvPr/>
              </p:nvSpPr>
              <p:spPr>
                <a:xfrm flipV="1">
                  <a:off x="5327828" y="4985432"/>
                  <a:ext cx="479508" cy="153308"/>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a:extLst>
                  <a:ext uri="{FF2B5EF4-FFF2-40B4-BE49-F238E27FC236}">
                    <a16:creationId xmlns:a16="http://schemas.microsoft.com/office/drawing/2014/main" id="{D8655E20-7299-3C4E-97AA-967D690AAFF0}"/>
                  </a:ext>
                </a:extLst>
              </p:cNvPr>
              <p:cNvGrpSpPr/>
              <p:nvPr/>
            </p:nvGrpSpPr>
            <p:grpSpPr>
              <a:xfrm>
                <a:off x="6584500" y="5032902"/>
                <a:ext cx="479508" cy="275641"/>
                <a:chOff x="6584500" y="4987932"/>
                <a:chExt cx="479508" cy="275641"/>
              </a:xfrm>
            </p:grpSpPr>
            <p:sp>
              <p:nvSpPr>
                <p:cNvPr id="87" name="Oval 86">
                  <a:extLst>
                    <a:ext uri="{FF2B5EF4-FFF2-40B4-BE49-F238E27FC236}">
                      <a16:creationId xmlns:a16="http://schemas.microsoft.com/office/drawing/2014/main" id="{436F3C0F-DA65-4E41-A117-610A3F79CC6B}"/>
                    </a:ext>
                  </a:extLst>
                </p:cNvPr>
                <p:cNvSpPr/>
                <p:nvPr/>
              </p:nvSpPr>
              <p:spPr>
                <a:xfrm flipV="1">
                  <a:off x="6671421" y="5008366"/>
                  <a:ext cx="317636" cy="25520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3CBB4CB6-F371-5F40-9FA5-DCA94366961A}"/>
                    </a:ext>
                  </a:extLst>
                </p:cNvPr>
                <p:cNvSpPr/>
                <p:nvPr/>
              </p:nvSpPr>
              <p:spPr>
                <a:xfrm flipV="1">
                  <a:off x="6584500" y="4987932"/>
                  <a:ext cx="479508" cy="153308"/>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9" name="Rectangle 78">
            <a:extLst>
              <a:ext uri="{FF2B5EF4-FFF2-40B4-BE49-F238E27FC236}">
                <a16:creationId xmlns:a16="http://schemas.microsoft.com/office/drawing/2014/main" id="{B797C387-3548-6C44-A962-1E546944A886}"/>
              </a:ext>
            </a:extLst>
          </p:cNvPr>
          <p:cNvSpPr/>
          <p:nvPr/>
        </p:nvSpPr>
        <p:spPr>
          <a:xfrm flipV="1">
            <a:off x="7543865" y="5017912"/>
            <a:ext cx="479508" cy="153308"/>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452F7372-D883-C84B-8FA0-D3FE74536B17}"/>
              </a:ext>
            </a:extLst>
          </p:cNvPr>
          <p:cNvGrpSpPr/>
          <p:nvPr/>
        </p:nvGrpSpPr>
        <p:grpSpPr>
          <a:xfrm>
            <a:off x="2502288" y="1552574"/>
            <a:ext cx="1386314" cy="3819570"/>
            <a:chOff x="2502288" y="1552574"/>
            <a:chExt cx="1386314" cy="3819570"/>
          </a:xfrm>
        </p:grpSpPr>
        <p:sp>
          <p:nvSpPr>
            <p:cNvPr id="74" name="TextBox 73">
              <a:extLst>
                <a:ext uri="{FF2B5EF4-FFF2-40B4-BE49-F238E27FC236}">
                  <a16:creationId xmlns:a16="http://schemas.microsoft.com/office/drawing/2014/main" id="{5B0BE885-8E8F-0440-AF43-1022ECD4CA8E}"/>
                </a:ext>
              </a:extLst>
            </p:cNvPr>
            <p:cNvSpPr txBox="1"/>
            <p:nvPr/>
          </p:nvSpPr>
          <p:spPr>
            <a:xfrm>
              <a:off x="2529768" y="1552574"/>
              <a:ext cx="1358834" cy="369332"/>
            </a:xfrm>
            <a:prstGeom prst="rect">
              <a:avLst/>
            </a:prstGeom>
            <a:noFill/>
          </p:spPr>
          <p:txBody>
            <a:bodyPr wrap="none" rtlCol="0">
              <a:spAutoFit/>
            </a:bodyPr>
            <a:lstStyle/>
            <a:p>
              <a:r>
                <a:rPr lang="en-US" dirty="0">
                  <a:solidFill>
                    <a:srgbClr val="00B050"/>
                  </a:solidFill>
                </a:rPr>
                <a:t>(Polar Front)</a:t>
              </a:r>
            </a:p>
          </p:txBody>
        </p:sp>
        <p:sp>
          <p:nvSpPr>
            <p:cNvPr id="94" name="TextBox 93">
              <a:extLst>
                <a:ext uri="{FF2B5EF4-FFF2-40B4-BE49-F238E27FC236}">
                  <a16:creationId xmlns:a16="http://schemas.microsoft.com/office/drawing/2014/main" id="{EEE7744A-D640-9744-A4A3-C9172B5E5552}"/>
                </a:ext>
              </a:extLst>
            </p:cNvPr>
            <p:cNvSpPr txBox="1"/>
            <p:nvPr/>
          </p:nvSpPr>
          <p:spPr>
            <a:xfrm>
              <a:off x="2502288" y="5002812"/>
              <a:ext cx="1358834" cy="369332"/>
            </a:xfrm>
            <a:prstGeom prst="rect">
              <a:avLst/>
            </a:prstGeom>
            <a:noFill/>
          </p:spPr>
          <p:txBody>
            <a:bodyPr wrap="none" rtlCol="0">
              <a:spAutoFit/>
            </a:bodyPr>
            <a:lstStyle/>
            <a:p>
              <a:r>
                <a:rPr lang="en-US" dirty="0">
                  <a:solidFill>
                    <a:srgbClr val="00B050"/>
                  </a:solidFill>
                </a:rPr>
                <a:t>(Polar Front)</a:t>
              </a:r>
            </a:p>
          </p:txBody>
        </p:sp>
      </p:grpSp>
      <p:grpSp>
        <p:nvGrpSpPr>
          <p:cNvPr id="100" name="Group 99">
            <a:extLst>
              <a:ext uri="{FF2B5EF4-FFF2-40B4-BE49-F238E27FC236}">
                <a16:creationId xmlns:a16="http://schemas.microsoft.com/office/drawing/2014/main" id="{8B360F1E-2B5C-8F4F-93EC-3483964F63DF}"/>
              </a:ext>
            </a:extLst>
          </p:cNvPr>
          <p:cNvGrpSpPr/>
          <p:nvPr/>
        </p:nvGrpSpPr>
        <p:grpSpPr>
          <a:xfrm>
            <a:off x="6869358" y="1155786"/>
            <a:ext cx="1612637" cy="4724658"/>
            <a:chOff x="6869358" y="1155786"/>
            <a:chExt cx="1612637" cy="4724658"/>
          </a:xfrm>
        </p:grpSpPr>
        <p:sp>
          <p:nvSpPr>
            <p:cNvPr id="48" name="Right Arrow 47">
              <a:extLst>
                <a:ext uri="{FF2B5EF4-FFF2-40B4-BE49-F238E27FC236}">
                  <a16:creationId xmlns:a16="http://schemas.microsoft.com/office/drawing/2014/main" id="{3744B091-E8C1-6F42-9196-1821E46AA8B9}"/>
                </a:ext>
              </a:extLst>
            </p:cNvPr>
            <p:cNvSpPr/>
            <p:nvPr/>
          </p:nvSpPr>
          <p:spPr>
            <a:xfrm rot="1984763" flipV="1">
              <a:off x="6976977" y="1155786"/>
              <a:ext cx="1505018" cy="239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4112CB42-CCF5-0B43-BE12-FA67F3BAA099}"/>
                </a:ext>
              </a:extLst>
            </p:cNvPr>
            <p:cNvSpPr/>
            <p:nvPr/>
          </p:nvSpPr>
          <p:spPr>
            <a:xfrm rot="19806510" flipV="1">
              <a:off x="6869358" y="5640677"/>
              <a:ext cx="1505018" cy="239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a:extLst>
              <a:ext uri="{FF2B5EF4-FFF2-40B4-BE49-F238E27FC236}">
                <a16:creationId xmlns:a16="http://schemas.microsoft.com/office/drawing/2014/main" id="{6032961D-9266-8749-8BAB-2A9F2AE0E357}"/>
              </a:ext>
            </a:extLst>
          </p:cNvPr>
          <p:cNvGrpSpPr/>
          <p:nvPr/>
        </p:nvGrpSpPr>
        <p:grpSpPr>
          <a:xfrm>
            <a:off x="6223418" y="333984"/>
            <a:ext cx="529426" cy="6390660"/>
            <a:chOff x="6223418" y="333984"/>
            <a:chExt cx="529426" cy="6390660"/>
          </a:xfrm>
        </p:grpSpPr>
        <p:sp>
          <p:nvSpPr>
            <p:cNvPr id="47" name="TextBox 46">
              <a:extLst>
                <a:ext uri="{FF2B5EF4-FFF2-40B4-BE49-F238E27FC236}">
                  <a16:creationId xmlns:a16="http://schemas.microsoft.com/office/drawing/2014/main" id="{2BF8F8DD-CEB0-C843-A05D-6577CDD3F24F}"/>
                </a:ext>
              </a:extLst>
            </p:cNvPr>
            <p:cNvSpPr txBox="1"/>
            <p:nvPr/>
          </p:nvSpPr>
          <p:spPr>
            <a:xfrm>
              <a:off x="6238408" y="882380"/>
              <a:ext cx="377026" cy="461665"/>
            </a:xfrm>
            <a:prstGeom prst="rect">
              <a:avLst/>
            </a:prstGeom>
            <a:noFill/>
          </p:spPr>
          <p:txBody>
            <a:bodyPr wrap="none" rtlCol="0">
              <a:spAutoFit/>
            </a:bodyPr>
            <a:lstStyle/>
            <a:p>
              <a:r>
                <a:rPr lang="en-US" sz="2400" dirty="0"/>
                <a:t>H</a:t>
              </a:r>
            </a:p>
          </p:txBody>
        </p:sp>
        <p:sp>
          <p:nvSpPr>
            <p:cNvPr id="12" name="Right Arrow 11">
              <a:extLst>
                <a:ext uri="{FF2B5EF4-FFF2-40B4-BE49-F238E27FC236}">
                  <a16:creationId xmlns:a16="http://schemas.microsoft.com/office/drawing/2014/main" id="{9300F617-DE8D-8542-93EC-F1E8C9EE7D3B}"/>
                </a:ext>
              </a:extLst>
            </p:cNvPr>
            <p:cNvSpPr/>
            <p:nvPr/>
          </p:nvSpPr>
          <p:spPr>
            <a:xfrm rot="5400000" flipV="1">
              <a:off x="6131231" y="495588"/>
              <a:ext cx="586379" cy="263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EE513F65-3E62-0343-BAC2-9E27D2B9DCF1}"/>
                </a:ext>
              </a:extLst>
            </p:cNvPr>
            <p:cNvSpPr txBox="1"/>
            <p:nvPr/>
          </p:nvSpPr>
          <p:spPr>
            <a:xfrm>
              <a:off x="6223418" y="5649392"/>
              <a:ext cx="529426" cy="461665"/>
            </a:xfrm>
            <a:prstGeom prst="rect">
              <a:avLst/>
            </a:prstGeom>
            <a:noFill/>
          </p:spPr>
          <p:txBody>
            <a:bodyPr wrap="square" rtlCol="0">
              <a:spAutoFit/>
            </a:bodyPr>
            <a:lstStyle/>
            <a:p>
              <a:r>
                <a:rPr lang="en-US" sz="2400" dirty="0"/>
                <a:t>H</a:t>
              </a:r>
            </a:p>
          </p:txBody>
        </p:sp>
        <p:sp>
          <p:nvSpPr>
            <p:cNvPr id="96" name="Right Arrow 95">
              <a:extLst>
                <a:ext uri="{FF2B5EF4-FFF2-40B4-BE49-F238E27FC236}">
                  <a16:creationId xmlns:a16="http://schemas.microsoft.com/office/drawing/2014/main" id="{5F47C2B1-D625-FE4A-B58F-6B7C139F0AF1}"/>
                </a:ext>
              </a:extLst>
            </p:cNvPr>
            <p:cNvSpPr/>
            <p:nvPr/>
          </p:nvSpPr>
          <p:spPr>
            <a:xfrm rot="16200000" flipV="1">
              <a:off x="6104284" y="6299869"/>
              <a:ext cx="586379" cy="263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A232CD03-B45B-BC4C-A3DE-60E2865884BC}"/>
              </a:ext>
            </a:extLst>
          </p:cNvPr>
          <p:cNvGrpSpPr/>
          <p:nvPr/>
        </p:nvGrpSpPr>
        <p:grpSpPr>
          <a:xfrm>
            <a:off x="8457270" y="1761694"/>
            <a:ext cx="327492" cy="3501608"/>
            <a:chOff x="8457270" y="1761694"/>
            <a:chExt cx="327492" cy="3501608"/>
          </a:xfrm>
        </p:grpSpPr>
        <p:sp>
          <p:nvSpPr>
            <p:cNvPr id="49" name="Right Arrow 48">
              <a:extLst>
                <a:ext uri="{FF2B5EF4-FFF2-40B4-BE49-F238E27FC236}">
                  <a16:creationId xmlns:a16="http://schemas.microsoft.com/office/drawing/2014/main" id="{35424845-38EC-AC4B-828A-E49068B2FE8B}"/>
                </a:ext>
              </a:extLst>
            </p:cNvPr>
            <p:cNvSpPr/>
            <p:nvPr/>
          </p:nvSpPr>
          <p:spPr>
            <a:xfrm rot="14268271" flipV="1">
              <a:off x="8287871" y="2061918"/>
              <a:ext cx="797115" cy="196667"/>
            </a:xfrm>
            <a:prstGeom prst="rightArrow">
              <a:avLst/>
            </a:prstGeom>
            <a:solidFill>
              <a:srgbClr val="C518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a:extLst>
                <a:ext uri="{FF2B5EF4-FFF2-40B4-BE49-F238E27FC236}">
                  <a16:creationId xmlns:a16="http://schemas.microsoft.com/office/drawing/2014/main" id="{AF8D9BD9-ACAF-8440-8273-72B39FEE8781}"/>
                </a:ext>
              </a:extLst>
            </p:cNvPr>
            <p:cNvSpPr/>
            <p:nvPr/>
          </p:nvSpPr>
          <p:spPr>
            <a:xfrm rot="7247120" flipV="1">
              <a:off x="8157046" y="4766411"/>
              <a:ext cx="797115" cy="196667"/>
            </a:xfrm>
            <a:prstGeom prst="rightArrow">
              <a:avLst/>
            </a:prstGeom>
            <a:solidFill>
              <a:srgbClr val="C5182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A35DE9CC-8843-8042-B39C-AB915E10F1BC}"/>
              </a:ext>
            </a:extLst>
          </p:cNvPr>
          <p:cNvGrpSpPr/>
          <p:nvPr/>
        </p:nvGrpSpPr>
        <p:grpSpPr>
          <a:xfrm>
            <a:off x="6255898" y="1601162"/>
            <a:ext cx="3526905" cy="3797612"/>
            <a:chOff x="6255898" y="1601162"/>
            <a:chExt cx="3526905" cy="3797612"/>
          </a:xfrm>
        </p:grpSpPr>
        <p:sp>
          <p:nvSpPr>
            <p:cNvPr id="50" name="Right Arrow 49">
              <a:extLst>
                <a:ext uri="{FF2B5EF4-FFF2-40B4-BE49-F238E27FC236}">
                  <a16:creationId xmlns:a16="http://schemas.microsoft.com/office/drawing/2014/main" id="{51DE68DB-5AEE-FF44-9B01-3FE2F880E2D5}"/>
                </a:ext>
              </a:extLst>
            </p:cNvPr>
            <p:cNvSpPr/>
            <p:nvPr/>
          </p:nvSpPr>
          <p:spPr>
            <a:xfrm flipV="1">
              <a:off x="8440844" y="1601162"/>
              <a:ext cx="1341959" cy="198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F7F7878A-42EC-3744-99A3-9D8FC42C7160}"/>
                </a:ext>
              </a:extLst>
            </p:cNvPr>
            <p:cNvSpPr txBox="1"/>
            <p:nvPr/>
          </p:nvSpPr>
          <p:spPr>
            <a:xfrm>
              <a:off x="6255898" y="1619397"/>
              <a:ext cx="314510" cy="461665"/>
            </a:xfrm>
            <a:prstGeom prst="rect">
              <a:avLst/>
            </a:prstGeom>
            <a:noFill/>
          </p:spPr>
          <p:txBody>
            <a:bodyPr wrap="none" rtlCol="0">
              <a:spAutoFit/>
            </a:bodyPr>
            <a:lstStyle/>
            <a:p>
              <a:r>
                <a:rPr lang="en-US" sz="2400" dirty="0"/>
                <a:t>L</a:t>
              </a:r>
            </a:p>
          </p:txBody>
        </p:sp>
        <p:sp>
          <p:nvSpPr>
            <p:cNvPr id="53" name="TextBox 52">
              <a:extLst>
                <a:ext uri="{FF2B5EF4-FFF2-40B4-BE49-F238E27FC236}">
                  <a16:creationId xmlns:a16="http://schemas.microsoft.com/office/drawing/2014/main" id="{5F6A35FC-3264-2842-8658-F4DB8DA0A51E}"/>
                </a:ext>
              </a:extLst>
            </p:cNvPr>
            <p:cNvSpPr txBox="1"/>
            <p:nvPr/>
          </p:nvSpPr>
          <p:spPr>
            <a:xfrm>
              <a:off x="6255898" y="4932212"/>
              <a:ext cx="314510" cy="461665"/>
            </a:xfrm>
            <a:prstGeom prst="rect">
              <a:avLst/>
            </a:prstGeom>
            <a:noFill/>
          </p:spPr>
          <p:txBody>
            <a:bodyPr wrap="none" rtlCol="0">
              <a:spAutoFit/>
            </a:bodyPr>
            <a:lstStyle/>
            <a:p>
              <a:r>
                <a:rPr lang="en-US" sz="2400" dirty="0"/>
                <a:t>L</a:t>
              </a:r>
            </a:p>
          </p:txBody>
        </p:sp>
        <p:sp>
          <p:nvSpPr>
            <p:cNvPr id="98" name="Right Arrow 97">
              <a:extLst>
                <a:ext uri="{FF2B5EF4-FFF2-40B4-BE49-F238E27FC236}">
                  <a16:creationId xmlns:a16="http://schemas.microsoft.com/office/drawing/2014/main" id="{99D49CAA-2C00-8546-82F0-F44A2F3FD853}"/>
                </a:ext>
              </a:extLst>
            </p:cNvPr>
            <p:cNvSpPr/>
            <p:nvPr/>
          </p:nvSpPr>
          <p:spPr>
            <a:xfrm flipV="1">
              <a:off x="8352084" y="5199901"/>
              <a:ext cx="1341959" cy="198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271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13589_10_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1162" y="152400"/>
            <a:ext cx="775335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1595614" y="-27384"/>
            <a:ext cx="2304092" cy="1384995"/>
          </a:xfrm>
          <a:prstGeom prst="rect">
            <a:avLst/>
          </a:prstGeom>
          <a:noFill/>
          <a:ln w="9525">
            <a:noFill/>
            <a:miter lim="800000"/>
            <a:headEnd/>
            <a:tailEnd/>
          </a:ln>
        </p:spPr>
        <p:txBody>
          <a:bodyPr wrap="none">
            <a:prstTxWarp prst="textNoShape">
              <a:avLst/>
            </a:prstTxWarp>
            <a:spAutoFit/>
          </a:bodyPr>
          <a:lstStyle/>
          <a:p>
            <a:pPr algn="ctr" eaLnBrk="0" hangingPunct="0"/>
            <a:r>
              <a:rPr lang="en-US" sz="2800" dirty="0"/>
              <a:t>Rotating</a:t>
            </a:r>
          </a:p>
          <a:p>
            <a:pPr algn="ctr" eaLnBrk="0" hangingPunct="0"/>
            <a:r>
              <a:rPr lang="en-US" sz="2800" dirty="0"/>
              <a:t>Homogeneous</a:t>
            </a:r>
          </a:p>
          <a:p>
            <a:pPr algn="ctr" eaLnBrk="0" hangingPunct="0"/>
            <a:r>
              <a:rPr lang="en-US" sz="2800" dirty="0"/>
              <a:t>Planet</a:t>
            </a:r>
          </a:p>
        </p:txBody>
      </p:sp>
    </p:spTree>
    <p:extLst>
      <p:ext uri="{BB962C8B-B14F-4D97-AF65-F5344CB8AC3E}">
        <p14:creationId xmlns:p14="http://schemas.microsoft.com/office/powerpoint/2010/main" val="1610830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13589_10_05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96752"/>
            <a:ext cx="8839200" cy="601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3171616" y="159023"/>
            <a:ext cx="5947718"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sz="2400" dirty="0"/>
              <a:t>Average Surface Pressure and Wind in January</a:t>
            </a:r>
          </a:p>
        </p:txBody>
      </p:sp>
    </p:spTree>
    <p:extLst>
      <p:ext uri="{BB962C8B-B14F-4D97-AF65-F5344CB8AC3E}">
        <p14:creationId xmlns:p14="http://schemas.microsoft.com/office/powerpoint/2010/main" val="79787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13589_10_05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59234"/>
            <a:ext cx="8839200" cy="602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3"/>
          <p:cNvSpPr txBox="1">
            <a:spLocks noChangeArrowheads="1"/>
          </p:cNvSpPr>
          <p:nvPr/>
        </p:nvSpPr>
        <p:spPr bwMode="auto">
          <a:xfrm>
            <a:off x="3411458" y="159023"/>
            <a:ext cx="5452518" cy="461665"/>
          </a:xfrm>
          <a:prstGeom prst="rect">
            <a:avLst/>
          </a:prstGeom>
          <a:solidFill>
            <a:schemeClr val="bg1"/>
          </a:solidFill>
          <a:ln w="9525">
            <a:noFill/>
            <a:miter lim="800000"/>
            <a:headEnd/>
            <a:tailEnd/>
          </a:ln>
        </p:spPr>
        <p:txBody>
          <a:bodyPr wrap="none">
            <a:prstTxWarp prst="textNoShape">
              <a:avLst/>
            </a:prstTxWarp>
            <a:spAutoFit/>
          </a:bodyPr>
          <a:lstStyle/>
          <a:p>
            <a:pPr eaLnBrk="0" hangingPunct="0"/>
            <a:r>
              <a:rPr lang="en-US" sz="2400" dirty="0"/>
              <a:t>Average Surface Pressure and Wind in July</a:t>
            </a:r>
          </a:p>
        </p:txBody>
      </p:sp>
    </p:spTree>
    <p:extLst>
      <p:ext uri="{BB962C8B-B14F-4D97-AF65-F5344CB8AC3E}">
        <p14:creationId xmlns:p14="http://schemas.microsoft.com/office/powerpoint/2010/main" val="258295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3246</TotalTime>
  <Words>611</Words>
  <Application>Microsoft Macintosh PowerPoint</Application>
  <PresentationFormat>Widescreen</PresentationFormat>
  <Paragraphs>126</Paragraphs>
  <Slides>13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Davis, Robert E (red3u)</cp:lastModifiedBy>
  <cp:revision>19</cp:revision>
  <dcterms:created xsi:type="dcterms:W3CDTF">2020-03-18T14:51:02Z</dcterms:created>
  <dcterms:modified xsi:type="dcterms:W3CDTF">2022-03-29T12:44:38Z</dcterms:modified>
</cp:coreProperties>
</file>