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57" r:id="rId2"/>
    <p:sldId id="306" r:id="rId3"/>
    <p:sldId id="322" r:id="rId4"/>
    <p:sldId id="323" r:id="rId5"/>
    <p:sldId id="324" r:id="rId6"/>
    <p:sldId id="325" r:id="rId7"/>
    <p:sldId id="298" r:id="rId8"/>
    <p:sldId id="307" r:id="rId9"/>
    <p:sldId id="264" r:id="rId10"/>
    <p:sldId id="312" r:id="rId11"/>
    <p:sldId id="313" r:id="rId12"/>
    <p:sldId id="314" r:id="rId13"/>
    <p:sldId id="315" r:id="rId14"/>
    <p:sldId id="304" r:id="rId15"/>
    <p:sldId id="265" r:id="rId16"/>
    <p:sldId id="311" r:id="rId17"/>
    <p:sldId id="303" r:id="rId18"/>
    <p:sldId id="308" r:id="rId19"/>
    <p:sldId id="318" r:id="rId20"/>
    <p:sldId id="309" r:id="rId21"/>
    <p:sldId id="319" r:id="rId22"/>
    <p:sldId id="316" r:id="rId23"/>
    <p:sldId id="321" r:id="rId24"/>
    <p:sldId id="310" r:id="rId25"/>
    <p:sldId id="32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FEF"/>
    <a:srgbClr val="9D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4"/>
    <p:restoredTop sz="90952"/>
  </p:normalViewPr>
  <p:slideViewPr>
    <p:cSldViewPr>
      <p:cViewPr varScale="1">
        <p:scale>
          <a:sx n="111" d="100"/>
          <a:sy n="111" d="100"/>
        </p:scale>
        <p:origin x="7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22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9837F62-7909-4B2C-BF82-6778F90CA2D9}" type="slidenum">
              <a:rPr lang="en-US"/>
              <a:pPr/>
              <a:t>‹#›</a:t>
            </a:fld>
            <a:endParaRPr lang="en-US"/>
          </a:p>
        </p:txBody>
      </p:sp>
    </p:spTree>
    <p:extLst>
      <p:ext uri="{BB962C8B-B14F-4D97-AF65-F5344CB8AC3E}">
        <p14:creationId xmlns:p14="http://schemas.microsoft.com/office/powerpoint/2010/main" val="2827362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918D8-030E-4FE1-8074-3E29520CB75B}" type="slidenum">
              <a:rPr lang="en-US"/>
              <a:pPr/>
              <a:t>1</a:t>
            </a:fld>
            <a:endParaRPr lang="en-US"/>
          </a:p>
        </p:txBody>
      </p:sp>
      <p:sp>
        <p:nvSpPr>
          <p:cNvPr id="614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0000"/>
                </a:solidFill>
                <a:cs typeface="Arial" charset="0"/>
              </a:rPr>
              <a:t>Figure 11.2</a:t>
            </a:r>
          </a:p>
          <a:p>
            <a:r>
              <a:rPr lang="el-GR">
                <a:solidFill>
                  <a:srgbClr val="000000"/>
                </a:solidFill>
                <a:cs typeface="Arial" charset="0"/>
              </a:rPr>
              <a:t>Air mass source regions and their paths.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36D18-7C03-4625-B174-AEE665933C41}"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15537-FC76-4D49-8724-ECDF019EDE84}" type="slidenum">
              <a:rPr lang="en-US"/>
              <a:pPr/>
              <a:t>15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305</a:t>
            </a:r>
          </a:p>
          <a:p>
            <a:pPr eaLnBrk="1" hangingPunct="1">
              <a:spcBef>
                <a:spcPct val="0"/>
              </a:spcBef>
            </a:pPr>
            <a:endParaRPr lang="en-US">
              <a:latin typeface="Calibri" charset="0"/>
            </a:endParaRPr>
          </a:p>
          <a:p>
            <a:pPr eaLnBrk="1" hangingPunct="1">
              <a:spcBef>
                <a:spcPct val="0"/>
              </a:spcBef>
            </a:pPr>
            <a:r>
              <a:rPr lang="en-US">
                <a:latin typeface="Calibri" charset="0"/>
              </a:rPr>
              <a:t>FIGURE 11.12 Weather conditions during an unseasonably warm spell in the eastern portion of the United States that occurred in the second half of March 2012. The surface low-pressure area, fronts, and maximum temperatures are shown for March 21. The heavy arrow is the average upper-level flow during the warm period.</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BFE491-0903-BF46-9F17-2DDA1493E3AD}"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22CCF-1AF1-4DED-8B34-7142A9EC7A61}" type="slidenum">
              <a:rPr lang="en-US"/>
              <a:pPr/>
              <a:t>17</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297</a:t>
            </a:r>
          </a:p>
          <a:p>
            <a:pPr eaLnBrk="1" hangingPunct="1">
              <a:spcBef>
                <a:spcPct val="0"/>
              </a:spcBef>
            </a:pPr>
            <a:endParaRPr lang="en-US">
              <a:latin typeface="Calibri" charset="0"/>
            </a:endParaRPr>
          </a:p>
          <a:p>
            <a:pPr eaLnBrk="1" hangingPunct="1">
              <a:spcBef>
                <a:spcPct val="0"/>
              </a:spcBef>
            </a:pPr>
            <a:r>
              <a:rPr lang="en-US">
                <a:latin typeface="Calibri" charset="0"/>
              </a:rPr>
              <a:t>FIGURE 11.2 Air mass source regions and their paths.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D8799-F0C6-1C49-AC54-291A64C24EBB}"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306</a:t>
            </a:r>
          </a:p>
          <a:p>
            <a:pPr eaLnBrk="1" hangingPunct="1">
              <a:spcBef>
                <a:spcPct val="0"/>
              </a:spcBef>
            </a:pPr>
            <a:endParaRPr lang="en-US">
              <a:latin typeface="Calibri" charset="0"/>
            </a:endParaRPr>
          </a:p>
          <a:p>
            <a:pPr eaLnBrk="1" hangingPunct="1">
              <a:spcBef>
                <a:spcPct val="0"/>
              </a:spcBef>
            </a:pPr>
            <a:r>
              <a:rPr lang="en-US">
                <a:latin typeface="Calibri" charset="0"/>
              </a:rPr>
              <a:t>FIGURE 11.13 From July 14 through July 22, 2005, continental tropical air covered a large area of the southwestern United States. Numbers on the map represent maximum temperatures (°F) during this period. The large H with the isobar shows the upperlevel position of the subtropical high. Sinking air associated with the high contributed to the hot, dry weather. Winds aloft were weak, with the main flow over central Canada.</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FD8DB1-30A6-F946-A251-7C022D1B1BB0}"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297</a:t>
            </a:r>
          </a:p>
          <a:p>
            <a:pPr eaLnBrk="1" hangingPunct="1">
              <a:spcBef>
                <a:spcPct val="0"/>
              </a:spcBef>
            </a:pPr>
            <a:endParaRPr lang="en-US">
              <a:latin typeface="Calibri" charset="0"/>
            </a:endParaRPr>
          </a:p>
          <a:p>
            <a:pPr eaLnBrk="1" hangingPunct="1">
              <a:spcBef>
                <a:spcPct val="0"/>
              </a:spcBef>
            </a:pPr>
            <a:r>
              <a:rPr lang="en-US">
                <a:latin typeface="Calibri" charset="0"/>
              </a:rPr>
              <a:t>FIGURE 11.2 Air mass source regions and their paths.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D8799-F0C6-1C49-AC54-291A64C24EBB}"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301</a:t>
            </a:r>
          </a:p>
          <a:p>
            <a:pPr eaLnBrk="1" hangingPunct="1">
              <a:spcBef>
                <a:spcPct val="0"/>
              </a:spcBef>
            </a:pPr>
            <a:endParaRPr lang="en-US">
              <a:latin typeface="Calibri" charset="0"/>
            </a:endParaRPr>
          </a:p>
          <a:p>
            <a:pPr eaLnBrk="1" hangingPunct="1">
              <a:spcBef>
                <a:spcPct val="0"/>
              </a:spcBef>
            </a:pPr>
            <a:r>
              <a:rPr lang="en-US">
                <a:latin typeface="Calibri" charset="0"/>
              </a:rPr>
              <a:t>FIGURE 11.8 After crossing several mountain ranges, cool, moist maritime polar (mP) air from off the Pacific Ocean descends the eastern side of the Rockies as modified, relatively dry Pacific air.</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790ED9-FE90-5D4D-897F-1400C605F841}" type="slidenum">
              <a:rPr lang="en-US" sz="1200">
                <a:latin typeface="Calibri" charset="0"/>
              </a:rPr>
              <a:pPr eaLnBrk="1" hangingPunct="1"/>
              <a:t>21</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303</a:t>
            </a:r>
          </a:p>
          <a:p>
            <a:pPr eaLnBrk="1" hangingPunct="1">
              <a:spcBef>
                <a:spcPct val="0"/>
              </a:spcBef>
            </a:pPr>
            <a:endParaRPr lang="en-US">
              <a:latin typeface="Calibri" charset="0"/>
            </a:endParaRPr>
          </a:p>
          <a:p>
            <a:pPr eaLnBrk="1" hangingPunct="1">
              <a:spcBef>
                <a:spcPct val="0"/>
              </a:spcBef>
            </a:pPr>
            <a:r>
              <a:rPr lang="en-US">
                <a:latin typeface="Calibri" charset="0"/>
              </a:rPr>
              <a:t>FIGURE 11.9 Winter and early spring surface weather pattern that usually prevails during the invasion of cold, moist maritime polar (mP) air into the mid-Atlantic and New England states. (Green-shaded area represents light rain and drizzle; pink-shaded region represents freezing rain and sleet; white-shaded area is experiencing snow.)</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38EAF3-5533-FA4F-83E3-8E82CF9E1C12}"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307</a:t>
            </a:r>
          </a:p>
          <a:p>
            <a:pPr eaLnBrk="1" hangingPunct="1">
              <a:spcBef>
                <a:spcPct val="0"/>
              </a:spcBef>
            </a:pPr>
            <a:endParaRPr lang="en-US">
              <a:latin typeface="Calibri" charset="0"/>
            </a:endParaRPr>
          </a:p>
          <a:p>
            <a:pPr eaLnBrk="1" hangingPunct="1">
              <a:spcBef>
                <a:spcPct val="0"/>
              </a:spcBef>
            </a:pPr>
            <a:r>
              <a:rPr lang="en-US">
                <a:latin typeface="Calibri" charset="0"/>
              </a:rPr>
              <a:t>FIGURE 11.15 A surface weather map showing surface-pressure systems, air masses, fronts, and isobars (in millibars) as solid gray lines. Large arrows in color show airflow. (Green-shaded area represents rain; pink-shaded area represents freezing rain and sleet; white-shaded area represents snow.)</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6B29F-29F0-A843-89F3-ED9A59B577E6}" type="slidenum">
              <a:rPr lang="en-US" sz="1200">
                <a:latin typeface="Calibri" charset="0"/>
              </a:rPr>
              <a:pPr eaLnBrk="1" hangingPunct="1"/>
              <a:t>23</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307</a:t>
            </a:r>
          </a:p>
          <a:p>
            <a:pPr eaLnBrk="1" hangingPunct="1">
              <a:spcBef>
                <a:spcPct val="0"/>
              </a:spcBef>
            </a:pPr>
            <a:endParaRPr lang="en-US">
              <a:latin typeface="Calibri" charset="0"/>
            </a:endParaRPr>
          </a:p>
          <a:p>
            <a:pPr eaLnBrk="1" hangingPunct="1">
              <a:spcBef>
                <a:spcPct val="0"/>
              </a:spcBef>
            </a:pPr>
            <a:r>
              <a:rPr lang="en-US">
                <a:latin typeface="Calibri" charset="0"/>
              </a:rPr>
              <a:t>FIGURE 11.15 A surface weather map showing surface-pressure systems, air masses, fronts, and isobars (in millibars) as solid gray lines. Large arrows in color show airflow. (Green-shaded area represents rain; pink-shaded area represents freezing rain and sleet; white-shaded area represents snow.)</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6B29F-29F0-A843-89F3-ED9A59B577E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297</a:t>
            </a:r>
          </a:p>
          <a:p>
            <a:pPr eaLnBrk="1" hangingPunct="1">
              <a:spcBef>
                <a:spcPct val="0"/>
              </a:spcBef>
            </a:pPr>
            <a:endParaRPr lang="en-US">
              <a:latin typeface="Calibri" charset="0"/>
            </a:endParaRPr>
          </a:p>
          <a:p>
            <a:pPr eaLnBrk="1" hangingPunct="1">
              <a:spcBef>
                <a:spcPct val="0"/>
              </a:spcBef>
            </a:pPr>
            <a:r>
              <a:rPr lang="en-US">
                <a:latin typeface="Calibri" charset="0"/>
              </a:rPr>
              <a:t>FIGURE 11.2 Air mass source regions and their paths.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D8799-F0C6-1C49-AC54-291A64C24EBB}"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CD929-AF44-46A9-9926-5CFA756CFDBA}" type="slidenum">
              <a:rPr lang="en-US"/>
              <a:pPr/>
              <a:t>7</a:t>
            </a:fld>
            <a:endParaRPr lang="en-US"/>
          </a:p>
        </p:txBody>
      </p:sp>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solidFill>
                  <a:srgbClr val="009A9A"/>
                </a:solidFill>
              </a:rPr>
              <a:t>TABLE 11.1 </a:t>
            </a:r>
            <a:r>
              <a:rPr lang="en-US">
                <a:solidFill>
                  <a:srgbClr val="000000"/>
                </a:solidFill>
              </a:rPr>
              <a:t>Air Mass Classification and Characteristics</a:t>
            </a:r>
          </a:p>
          <a:p>
            <a:endParaRPr lang="en-US">
              <a:latin typeface="Times New Roman" pitchFamily="-16" charset="0"/>
            </a:endParaRP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297</a:t>
            </a:r>
          </a:p>
          <a:p>
            <a:pPr eaLnBrk="1" hangingPunct="1">
              <a:spcBef>
                <a:spcPct val="0"/>
              </a:spcBef>
            </a:pPr>
            <a:endParaRPr lang="en-US">
              <a:latin typeface="Calibri" charset="0"/>
            </a:endParaRPr>
          </a:p>
          <a:p>
            <a:pPr eaLnBrk="1" hangingPunct="1">
              <a:spcBef>
                <a:spcPct val="0"/>
              </a:spcBef>
            </a:pPr>
            <a:r>
              <a:rPr lang="en-US">
                <a:latin typeface="Calibri" charset="0"/>
              </a:rPr>
              <a:t>FIGURE 11.2 Air mass source regions and their paths.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6D8799-F0C6-1C49-AC54-291A64C24EBB}"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73C9C-46C5-4253-9A10-CD5E2E9765AA}"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300</a:t>
            </a:r>
          </a:p>
          <a:p>
            <a:pPr eaLnBrk="1" hangingPunct="1">
              <a:spcBef>
                <a:spcPct val="0"/>
              </a:spcBef>
            </a:pPr>
            <a:endParaRPr lang="en-US">
              <a:latin typeface="Calibri" charset="0"/>
            </a:endParaRPr>
          </a:p>
          <a:p>
            <a:pPr eaLnBrk="1" hangingPunct="1">
              <a:spcBef>
                <a:spcPct val="0"/>
              </a:spcBef>
            </a:pPr>
            <a:r>
              <a:rPr lang="en-US">
                <a:latin typeface="Calibri" charset="0"/>
              </a:rPr>
              <a:t>FIGURE 11.4 Average upper-level wind flow (heavy arrows) and surface position of anticyclones (H) associated with two extremely cold outbreaks of arctic air during late December 1989 and 1990. Numbers on the map represent minimum temperatures (°F) measured during each cold snap.</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800419-E956-3746-BE67-76DC60C37B55}"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300</a:t>
            </a:r>
          </a:p>
          <a:p>
            <a:pPr eaLnBrk="1" hangingPunct="1">
              <a:spcBef>
                <a:spcPct val="0"/>
              </a:spcBef>
            </a:pPr>
            <a:endParaRPr lang="en-US">
              <a:latin typeface="Calibri" charset="0"/>
            </a:endParaRPr>
          </a:p>
          <a:p>
            <a:pPr eaLnBrk="1" hangingPunct="1">
              <a:spcBef>
                <a:spcPct val="0"/>
              </a:spcBef>
            </a:pPr>
            <a:r>
              <a:rPr lang="en-US">
                <a:latin typeface="Calibri" charset="0"/>
              </a:rPr>
              <a:t>FIGURE 11.5 Typical vertical temperature profile over land for a summer and a winter cP air mass.</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CAF1B-D9E8-6745-A251-041EE00E1101}"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299</a:t>
            </a:r>
          </a:p>
          <a:p>
            <a:pPr eaLnBrk="1" hangingPunct="1">
              <a:spcBef>
                <a:spcPct val="0"/>
              </a:spcBef>
            </a:pPr>
            <a:endParaRPr lang="en-US">
              <a:latin typeface="Calibri" charset="0"/>
            </a:endParaRPr>
          </a:p>
          <a:p>
            <a:pPr eaLnBrk="1" hangingPunct="1">
              <a:spcBef>
                <a:spcPct val="0"/>
              </a:spcBef>
            </a:pPr>
            <a:r>
              <a:rPr lang="en-US">
                <a:latin typeface="Calibri" charset="0"/>
              </a:rPr>
              <a:t>FIGURE 1 The formation of lake-effect snows. Cold, dry air crossing the lake gains moisture and warmth from the water. The more buoyant air now rises, forming clouds that deposit large quantities of snow on the lake</a:t>
            </a:r>
            <a:r>
              <a:rPr lang="ja-JP" altLang="en-US">
                <a:latin typeface="Calibri" charset="0"/>
              </a:rPr>
              <a:t>’</a:t>
            </a:r>
            <a:r>
              <a:rPr lang="en-US" altLang="ja-JP">
                <a:latin typeface="Calibri" charset="0"/>
              </a:rPr>
              <a:t>s leeward (downwind) shores.</a:t>
            </a: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B92240-C53F-1142-8E71-274A732040EC}"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299</a:t>
            </a:r>
          </a:p>
          <a:p>
            <a:pPr eaLnBrk="1" hangingPunct="1">
              <a:spcBef>
                <a:spcPct val="0"/>
              </a:spcBef>
            </a:pPr>
            <a:endParaRPr lang="en-US">
              <a:latin typeface="Calibri" charset="0"/>
            </a:endParaRPr>
          </a:p>
          <a:p>
            <a:pPr eaLnBrk="1" hangingPunct="1">
              <a:spcBef>
                <a:spcPct val="0"/>
              </a:spcBef>
            </a:pPr>
            <a:r>
              <a:rPr lang="en-US">
                <a:latin typeface="Calibri" charset="0"/>
              </a:rPr>
              <a:t>FIGURE 2 Areas shaded white show regions that experience heavy lake-effect snows.</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2AD173-485A-4E4F-B145-077FE5918AE1}" type="slidenum">
              <a:rPr lang="en-US" sz="1200">
                <a:latin typeface="Calibri" charset="0"/>
              </a:rPr>
              <a:pPr eaLnBrk="1" hangingPunct="1"/>
              <a:t>13</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8FFEB6-302B-438D-B3F7-20314CC2BAB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7E58A0-EF93-48BF-8E7B-788D7B03D7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1AED5C-F06E-41A0-8120-2F08DAB2B4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8F9D60-30E9-4198-B911-0FA6312280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7EAC68-47F9-4DD0-A0C5-08FBED35C80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FD9642-C53A-477B-A65B-8F8D3507B6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D81C714-9485-4837-AD20-5534FF6856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801BB8-E9F2-4EDA-B954-94018527A1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ACC5AA-E69B-4B80-988F-819701A9CF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034846-1B0B-44C9-8416-D993038F897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F93AE9-2037-4F78-8A1C-B20F7DD534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3E16FA2-A9C7-439C-973B-6F07055E84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6" charset="-128"/>
        </a:defRPr>
      </a:lvl2pPr>
      <a:lvl3pPr algn="ctr" rtl="0" fontAlgn="base">
        <a:spcBef>
          <a:spcPct val="0"/>
        </a:spcBef>
        <a:spcAft>
          <a:spcPct val="0"/>
        </a:spcAft>
        <a:defRPr sz="4400">
          <a:solidFill>
            <a:schemeClr val="tx2"/>
          </a:solidFill>
          <a:latin typeface="Arial" charset="0"/>
          <a:ea typeface="ＭＳ Ｐゴシック" pitchFamily="-16" charset="-128"/>
        </a:defRPr>
      </a:lvl3pPr>
      <a:lvl4pPr algn="ctr" rtl="0" fontAlgn="base">
        <a:spcBef>
          <a:spcPct val="0"/>
        </a:spcBef>
        <a:spcAft>
          <a:spcPct val="0"/>
        </a:spcAft>
        <a:defRPr sz="4400">
          <a:solidFill>
            <a:schemeClr val="tx2"/>
          </a:solidFill>
          <a:latin typeface="Arial" charset="0"/>
          <a:ea typeface="ＭＳ Ｐゴシック" pitchFamily="-16" charset="-128"/>
        </a:defRPr>
      </a:lvl4pPr>
      <a:lvl5pPr algn="ctr" rtl="0" fontAlgn="base">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1" descr="1102"/>
          <p:cNvPicPr preferRelativeResize="0">
            <a:picLocks noChangeAspect="1" noChangeArrowheads="1"/>
          </p:cNvPicPr>
          <p:nvPr/>
        </p:nvPicPr>
        <p:blipFill>
          <a:blip r:embed="rId3" cstate="print"/>
          <a:srcRect/>
          <a:stretch>
            <a:fillRect/>
          </a:stretch>
        </p:blipFill>
        <p:spPr bwMode="auto">
          <a:xfrm>
            <a:off x="244475" y="12700"/>
            <a:ext cx="8655050" cy="6627813"/>
          </a:xfrm>
          <a:prstGeom prst="rect">
            <a:avLst/>
          </a:prstGeom>
          <a:noFill/>
          <a:ln w="9525">
            <a:noFill/>
            <a:miter lim="800000"/>
            <a:headEnd/>
            <a:tailEnd/>
          </a:ln>
          <a:effectLst/>
        </p:spPr>
      </p:pic>
      <p:sp>
        <p:nvSpPr>
          <p:cNvPr id="4099" name="Rectangle 3" hidden="1"/>
          <p:cNvSpPr>
            <a:spLocks noGrp="1" noChangeArrowheads="1"/>
          </p:cNvSpPr>
          <p:nvPr>
            <p:ph type="title"/>
          </p:nvPr>
        </p:nvSpPr>
        <p:spPr/>
        <p:txBody>
          <a:bodyPr/>
          <a:lstStyle/>
          <a:p>
            <a:endParaRPr lang="en-US"/>
          </a:p>
        </p:txBody>
      </p:sp>
      <p:sp>
        <p:nvSpPr>
          <p:cNvPr id="4101" name="Text Box 5"/>
          <p:cNvSpPr txBox="1">
            <a:spLocks noChangeArrowheads="1"/>
          </p:cNvSpPr>
          <p:nvPr/>
        </p:nvSpPr>
        <p:spPr bwMode="auto">
          <a:xfrm>
            <a:off x="2895600" y="2803525"/>
            <a:ext cx="3289300" cy="701675"/>
          </a:xfrm>
          <a:prstGeom prst="rect">
            <a:avLst/>
          </a:prstGeom>
          <a:solidFill>
            <a:schemeClr val="accent2"/>
          </a:solidFill>
          <a:ln w="9525">
            <a:noFill/>
            <a:miter lim="800000"/>
            <a:headEnd/>
            <a:tailEnd/>
          </a:ln>
        </p:spPr>
        <p:txBody>
          <a:bodyPr wrap="none">
            <a:spAutoFit/>
          </a:bodyPr>
          <a:lstStyle/>
          <a:p>
            <a:pPr algn="ctr"/>
            <a:r>
              <a:rPr lang="en-US" sz="4000">
                <a:solidFill>
                  <a:schemeClr val="accent1"/>
                </a:solidFill>
              </a:rPr>
              <a:t>AIR MASSES</a:t>
            </a:r>
            <a:endParaRPr lang="en-US"/>
          </a:p>
        </p:txBody>
      </p:sp>
      <p:sp>
        <p:nvSpPr>
          <p:cNvPr id="2" name="TextBox 1"/>
          <p:cNvSpPr txBox="1"/>
          <p:nvPr/>
        </p:nvSpPr>
        <p:spPr>
          <a:xfrm>
            <a:off x="1752600" y="5943600"/>
            <a:ext cx="3775008" cy="461665"/>
          </a:xfrm>
          <a:prstGeom prst="rect">
            <a:avLst/>
          </a:prstGeom>
          <a:noFill/>
        </p:spPr>
        <p:txBody>
          <a:bodyPr wrap="none" rtlCol="0">
            <a:spAutoFit/>
          </a:bodyPr>
          <a:lstStyle/>
          <a:p>
            <a:r>
              <a:rPr lang="en-US" dirty="0"/>
              <a:t>(Chapter 11, pp. 292–305)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13589_11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52400"/>
            <a:ext cx="842645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838200" y="76200"/>
            <a:ext cx="7704138" cy="457200"/>
          </a:xfrm>
          <a:prstGeom prst="rect">
            <a:avLst/>
          </a:prstGeom>
          <a:noFill/>
          <a:ln w="9525">
            <a:noFill/>
            <a:miter lim="800000"/>
            <a:headEnd/>
            <a:tailEnd/>
          </a:ln>
          <a:effectLst/>
        </p:spPr>
        <p:txBody>
          <a:bodyPr wrap="none">
            <a:spAutoFit/>
          </a:bodyPr>
          <a:lstStyle/>
          <a:p>
            <a:r>
              <a:rPr lang="en-US" dirty="0"/>
              <a:t>Minimum Temperatures During Two Cold Air Outbreaks</a:t>
            </a:r>
          </a:p>
        </p:txBody>
      </p:sp>
    </p:spTree>
    <p:extLst>
      <p:ext uri="{BB962C8B-B14F-4D97-AF65-F5344CB8AC3E}">
        <p14:creationId xmlns:p14="http://schemas.microsoft.com/office/powerpoint/2010/main" val="183399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13589_11_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0" y="152400"/>
            <a:ext cx="625475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373198" y="609600"/>
            <a:ext cx="1826942" cy="2308324"/>
          </a:xfrm>
          <a:prstGeom prst="rect">
            <a:avLst/>
          </a:prstGeom>
          <a:noFill/>
          <a:ln w="9525">
            <a:noFill/>
            <a:miter lim="800000"/>
            <a:headEnd/>
            <a:tailEnd/>
          </a:ln>
        </p:spPr>
        <p:txBody>
          <a:bodyPr wrap="none">
            <a:spAutoFit/>
          </a:bodyPr>
          <a:lstStyle/>
          <a:p>
            <a:pPr algn="ctr"/>
            <a:r>
              <a:rPr lang="en-US" dirty="0"/>
              <a:t>Seasonal</a:t>
            </a:r>
          </a:p>
          <a:p>
            <a:pPr algn="ctr"/>
            <a:r>
              <a:rPr lang="en-US" dirty="0"/>
              <a:t>Differences</a:t>
            </a:r>
          </a:p>
          <a:p>
            <a:pPr algn="ctr"/>
            <a:r>
              <a:rPr lang="en-US" dirty="0"/>
              <a:t>or</a:t>
            </a:r>
          </a:p>
          <a:p>
            <a:pPr algn="ctr"/>
            <a:r>
              <a:rPr lang="en-US" dirty="0"/>
              <a:t>Air Mass</a:t>
            </a:r>
          </a:p>
          <a:p>
            <a:pPr algn="ctr"/>
            <a:r>
              <a:rPr lang="en-US" dirty="0"/>
              <a:t>Modification</a:t>
            </a:r>
          </a:p>
          <a:p>
            <a:pPr algn="ctr"/>
            <a:r>
              <a:rPr lang="en-US" dirty="0"/>
              <a:t>(</a:t>
            </a:r>
            <a:r>
              <a:rPr lang="en-US" dirty="0" err="1"/>
              <a:t>cP</a:t>
            </a:r>
            <a:r>
              <a:rPr lang="en-US" dirty="0"/>
              <a:t>)</a:t>
            </a:r>
          </a:p>
        </p:txBody>
      </p:sp>
      <p:grpSp>
        <p:nvGrpSpPr>
          <p:cNvPr id="7" name="Group 6"/>
          <p:cNvGrpSpPr/>
          <p:nvPr/>
        </p:nvGrpSpPr>
        <p:grpSpPr>
          <a:xfrm>
            <a:off x="113167" y="4038600"/>
            <a:ext cx="8201584" cy="1981200"/>
            <a:chOff x="113167" y="4038600"/>
            <a:chExt cx="8201584" cy="1981200"/>
          </a:xfrm>
        </p:grpSpPr>
        <p:sp>
          <p:nvSpPr>
            <p:cNvPr id="2" name="TextBox 1"/>
            <p:cNvSpPr txBox="1"/>
            <p:nvPr/>
          </p:nvSpPr>
          <p:spPr>
            <a:xfrm>
              <a:off x="113167" y="4696361"/>
              <a:ext cx="2306942" cy="1323439"/>
            </a:xfrm>
            <a:prstGeom prst="rect">
              <a:avLst/>
            </a:prstGeom>
            <a:noFill/>
          </p:spPr>
          <p:txBody>
            <a:bodyPr wrap="none" rtlCol="0">
              <a:spAutoFit/>
            </a:bodyPr>
            <a:lstStyle/>
            <a:p>
              <a:pPr algn="ctr"/>
              <a:r>
                <a:rPr lang="en-US" sz="2000" dirty="0">
                  <a:solidFill>
                    <a:srgbClr val="3366FF"/>
                  </a:solidFill>
                </a:rPr>
                <a:t>Air mass becomes</a:t>
              </a:r>
            </a:p>
            <a:p>
              <a:pPr algn="ctr"/>
              <a:r>
                <a:rPr lang="en-US" sz="2000" dirty="0">
                  <a:solidFill>
                    <a:srgbClr val="3366FF"/>
                  </a:solidFill>
                </a:rPr>
                <a:t>more unstable</a:t>
              </a:r>
            </a:p>
            <a:p>
              <a:pPr algn="ctr"/>
              <a:r>
                <a:rPr lang="en-US" sz="2000" dirty="0">
                  <a:solidFill>
                    <a:srgbClr val="3366FF"/>
                  </a:solidFill>
                </a:rPr>
                <a:t>as the air mass</a:t>
              </a:r>
            </a:p>
            <a:p>
              <a:pPr algn="ctr"/>
              <a:r>
                <a:rPr lang="en-US" sz="2000" dirty="0">
                  <a:solidFill>
                    <a:srgbClr val="3366FF"/>
                  </a:solidFill>
                </a:rPr>
                <a:t>moves south</a:t>
              </a:r>
            </a:p>
          </p:txBody>
        </p:sp>
        <p:sp>
          <p:nvSpPr>
            <p:cNvPr id="4" name="Right Arrow 3"/>
            <p:cNvSpPr/>
            <p:nvPr/>
          </p:nvSpPr>
          <p:spPr bwMode="auto">
            <a:xfrm>
              <a:off x="4800600" y="4876800"/>
              <a:ext cx="2971800" cy="304800"/>
            </a:xfrm>
            <a:prstGeom prst="rightArrow">
              <a:avLst/>
            </a:prstGeom>
            <a:gradFill flip="none" rotWithShape="1">
              <a:gsLst>
                <a:gs pos="0">
                  <a:schemeClr val="accent1"/>
                </a:gs>
                <a:gs pos="100000">
                  <a:srgbClr val="FF0000"/>
                </a:gs>
                <a:gs pos="1000">
                  <a:srgbClr val="3366FF"/>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16" charset="-128"/>
              </a:endParaRPr>
            </a:p>
          </p:txBody>
        </p:sp>
        <p:sp>
          <p:nvSpPr>
            <p:cNvPr id="5" name="TextBox 4"/>
            <p:cNvSpPr txBox="1"/>
            <p:nvPr/>
          </p:nvSpPr>
          <p:spPr>
            <a:xfrm>
              <a:off x="5867400" y="4038600"/>
              <a:ext cx="646331" cy="461665"/>
            </a:xfrm>
            <a:prstGeom prst="rect">
              <a:avLst/>
            </a:prstGeom>
            <a:noFill/>
          </p:spPr>
          <p:txBody>
            <a:bodyPr wrap="none" rtlCol="0">
              <a:spAutoFit/>
            </a:bodyPr>
            <a:lstStyle/>
            <a:p>
              <a:r>
                <a:rPr lang="en-US" dirty="0"/>
                <a:t>OR</a:t>
              </a:r>
            </a:p>
          </p:txBody>
        </p:sp>
        <p:sp>
          <p:nvSpPr>
            <p:cNvPr id="6" name="TextBox 5"/>
            <p:cNvSpPr txBox="1"/>
            <p:nvPr/>
          </p:nvSpPr>
          <p:spPr>
            <a:xfrm>
              <a:off x="3936468" y="4796135"/>
              <a:ext cx="406932" cy="461665"/>
            </a:xfrm>
            <a:prstGeom prst="rect">
              <a:avLst/>
            </a:prstGeom>
            <a:noFill/>
          </p:spPr>
          <p:txBody>
            <a:bodyPr wrap="none" rtlCol="0">
              <a:spAutoFit/>
            </a:bodyPr>
            <a:lstStyle/>
            <a:p>
              <a:r>
                <a:rPr lang="en-US" dirty="0"/>
                <a:t>N</a:t>
              </a:r>
            </a:p>
          </p:txBody>
        </p:sp>
        <p:sp>
          <p:nvSpPr>
            <p:cNvPr id="8" name="TextBox 7"/>
            <p:cNvSpPr txBox="1"/>
            <p:nvPr/>
          </p:nvSpPr>
          <p:spPr>
            <a:xfrm>
              <a:off x="7924800" y="4796135"/>
              <a:ext cx="389951" cy="461665"/>
            </a:xfrm>
            <a:prstGeom prst="rect">
              <a:avLst/>
            </a:prstGeom>
            <a:noFill/>
          </p:spPr>
          <p:txBody>
            <a:bodyPr wrap="none" rtlCol="0">
              <a:spAutoFit/>
            </a:bodyPr>
            <a:lstStyle/>
            <a:p>
              <a:r>
                <a:rPr lang="en-US" dirty="0"/>
                <a:t>S</a:t>
              </a:r>
            </a:p>
          </p:txBody>
        </p:sp>
      </p:grpSp>
    </p:spTree>
    <p:extLst>
      <p:ext uri="{BB962C8B-B14F-4D97-AF65-F5344CB8AC3E}">
        <p14:creationId xmlns:p14="http://schemas.microsoft.com/office/powerpoint/2010/main" val="35887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13589_11_f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33475"/>
            <a:ext cx="883920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2559050" y="304800"/>
            <a:ext cx="3994150" cy="457200"/>
          </a:xfrm>
          <a:prstGeom prst="rect">
            <a:avLst/>
          </a:prstGeom>
          <a:noFill/>
          <a:ln w="9525">
            <a:noFill/>
            <a:miter lim="800000"/>
            <a:headEnd/>
            <a:tailEnd/>
          </a:ln>
        </p:spPr>
        <p:txBody>
          <a:bodyPr wrap="none">
            <a:spAutoFit/>
          </a:bodyPr>
          <a:lstStyle/>
          <a:p>
            <a:r>
              <a:rPr lang="en-US" dirty="0"/>
              <a:t>LAKE EFFECT SNOWFALL</a:t>
            </a:r>
          </a:p>
        </p:txBody>
      </p:sp>
      <p:sp>
        <p:nvSpPr>
          <p:cNvPr id="2" name="TextBox 1"/>
          <p:cNvSpPr txBox="1"/>
          <p:nvPr/>
        </p:nvSpPr>
        <p:spPr>
          <a:xfrm>
            <a:off x="546577" y="2362200"/>
            <a:ext cx="748823" cy="461665"/>
          </a:xfrm>
          <a:prstGeom prst="rect">
            <a:avLst/>
          </a:prstGeom>
          <a:noFill/>
        </p:spPr>
        <p:txBody>
          <a:bodyPr wrap="none" rtlCol="0">
            <a:spAutoFit/>
          </a:bodyPr>
          <a:lstStyle/>
          <a:p>
            <a:r>
              <a:rPr lang="en-US" dirty="0"/>
              <a:t>(</a:t>
            </a:r>
            <a:r>
              <a:rPr lang="en-US" dirty="0" err="1"/>
              <a:t>cP</a:t>
            </a:r>
            <a:r>
              <a:rPr lang="en-US" dirty="0"/>
              <a:t>)</a:t>
            </a:r>
          </a:p>
        </p:txBody>
      </p:sp>
      <p:sp>
        <p:nvSpPr>
          <p:cNvPr id="5" name="TextBox 4"/>
          <p:cNvSpPr txBox="1"/>
          <p:nvPr/>
        </p:nvSpPr>
        <p:spPr>
          <a:xfrm>
            <a:off x="1845184" y="2895600"/>
            <a:ext cx="1279016" cy="461665"/>
          </a:xfrm>
          <a:prstGeom prst="rect">
            <a:avLst/>
          </a:prstGeom>
          <a:noFill/>
        </p:spPr>
        <p:txBody>
          <a:bodyPr wrap="none" rtlCol="0">
            <a:spAutoFit/>
          </a:bodyPr>
          <a:lstStyle/>
          <a:p>
            <a:r>
              <a:rPr lang="en-US" dirty="0"/>
              <a:t>(mixing)</a:t>
            </a:r>
          </a:p>
        </p:txBody>
      </p:sp>
      <p:sp>
        <p:nvSpPr>
          <p:cNvPr id="6" name="TextBox 5"/>
          <p:cNvSpPr txBox="1"/>
          <p:nvPr/>
        </p:nvSpPr>
        <p:spPr>
          <a:xfrm>
            <a:off x="4191000" y="2667000"/>
            <a:ext cx="2237512" cy="830997"/>
          </a:xfrm>
          <a:prstGeom prst="rect">
            <a:avLst/>
          </a:prstGeom>
          <a:noFill/>
        </p:spPr>
        <p:txBody>
          <a:bodyPr wrap="none" rtlCol="0">
            <a:spAutoFit/>
          </a:bodyPr>
          <a:lstStyle/>
          <a:p>
            <a:r>
              <a:rPr lang="en-US" dirty="0"/>
              <a:t>(air becomes</a:t>
            </a:r>
          </a:p>
          <a:p>
            <a:r>
              <a:rPr lang="en-US" dirty="0"/>
              <a:t>more unstable)</a:t>
            </a:r>
          </a:p>
        </p:txBody>
      </p:sp>
      <p:sp>
        <p:nvSpPr>
          <p:cNvPr id="7" name="TextBox 6"/>
          <p:cNvSpPr txBox="1"/>
          <p:nvPr/>
        </p:nvSpPr>
        <p:spPr>
          <a:xfrm>
            <a:off x="6629400" y="2674203"/>
            <a:ext cx="2340304" cy="830997"/>
          </a:xfrm>
          <a:prstGeom prst="rect">
            <a:avLst/>
          </a:prstGeom>
          <a:noFill/>
        </p:spPr>
        <p:txBody>
          <a:bodyPr wrap="none" rtlCol="0">
            <a:spAutoFit/>
          </a:bodyPr>
          <a:lstStyle/>
          <a:p>
            <a:r>
              <a:rPr lang="en-US" dirty="0"/>
              <a:t>(upward motion</a:t>
            </a:r>
          </a:p>
          <a:p>
            <a:r>
              <a:rPr lang="en-US" dirty="0"/>
              <a:t>&amp; convergence)</a:t>
            </a:r>
          </a:p>
        </p:txBody>
      </p:sp>
    </p:spTree>
    <p:extLst>
      <p:ext uri="{BB962C8B-B14F-4D97-AF65-F5344CB8AC3E}">
        <p14:creationId xmlns:p14="http://schemas.microsoft.com/office/powerpoint/2010/main" val="80448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13589_11_f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52400"/>
            <a:ext cx="86995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228600" y="3505200"/>
            <a:ext cx="2720975" cy="1569660"/>
          </a:xfrm>
          <a:prstGeom prst="rect">
            <a:avLst/>
          </a:prstGeom>
          <a:noFill/>
          <a:ln w="9525">
            <a:noFill/>
            <a:miter lim="800000"/>
            <a:headEnd/>
            <a:tailEnd/>
          </a:ln>
        </p:spPr>
        <p:txBody>
          <a:bodyPr>
            <a:spAutoFit/>
          </a:bodyPr>
          <a:lstStyle/>
          <a:p>
            <a:pPr algn="ctr">
              <a:spcBef>
                <a:spcPct val="50000"/>
              </a:spcBef>
            </a:pPr>
            <a:r>
              <a:rPr lang="en-US" dirty="0">
                <a:solidFill>
                  <a:srgbClr val="3366FF"/>
                </a:solidFill>
              </a:rPr>
              <a:t>Typical</a:t>
            </a:r>
          </a:p>
          <a:p>
            <a:pPr algn="ctr">
              <a:spcBef>
                <a:spcPct val="50000"/>
              </a:spcBef>
            </a:pPr>
            <a:r>
              <a:rPr lang="en-US" dirty="0">
                <a:solidFill>
                  <a:srgbClr val="3366FF"/>
                </a:solidFill>
              </a:rPr>
              <a:t>Lake Effect</a:t>
            </a:r>
          </a:p>
          <a:p>
            <a:pPr algn="ctr">
              <a:spcBef>
                <a:spcPct val="50000"/>
              </a:spcBef>
            </a:pPr>
            <a:r>
              <a:rPr lang="en-US" dirty="0">
                <a:solidFill>
                  <a:srgbClr val="3366FF"/>
                </a:solidFill>
              </a:rPr>
              <a:t>Snow Regions</a:t>
            </a:r>
          </a:p>
        </p:txBody>
      </p:sp>
      <p:sp>
        <p:nvSpPr>
          <p:cNvPr id="4" name="Line 6"/>
          <p:cNvSpPr>
            <a:spLocks noChangeShapeType="1"/>
          </p:cNvSpPr>
          <p:nvPr/>
        </p:nvSpPr>
        <p:spPr bwMode="auto">
          <a:xfrm flipV="1">
            <a:off x="2438400" y="2743200"/>
            <a:ext cx="2895600" cy="1447800"/>
          </a:xfrm>
          <a:prstGeom prst="line">
            <a:avLst/>
          </a:prstGeom>
          <a:noFill/>
          <a:ln w="9525">
            <a:solidFill>
              <a:schemeClr val="tx1"/>
            </a:solidFill>
            <a:round/>
            <a:headEnd/>
            <a:tailEnd type="triangle" w="med" len="med"/>
          </a:ln>
        </p:spPr>
        <p:txBody>
          <a:bodyPr wrap="none" anchor="ctr"/>
          <a:lstStyle/>
          <a:p>
            <a:endParaRPr lang="en-US"/>
          </a:p>
        </p:txBody>
      </p:sp>
      <p:sp>
        <p:nvSpPr>
          <p:cNvPr id="7" name="Line 6"/>
          <p:cNvSpPr>
            <a:spLocks noChangeShapeType="1"/>
          </p:cNvSpPr>
          <p:nvPr/>
        </p:nvSpPr>
        <p:spPr bwMode="auto">
          <a:xfrm flipH="1" flipV="1">
            <a:off x="1981200" y="1752600"/>
            <a:ext cx="381000" cy="2286000"/>
          </a:xfrm>
          <a:prstGeom prst="line">
            <a:avLst/>
          </a:prstGeom>
          <a:noFill/>
          <a:ln w="9525">
            <a:solidFill>
              <a:schemeClr val="tx1"/>
            </a:solidFill>
            <a:round/>
            <a:headEnd/>
            <a:tailEnd type="triangle" w="med" len="med"/>
          </a:ln>
        </p:spPr>
        <p:txBody>
          <a:bodyPr wrap="none" anchor="ctr"/>
          <a:lstStyle/>
          <a:p>
            <a:endParaRPr lang="en-US"/>
          </a:p>
        </p:txBody>
      </p:sp>
      <p:grpSp>
        <p:nvGrpSpPr>
          <p:cNvPr id="5" name="Group 4"/>
          <p:cNvGrpSpPr/>
          <p:nvPr/>
        </p:nvGrpSpPr>
        <p:grpSpPr>
          <a:xfrm>
            <a:off x="1711848" y="447349"/>
            <a:ext cx="5900852" cy="3591251"/>
            <a:chOff x="1711848" y="447349"/>
            <a:chExt cx="5900852" cy="3591251"/>
          </a:xfrm>
        </p:grpSpPr>
        <p:sp>
          <p:nvSpPr>
            <p:cNvPr id="2" name="Right Arrow 1"/>
            <p:cNvSpPr/>
            <p:nvPr/>
          </p:nvSpPr>
          <p:spPr bwMode="auto">
            <a:xfrm rot="4113425">
              <a:off x="1143998" y="1015199"/>
              <a:ext cx="15167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8" name="Right Arrow 7"/>
            <p:cNvSpPr/>
            <p:nvPr/>
          </p:nvSpPr>
          <p:spPr bwMode="auto">
            <a:xfrm>
              <a:off x="2209800" y="685800"/>
              <a:ext cx="15167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9" name="Right Arrow 8"/>
            <p:cNvSpPr/>
            <p:nvPr/>
          </p:nvSpPr>
          <p:spPr bwMode="auto">
            <a:xfrm>
              <a:off x="1752600" y="2514600"/>
              <a:ext cx="15167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0" name="Right Arrow 9"/>
            <p:cNvSpPr/>
            <p:nvPr/>
          </p:nvSpPr>
          <p:spPr bwMode="auto">
            <a:xfrm>
              <a:off x="3962400" y="2057400"/>
              <a:ext cx="15167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1" name="Right Arrow 10"/>
            <p:cNvSpPr/>
            <p:nvPr/>
          </p:nvSpPr>
          <p:spPr bwMode="auto">
            <a:xfrm>
              <a:off x="6096000" y="2362200"/>
              <a:ext cx="15167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2" name="Right Arrow 11"/>
            <p:cNvSpPr/>
            <p:nvPr/>
          </p:nvSpPr>
          <p:spPr bwMode="auto">
            <a:xfrm>
              <a:off x="4800600" y="3657600"/>
              <a:ext cx="15167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grpSp>
    </p:spTree>
    <p:extLst>
      <p:ext uri="{BB962C8B-B14F-4D97-AF65-F5344CB8AC3E}">
        <p14:creationId xmlns:p14="http://schemas.microsoft.com/office/powerpoint/2010/main" val="28488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9" name="Picture 7"/>
          <p:cNvPicPr>
            <a:picLocks noChangeAspect="1" noChangeArrowheads="1"/>
          </p:cNvPicPr>
          <p:nvPr/>
        </p:nvPicPr>
        <p:blipFill>
          <a:blip r:embed="rId3" cstate="print"/>
          <a:srcRect t="1369"/>
          <a:stretch>
            <a:fillRect/>
          </a:stretch>
        </p:blipFill>
        <p:spPr bwMode="auto">
          <a:xfrm>
            <a:off x="5638800" y="152400"/>
            <a:ext cx="1981200" cy="1901825"/>
          </a:xfrm>
          <a:prstGeom prst="rect">
            <a:avLst/>
          </a:prstGeom>
          <a:noFill/>
          <a:ln w="9525">
            <a:noFill/>
            <a:miter lim="800000"/>
            <a:headEnd/>
            <a:tailEnd/>
          </a:ln>
          <a:effectLst/>
        </p:spPr>
      </p:pic>
      <p:pic>
        <p:nvPicPr>
          <p:cNvPr id="105481" name="Picture 9"/>
          <p:cNvPicPr>
            <a:picLocks noChangeAspect="1" noChangeArrowheads="1"/>
          </p:cNvPicPr>
          <p:nvPr/>
        </p:nvPicPr>
        <p:blipFill>
          <a:blip r:embed="rId4" cstate="print"/>
          <a:srcRect t="1357"/>
          <a:stretch>
            <a:fillRect/>
          </a:stretch>
        </p:blipFill>
        <p:spPr bwMode="auto">
          <a:xfrm>
            <a:off x="5638800" y="2438400"/>
            <a:ext cx="2001838" cy="1905000"/>
          </a:xfrm>
          <a:prstGeom prst="rect">
            <a:avLst/>
          </a:prstGeom>
          <a:noFill/>
          <a:ln w="9525">
            <a:noFill/>
            <a:miter lim="800000"/>
            <a:headEnd/>
            <a:tailEnd/>
          </a:ln>
          <a:effectLst/>
        </p:spPr>
      </p:pic>
      <p:pic>
        <p:nvPicPr>
          <p:cNvPr id="105483" name="Picture 11"/>
          <p:cNvPicPr>
            <a:picLocks noChangeAspect="1" noChangeArrowheads="1"/>
          </p:cNvPicPr>
          <p:nvPr/>
        </p:nvPicPr>
        <p:blipFill>
          <a:blip r:embed="rId5" cstate="print"/>
          <a:srcRect/>
          <a:stretch>
            <a:fillRect/>
          </a:stretch>
        </p:blipFill>
        <p:spPr bwMode="auto">
          <a:xfrm>
            <a:off x="5638800" y="4756150"/>
            <a:ext cx="2074863" cy="1905000"/>
          </a:xfrm>
          <a:prstGeom prst="rect">
            <a:avLst/>
          </a:prstGeom>
          <a:noFill/>
          <a:ln w="9525">
            <a:noFill/>
            <a:miter lim="800000"/>
            <a:headEnd/>
            <a:tailEnd/>
          </a:ln>
          <a:effectLst/>
        </p:spPr>
      </p:pic>
      <p:pic>
        <p:nvPicPr>
          <p:cNvPr id="105485" name="Picture 13"/>
          <p:cNvPicPr>
            <a:picLocks noChangeAspect="1" noChangeArrowheads="1"/>
          </p:cNvPicPr>
          <p:nvPr/>
        </p:nvPicPr>
        <p:blipFill>
          <a:blip r:embed="rId6" cstate="print"/>
          <a:srcRect/>
          <a:stretch>
            <a:fillRect/>
          </a:stretch>
        </p:blipFill>
        <p:spPr bwMode="auto">
          <a:xfrm>
            <a:off x="1219200" y="0"/>
            <a:ext cx="3505200" cy="2166938"/>
          </a:xfrm>
          <a:prstGeom prst="rect">
            <a:avLst/>
          </a:prstGeom>
          <a:noFill/>
          <a:ln w="9525">
            <a:noFill/>
            <a:miter lim="800000"/>
            <a:headEnd/>
            <a:tailEnd/>
          </a:ln>
          <a:effectLst/>
        </p:spPr>
      </p:pic>
      <p:pic>
        <p:nvPicPr>
          <p:cNvPr id="105486" name="Picture 14"/>
          <p:cNvPicPr>
            <a:picLocks noChangeAspect="1" noChangeArrowheads="1"/>
          </p:cNvPicPr>
          <p:nvPr/>
        </p:nvPicPr>
        <p:blipFill>
          <a:blip r:embed="rId7" cstate="print"/>
          <a:srcRect/>
          <a:stretch>
            <a:fillRect/>
          </a:stretch>
        </p:blipFill>
        <p:spPr bwMode="auto">
          <a:xfrm>
            <a:off x="1219200" y="4616450"/>
            <a:ext cx="3317875" cy="2165350"/>
          </a:xfrm>
          <a:prstGeom prst="rect">
            <a:avLst/>
          </a:prstGeom>
          <a:noFill/>
          <a:ln w="9525">
            <a:noFill/>
            <a:miter lim="800000"/>
            <a:headEnd/>
            <a:tailEnd/>
          </a:ln>
          <a:effectLst/>
        </p:spPr>
      </p:pic>
      <p:pic>
        <p:nvPicPr>
          <p:cNvPr id="105487" name="Picture 15"/>
          <p:cNvPicPr>
            <a:picLocks noChangeAspect="1" noChangeArrowheads="1"/>
          </p:cNvPicPr>
          <p:nvPr/>
        </p:nvPicPr>
        <p:blipFill>
          <a:blip r:embed="rId8" cstate="print"/>
          <a:srcRect/>
          <a:stretch>
            <a:fillRect/>
          </a:stretch>
        </p:blipFill>
        <p:spPr bwMode="auto">
          <a:xfrm>
            <a:off x="1219200" y="2252663"/>
            <a:ext cx="3409950" cy="2166937"/>
          </a:xfrm>
          <a:prstGeom prst="rect">
            <a:avLst/>
          </a:prstGeom>
          <a:noFill/>
          <a:ln w="9525">
            <a:noFill/>
            <a:miter lim="800000"/>
            <a:headEnd/>
            <a:tailEnd/>
          </a:ln>
          <a:effectLst/>
        </p:spPr>
      </p:pic>
      <p:sp>
        <p:nvSpPr>
          <p:cNvPr id="105488" name="Line 16"/>
          <p:cNvSpPr>
            <a:spLocks noChangeShapeType="1"/>
          </p:cNvSpPr>
          <p:nvPr/>
        </p:nvSpPr>
        <p:spPr bwMode="auto">
          <a:xfrm>
            <a:off x="0" y="2209800"/>
            <a:ext cx="9144000" cy="0"/>
          </a:xfrm>
          <a:prstGeom prst="line">
            <a:avLst/>
          </a:prstGeom>
          <a:noFill/>
          <a:ln w="19050">
            <a:solidFill>
              <a:schemeClr val="tx1"/>
            </a:solidFill>
            <a:round/>
            <a:headEnd/>
            <a:tailEnd/>
          </a:ln>
          <a:effectLst/>
        </p:spPr>
        <p:txBody>
          <a:bodyPr/>
          <a:lstStyle/>
          <a:p>
            <a:endParaRPr lang="en-US"/>
          </a:p>
        </p:txBody>
      </p:sp>
      <p:sp>
        <p:nvSpPr>
          <p:cNvPr id="105489" name="Line 17"/>
          <p:cNvSpPr>
            <a:spLocks noChangeShapeType="1"/>
          </p:cNvSpPr>
          <p:nvPr/>
        </p:nvSpPr>
        <p:spPr bwMode="auto">
          <a:xfrm>
            <a:off x="0" y="4464050"/>
            <a:ext cx="9144000" cy="0"/>
          </a:xfrm>
          <a:prstGeom prst="line">
            <a:avLst/>
          </a:prstGeom>
          <a:noFill/>
          <a:ln w="19050">
            <a:solidFill>
              <a:schemeClr val="tx1"/>
            </a:solidFill>
            <a:round/>
            <a:headEnd/>
            <a:tailEnd/>
          </a:ln>
          <a:effectLst/>
        </p:spPr>
        <p:txBody>
          <a:bodyPr/>
          <a:lstStyle/>
          <a:p>
            <a:endParaRPr lang="en-US"/>
          </a:p>
        </p:txBody>
      </p:sp>
      <p:sp>
        <p:nvSpPr>
          <p:cNvPr id="105491" name="Rectangle 19"/>
          <p:cNvSpPr>
            <a:spLocks noChangeArrowheads="1"/>
          </p:cNvSpPr>
          <p:nvPr/>
        </p:nvSpPr>
        <p:spPr bwMode="auto">
          <a:xfrm>
            <a:off x="6035675" y="4900613"/>
            <a:ext cx="762000" cy="228600"/>
          </a:xfrm>
          <a:prstGeom prst="rect">
            <a:avLst/>
          </a:prstGeom>
          <a:noFill/>
          <a:ln w="19050">
            <a:solidFill>
              <a:srgbClr val="FF6600"/>
            </a:solidFill>
            <a:miter lim="800000"/>
            <a:headEnd/>
            <a:tailEnd/>
          </a:ln>
          <a:effectLst/>
        </p:spPr>
        <p:txBody>
          <a:bodyPr wrap="none" anchor="ctr"/>
          <a:lstStyle/>
          <a:p>
            <a:endParaRPr lang="en-US"/>
          </a:p>
        </p:txBody>
      </p:sp>
      <p:sp>
        <p:nvSpPr>
          <p:cNvPr id="105492" name="Rectangle 20"/>
          <p:cNvSpPr>
            <a:spLocks noChangeArrowheads="1"/>
          </p:cNvSpPr>
          <p:nvPr/>
        </p:nvSpPr>
        <p:spPr bwMode="auto">
          <a:xfrm>
            <a:off x="6019800" y="2590800"/>
            <a:ext cx="914400" cy="228600"/>
          </a:xfrm>
          <a:prstGeom prst="rect">
            <a:avLst/>
          </a:prstGeom>
          <a:noFill/>
          <a:ln w="19050">
            <a:solidFill>
              <a:srgbClr val="FF6600"/>
            </a:solidFill>
            <a:miter lim="800000"/>
            <a:headEnd/>
            <a:tailEnd/>
          </a:ln>
          <a:effectLst/>
        </p:spPr>
        <p:txBody>
          <a:bodyPr wrap="none" anchor="ctr"/>
          <a:lstStyle/>
          <a:p>
            <a:endParaRPr lang="en-US"/>
          </a:p>
        </p:txBody>
      </p:sp>
      <p:sp>
        <p:nvSpPr>
          <p:cNvPr id="105493" name="Rectangle 21"/>
          <p:cNvSpPr>
            <a:spLocks noChangeArrowheads="1"/>
          </p:cNvSpPr>
          <p:nvPr/>
        </p:nvSpPr>
        <p:spPr bwMode="auto">
          <a:xfrm>
            <a:off x="6080125" y="304800"/>
            <a:ext cx="914400" cy="228600"/>
          </a:xfrm>
          <a:prstGeom prst="rect">
            <a:avLst/>
          </a:prstGeom>
          <a:noFill/>
          <a:ln w="19050">
            <a:solidFill>
              <a:srgbClr val="FF6600"/>
            </a:solidFill>
            <a:miter lim="800000"/>
            <a:headEnd/>
            <a:tailEnd/>
          </a:ln>
          <a:effectLst/>
        </p:spPr>
        <p:txBody>
          <a:bodyPr wrap="none" anchor="ctr"/>
          <a:lstStyle/>
          <a:p>
            <a:endParaRPr lang="en-US"/>
          </a:p>
        </p:txBody>
      </p:sp>
      <p:sp>
        <p:nvSpPr>
          <p:cNvPr id="105494" name="Text Box 22"/>
          <p:cNvSpPr txBox="1">
            <a:spLocks noChangeArrowheads="1"/>
          </p:cNvSpPr>
          <p:nvPr/>
        </p:nvSpPr>
        <p:spPr bwMode="auto">
          <a:xfrm>
            <a:off x="7772400" y="6477000"/>
            <a:ext cx="1371600" cy="304800"/>
          </a:xfrm>
          <a:prstGeom prst="rect">
            <a:avLst/>
          </a:prstGeom>
          <a:noFill/>
          <a:ln w="9525">
            <a:noFill/>
            <a:miter lim="800000"/>
            <a:headEnd/>
            <a:tailEnd/>
          </a:ln>
          <a:effectLst/>
        </p:spPr>
        <p:txBody>
          <a:bodyPr>
            <a:spAutoFit/>
          </a:bodyPr>
          <a:lstStyle/>
          <a:p>
            <a:pPr>
              <a:spcBef>
                <a:spcPct val="50000"/>
              </a:spcBef>
            </a:pPr>
            <a:r>
              <a:rPr lang="en-US" sz="1400"/>
              <a:t>Source: NCDC</a:t>
            </a:r>
          </a:p>
        </p:txBody>
      </p:sp>
      <p:sp>
        <p:nvSpPr>
          <p:cNvPr id="2" name="TextBox 1"/>
          <p:cNvSpPr txBox="1"/>
          <p:nvPr/>
        </p:nvSpPr>
        <p:spPr>
          <a:xfrm>
            <a:off x="1752600" y="-4465"/>
            <a:ext cx="2587116" cy="461665"/>
          </a:xfrm>
          <a:prstGeom prst="rect">
            <a:avLst/>
          </a:prstGeom>
          <a:noFill/>
        </p:spPr>
        <p:txBody>
          <a:bodyPr wrap="none" rtlCol="0">
            <a:spAutoFit/>
          </a:bodyPr>
          <a:lstStyle/>
          <a:p>
            <a:r>
              <a:rPr lang="en-US" dirty="0"/>
              <a:t>Average Snowfall</a:t>
            </a:r>
          </a:p>
        </p:txBody>
      </p:sp>
      <p:sp>
        <p:nvSpPr>
          <p:cNvPr id="3" name="TextBox 2"/>
          <p:cNvSpPr txBox="1"/>
          <p:nvPr/>
        </p:nvSpPr>
        <p:spPr>
          <a:xfrm>
            <a:off x="7391400" y="990600"/>
            <a:ext cx="996111" cy="400110"/>
          </a:xfrm>
          <a:prstGeom prst="rect">
            <a:avLst/>
          </a:prstGeom>
          <a:noFill/>
        </p:spPr>
        <p:txBody>
          <a:bodyPr wrap="none" rtlCol="0">
            <a:spAutoFit/>
          </a:bodyPr>
          <a:lstStyle/>
          <a:p>
            <a:r>
              <a:rPr lang="en-US" sz="2000" dirty="0"/>
              <a:t>Annual</a:t>
            </a:r>
          </a:p>
        </p:txBody>
      </p:sp>
      <p:sp>
        <p:nvSpPr>
          <p:cNvPr id="16" name="TextBox 15"/>
          <p:cNvSpPr txBox="1"/>
          <p:nvPr/>
        </p:nvSpPr>
        <p:spPr>
          <a:xfrm>
            <a:off x="7391400" y="3124200"/>
            <a:ext cx="1377300" cy="400110"/>
          </a:xfrm>
          <a:prstGeom prst="rect">
            <a:avLst/>
          </a:prstGeom>
          <a:noFill/>
        </p:spPr>
        <p:txBody>
          <a:bodyPr wrap="none" rtlCol="0">
            <a:spAutoFit/>
          </a:bodyPr>
          <a:lstStyle/>
          <a:p>
            <a:r>
              <a:rPr lang="en-US" sz="2000" dirty="0"/>
              <a:t>December</a:t>
            </a:r>
          </a:p>
        </p:txBody>
      </p:sp>
      <p:sp>
        <p:nvSpPr>
          <p:cNvPr id="17" name="TextBox 16"/>
          <p:cNvSpPr txBox="1"/>
          <p:nvPr/>
        </p:nvSpPr>
        <p:spPr>
          <a:xfrm>
            <a:off x="7620000" y="5486400"/>
            <a:ext cx="897251" cy="400110"/>
          </a:xfrm>
          <a:prstGeom prst="rect">
            <a:avLst/>
          </a:prstGeom>
          <a:noFill/>
        </p:spPr>
        <p:txBody>
          <a:bodyPr wrap="none" rtlCol="0">
            <a:spAutoFit/>
          </a:bodyPr>
          <a:lstStyle/>
          <a:p>
            <a:r>
              <a:rPr lang="en-US" sz="2000" dirty="0"/>
              <a:t>March</a:t>
            </a:r>
          </a:p>
        </p:txBody>
      </p:sp>
      <p:grpSp>
        <p:nvGrpSpPr>
          <p:cNvPr id="5" name="Group 4"/>
          <p:cNvGrpSpPr/>
          <p:nvPr/>
        </p:nvGrpSpPr>
        <p:grpSpPr>
          <a:xfrm>
            <a:off x="1828800" y="2743200"/>
            <a:ext cx="990600" cy="2819400"/>
            <a:chOff x="1828800" y="2743200"/>
            <a:chExt cx="990600" cy="2819400"/>
          </a:xfrm>
        </p:grpSpPr>
        <p:sp>
          <p:nvSpPr>
            <p:cNvPr id="4" name="Oval 3"/>
            <p:cNvSpPr/>
            <p:nvPr/>
          </p:nvSpPr>
          <p:spPr bwMode="auto">
            <a:xfrm>
              <a:off x="1828800" y="2743200"/>
              <a:ext cx="9906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Oval 18"/>
            <p:cNvSpPr/>
            <p:nvPr/>
          </p:nvSpPr>
          <p:spPr bwMode="auto">
            <a:xfrm>
              <a:off x="1828800" y="5105400"/>
              <a:ext cx="9906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grpSp>
      <p:grpSp>
        <p:nvGrpSpPr>
          <p:cNvPr id="7" name="Group 6"/>
          <p:cNvGrpSpPr/>
          <p:nvPr/>
        </p:nvGrpSpPr>
        <p:grpSpPr>
          <a:xfrm>
            <a:off x="2362200" y="2895600"/>
            <a:ext cx="457200" cy="3352800"/>
            <a:chOff x="2362200" y="2895600"/>
            <a:chExt cx="457200" cy="3352800"/>
          </a:xfrm>
        </p:grpSpPr>
        <p:sp>
          <p:nvSpPr>
            <p:cNvPr id="6" name="Oval 5"/>
            <p:cNvSpPr/>
            <p:nvPr/>
          </p:nvSpPr>
          <p:spPr bwMode="auto">
            <a:xfrm>
              <a:off x="2362200" y="2895600"/>
              <a:ext cx="457200" cy="91440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22" name="Oval 21"/>
            <p:cNvSpPr/>
            <p:nvPr/>
          </p:nvSpPr>
          <p:spPr bwMode="auto">
            <a:xfrm>
              <a:off x="2362200" y="5334000"/>
              <a:ext cx="457200" cy="914400"/>
            </a:xfrm>
            <a:prstGeom prst="ellipse">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grpSp>
      <p:grpSp>
        <p:nvGrpSpPr>
          <p:cNvPr id="9" name="Group 8"/>
          <p:cNvGrpSpPr/>
          <p:nvPr/>
        </p:nvGrpSpPr>
        <p:grpSpPr>
          <a:xfrm>
            <a:off x="3347763" y="2663638"/>
            <a:ext cx="391074" cy="3435724"/>
            <a:chOff x="3347763" y="2663638"/>
            <a:chExt cx="391074" cy="3435724"/>
          </a:xfrm>
        </p:grpSpPr>
        <p:sp>
          <p:nvSpPr>
            <p:cNvPr id="8" name="Oval 7"/>
            <p:cNvSpPr/>
            <p:nvPr/>
          </p:nvSpPr>
          <p:spPr bwMode="auto">
            <a:xfrm rot="2417716">
              <a:off x="3347763" y="2663638"/>
              <a:ext cx="381000" cy="1066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25" name="Oval 24"/>
            <p:cNvSpPr/>
            <p:nvPr/>
          </p:nvSpPr>
          <p:spPr bwMode="auto">
            <a:xfrm rot="2417716">
              <a:off x="3357837" y="5032562"/>
              <a:ext cx="381000" cy="10668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grpSp>
      <p:sp>
        <p:nvSpPr>
          <p:cNvPr id="10" name="TextBox 9"/>
          <p:cNvSpPr txBox="1"/>
          <p:nvPr/>
        </p:nvSpPr>
        <p:spPr>
          <a:xfrm>
            <a:off x="1219200" y="1066800"/>
            <a:ext cx="7124967" cy="830997"/>
          </a:xfrm>
          <a:prstGeom prst="rect">
            <a:avLst/>
          </a:prstGeom>
          <a:solidFill>
            <a:schemeClr val="accent1"/>
          </a:solidFill>
        </p:spPr>
        <p:txBody>
          <a:bodyPr wrap="none" rtlCol="0">
            <a:spAutoFit/>
          </a:bodyPr>
          <a:lstStyle/>
          <a:p>
            <a:pPr algn="ctr"/>
            <a:r>
              <a:rPr lang="en-US" dirty="0"/>
              <a:t>Lake effect snowfall declines in late winter after the </a:t>
            </a:r>
          </a:p>
          <a:p>
            <a:pPr algn="ctr"/>
            <a:r>
              <a:rPr lang="en-US" dirty="0"/>
              <a:t>Great Lakes freeze.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6"/>
          <p:cNvSpPr txBox="1">
            <a:spLocks noChangeArrowheads="1"/>
          </p:cNvSpPr>
          <p:nvPr/>
        </p:nvSpPr>
        <p:spPr bwMode="auto">
          <a:xfrm>
            <a:off x="533400" y="228600"/>
            <a:ext cx="2301875" cy="1552575"/>
          </a:xfrm>
          <a:prstGeom prst="rect">
            <a:avLst/>
          </a:prstGeom>
          <a:noFill/>
          <a:ln w="9525">
            <a:noFill/>
            <a:miter lim="800000"/>
            <a:headEnd/>
            <a:tailEnd/>
          </a:ln>
        </p:spPr>
        <p:txBody>
          <a:bodyPr wrap="none">
            <a:spAutoFit/>
          </a:bodyPr>
          <a:lstStyle/>
          <a:p>
            <a:pPr algn="ctr"/>
            <a:r>
              <a:rPr lang="en-US"/>
              <a:t>Typical</a:t>
            </a:r>
          </a:p>
          <a:p>
            <a:pPr algn="ctr"/>
            <a:r>
              <a:rPr lang="en-US"/>
              <a:t>North American</a:t>
            </a:r>
          </a:p>
          <a:p>
            <a:pPr algn="ctr"/>
            <a:r>
              <a:rPr lang="en-US"/>
              <a:t>Summer</a:t>
            </a:r>
          </a:p>
          <a:p>
            <a:pPr algn="ctr"/>
            <a:r>
              <a:rPr lang="en-US"/>
              <a:t>Air Masses</a:t>
            </a:r>
          </a:p>
        </p:txBody>
      </p:sp>
      <p:sp>
        <p:nvSpPr>
          <p:cNvPr id="22535" name="Rectangle 7"/>
          <p:cNvSpPr>
            <a:spLocks noChangeArrowheads="1"/>
          </p:cNvSpPr>
          <p:nvPr/>
        </p:nvSpPr>
        <p:spPr bwMode="auto">
          <a:xfrm>
            <a:off x="2060575" y="3600450"/>
            <a:ext cx="184150" cy="457200"/>
          </a:xfrm>
          <a:prstGeom prst="rect">
            <a:avLst/>
          </a:prstGeom>
          <a:noFill/>
          <a:ln w="9525">
            <a:noFill/>
            <a:miter lim="800000"/>
            <a:headEnd/>
            <a:tailEnd/>
          </a:ln>
        </p:spPr>
        <p:txBody>
          <a:bodyPr wrap="none">
            <a:spAutoFit/>
          </a:bodyPr>
          <a:lstStyle/>
          <a:p>
            <a:endParaRPr lang="en-US"/>
          </a:p>
        </p:txBody>
      </p:sp>
      <p:grpSp>
        <p:nvGrpSpPr>
          <p:cNvPr id="22546" name="Group 18"/>
          <p:cNvGrpSpPr>
            <a:grpSpLocks/>
          </p:cNvGrpSpPr>
          <p:nvPr/>
        </p:nvGrpSpPr>
        <p:grpSpPr bwMode="auto">
          <a:xfrm>
            <a:off x="3505200" y="85725"/>
            <a:ext cx="5400675" cy="6684963"/>
            <a:chOff x="2208" y="54"/>
            <a:chExt cx="3402" cy="4211"/>
          </a:xfrm>
        </p:grpSpPr>
        <p:pic>
          <p:nvPicPr>
            <p:cNvPr id="22533" name="Picture 5" descr="u"/>
            <p:cNvPicPr>
              <a:picLocks noChangeAspect="1" noChangeArrowheads="1"/>
            </p:cNvPicPr>
            <p:nvPr/>
          </p:nvPicPr>
          <p:blipFill>
            <a:blip r:embed="rId3" cstate="print"/>
            <a:srcRect l="-29" t="1080" r="29" b="47"/>
            <a:stretch>
              <a:fillRect/>
            </a:stretch>
          </p:blipFill>
          <p:spPr bwMode="auto">
            <a:xfrm rot="-70893">
              <a:off x="2208" y="54"/>
              <a:ext cx="3402" cy="4211"/>
            </a:xfrm>
            <a:prstGeom prst="rect">
              <a:avLst/>
            </a:prstGeom>
            <a:noFill/>
          </p:spPr>
        </p:pic>
        <p:grpSp>
          <p:nvGrpSpPr>
            <p:cNvPr id="22545" name="Group 17"/>
            <p:cNvGrpSpPr>
              <a:grpSpLocks/>
            </p:cNvGrpSpPr>
            <p:nvPr/>
          </p:nvGrpSpPr>
          <p:grpSpPr bwMode="auto">
            <a:xfrm>
              <a:off x="2448" y="1488"/>
              <a:ext cx="2928" cy="1872"/>
              <a:chOff x="2448" y="1488"/>
              <a:chExt cx="2928" cy="1872"/>
            </a:xfrm>
          </p:grpSpPr>
          <p:sp>
            <p:nvSpPr>
              <p:cNvPr id="22536" name="Oval 8"/>
              <p:cNvSpPr>
                <a:spLocks noChangeArrowheads="1"/>
              </p:cNvSpPr>
              <p:nvPr/>
            </p:nvSpPr>
            <p:spPr bwMode="auto">
              <a:xfrm>
                <a:off x="2448" y="235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22537" name="Oval 9"/>
              <p:cNvSpPr>
                <a:spLocks noChangeArrowheads="1"/>
              </p:cNvSpPr>
              <p:nvPr/>
            </p:nvSpPr>
            <p:spPr bwMode="auto">
              <a:xfrm>
                <a:off x="4176" y="307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22538" name="Oval 10"/>
              <p:cNvSpPr>
                <a:spLocks noChangeArrowheads="1"/>
              </p:cNvSpPr>
              <p:nvPr/>
            </p:nvSpPr>
            <p:spPr bwMode="auto">
              <a:xfrm>
                <a:off x="5088" y="288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22539" name="Oval 11"/>
              <p:cNvSpPr>
                <a:spLocks noChangeArrowheads="1"/>
              </p:cNvSpPr>
              <p:nvPr/>
            </p:nvSpPr>
            <p:spPr bwMode="auto">
              <a:xfrm>
                <a:off x="4128" y="244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22540" name="Oval 12"/>
              <p:cNvSpPr>
                <a:spLocks noChangeArrowheads="1"/>
              </p:cNvSpPr>
              <p:nvPr/>
            </p:nvSpPr>
            <p:spPr bwMode="auto">
              <a:xfrm>
                <a:off x="4656" y="244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22541" name="Oval 13"/>
              <p:cNvSpPr>
                <a:spLocks noChangeArrowheads="1"/>
              </p:cNvSpPr>
              <p:nvPr/>
            </p:nvSpPr>
            <p:spPr bwMode="auto">
              <a:xfrm>
                <a:off x="4608" y="1488"/>
                <a:ext cx="192" cy="192"/>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22543" name="Oval 15"/>
              <p:cNvSpPr>
                <a:spLocks noChangeArrowheads="1"/>
              </p:cNvSpPr>
              <p:nvPr/>
            </p:nvSpPr>
            <p:spPr bwMode="auto">
              <a:xfrm>
                <a:off x="3936" y="1728"/>
                <a:ext cx="192" cy="192"/>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22544" name="Oval 16"/>
              <p:cNvSpPr>
                <a:spLocks noChangeArrowheads="1"/>
              </p:cNvSpPr>
              <p:nvPr/>
            </p:nvSpPr>
            <p:spPr bwMode="auto">
              <a:xfrm>
                <a:off x="4704" y="2064"/>
                <a:ext cx="192" cy="192"/>
              </a:xfrm>
              <a:prstGeom prst="ellipse">
                <a:avLst/>
              </a:prstGeom>
              <a:solidFill>
                <a:srgbClr val="9D9D9D"/>
              </a:solidFill>
              <a:ln w="9525">
                <a:noFill/>
                <a:round/>
                <a:headEnd/>
                <a:tailEnd/>
              </a:ln>
            </p:spPr>
            <p:txBody>
              <a:bodyPr wrap="none" anchor="ctr"/>
              <a:lstStyle/>
              <a:p>
                <a:pPr algn="ctr"/>
                <a:r>
                  <a:rPr lang="en-US" sz="1600">
                    <a:solidFill>
                      <a:schemeClr val="bg1"/>
                    </a:solidFill>
                  </a:rPr>
                  <a:t>mP</a:t>
                </a:r>
                <a:endParaRPr lang="en-US"/>
              </a:p>
            </p:txBody>
          </p:sp>
        </p:grpSp>
      </p:grpSp>
      <p:sp>
        <p:nvSpPr>
          <p:cNvPr id="15" name="TextBox 14"/>
          <p:cNvSpPr txBox="1"/>
          <p:nvPr/>
        </p:nvSpPr>
        <p:spPr>
          <a:xfrm>
            <a:off x="938249" y="5036403"/>
            <a:ext cx="1804951" cy="707886"/>
          </a:xfrm>
          <a:prstGeom prst="rect">
            <a:avLst/>
          </a:prstGeom>
          <a:noFill/>
        </p:spPr>
        <p:txBody>
          <a:bodyPr wrap="none" rtlCol="0">
            <a:spAutoFit/>
          </a:bodyPr>
          <a:lstStyle/>
          <a:p>
            <a:pPr algn="ctr"/>
            <a:r>
              <a:rPr lang="en-US" sz="2000" dirty="0" err="1">
                <a:solidFill>
                  <a:srgbClr val="FF0000"/>
                </a:solidFill>
              </a:rPr>
              <a:t>mT</a:t>
            </a:r>
            <a:r>
              <a:rPr lang="en-US" sz="2000" dirty="0">
                <a:solidFill>
                  <a:srgbClr val="FF0000"/>
                </a:solidFill>
              </a:rPr>
              <a:t> dominates</a:t>
            </a:r>
          </a:p>
          <a:p>
            <a:pPr algn="ctr"/>
            <a:r>
              <a:rPr lang="en-US" sz="2000" dirty="0">
                <a:solidFill>
                  <a:srgbClr val="FF0000"/>
                </a:solidFill>
              </a:rPr>
              <a:t>in summer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13589_11_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52400"/>
            <a:ext cx="871537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990600" y="76200"/>
            <a:ext cx="5407700" cy="461665"/>
          </a:xfrm>
          <a:prstGeom prst="rect">
            <a:avLst/>
          </a:prstGeom>
          <a:noFill/>
          <a:ln w="9525">
            <a:noFill/>
            <a:miter lim="800000"/>
            <a:headEnd/>
            <a:tailEnd/>
          </a:ln>
          <a:effectLst/>
        </p:spPr>
        <p:txBody>
          <a:bodyPr wrap="none">
            <a:spAutoFit/>
          </a:bodyPr>
          <a:lstStyle/>
          <a:p>
            <a:r>
              <a:rPr lang="en-US" dirty="0"/>
              <a:t>Eastern U.S. Heat Wave; March, 2012</a:t>
            </a:r>
          </a:p>
        </p:txBody>
      </p:sp>
      <p:sp>
        <p:nvSpPr>
          <p:cNvPr id="4" name="Text Box 4"/>
          <p:cNvSpPr txBox="1">
            <a:spLocks noChangeArrowheads="1"/>
          </p:cNvSpPr>
          <p:nvPr/>
        </p:nvSpPr>
        <p:spPr bwMode="auto">
          <a:xfrm>
            <a:off x="2286000" y="1143000"/>
            <a:ext cx="1708150" cy="396875"/>
          </a:xfrm>
          <a:prstGeom prst="rect">
            <a:avLst/>
          </a:prstGeom>
          <a:noFill/>
          <a:ln w="9525">
            <a:noFill/>
            <a:miter lim="800000"/>
            <a:headEnd/>
            <a:tailEnd/>
          </a:ln>
          <a:effectLst/>
        </p:spPr>
        <p:txBody>
          <a:bodyPr wrap="none">
            <a:spAutoFit/>
          </a:bodyPr>
          <a:lstStyle/>
          <a:p>
            <a:r>
              <a:rPr lang="en-US" sz="2000"/>
              <a:t>upper air flow</a:t>
            </a:r>
          </a:p>
        </p:txBody>
      </p:sp>
      <p:sp>
        <p:nvSpPr>
          <p:cNvPr id="5" name="Line 5"/>
          <p:cNvSpPr>
            <a:spLocks noChangeShapeType="1"/>
          </p:cNvSpPr>
          <p:nvPr/>
        </p:nvSpPr>
        <p:spPr bwMode="auto">
          <a:xfrm flipH="1">
            <a:off x="1066800" y="1371600"/>
            <a:ext cx="1143000" cy="1752600"/>
          </a:xfrm>
          <a:prstGeom prst="line">
            <a:avLst/>
          </a:prstGeom>
          <a:noFill/>
          <a:ln w="9525">
            <a:solidFill>
              <a:schemeClr val="tx1"/>
            </a:solidFill>
            <a:round/>
            <a:headEnd/>
            <a:tailEnd/>
          </a:ln>
          <a:effectLst/>
        </p:spPr>
        <p:txBody>
          <a:bodyPr wrap="none" anchor="ctr"/>
          <a:lstStyle/>
          <a:p>
            <a:endParaRPr lang="en-US"/>
          </a:p>
        </p:txBody>
      </p:sp>
      <p:sp>
        <p:nvSpPr>
          <p:cNvPr id="6" name="Line 6"/>
          <p:cNvSpPr>
            <a:spLocks noChangeShapeType="1"/>
          </p:cNvSpPr>
          <p:nvPr/>
        </p:nvSpPr>
        <p:spPr bwMode="auto">
          <a:xfrm>
            <a:off x="3962400" y="1371600"/>
            <a:ext cx="1219200" cy="609600"/>
          </a:xfrm>
          <a:prstGeom prst="line">
            <a:avLst/>
          </a:prstGeom>
          <a:noFill/>
          <a:ln w="9525">
            <a:solidFill>
              <a:schemeClr val="tx1"/>
            </a:solidFill>
            <a:round/>
            <a:headEnd/>
            <a:tailEnd/>
          </a:ln>
          <a:effectLst/>
        </p:spPr>
        <p:txBody>
          <a:bodyPr wrap="none" anchor="ctr"/>
          <a:lstStyle/>
          <a:p>
            <a:endParaRPr lang="en-US"/>
          </a:p>
        </p:txBody>
      </p:sp>
      <p:cxnSp>
        <p:nvCxnSpPr>
          <p:cNvPr id="7" name="Straight Connector 6"/>
          <p:cNvCxnSpPr/>
          <p:nvPr/>
        </p:nvCxnSpPr>
        <p:spPr bwMode="auto">
          <a:xfrm>
            <a:off x="4191000" y="4876800"/>
            <a:ext cx="38100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4125830" y="5867400"/>
            <a:ext cx="827170" cy="338554"/>
          </a:xfrm>
          <a:prstGeom prst="rect">
            <a:avLst/>
          </a:prstGeom>
          <a:noFill/>
        </p:spPr>
        <p:txBody>
          <a:bodyPr wrap="none" rtlCol="0">
            <a:spAutoFit/>
          </a:bodyPr>
          <a:lstStyle/>
          <a:p>
            <a:r>
              <a:rPr lang="en-US" sz="1600" dirty="0"/>
              <a:t>Trough</a:t>
            </a:r>
          </a:p>
        </p:txBody>
      </p:sp>
      <p:cxnSp>
        <p:nvCxnSpPr>
          <p:cNvPr id="10" name="Straight Connector 9"/>
          <p:cNvCxnSpPr/>
          <p:nvPr/>
        </p:nvCxnSpPr>
        <p:spPr bwMode="auto">
          <a:xfrm>
            <a:off x="7772400" y="76200"/>
            <a:ext cx="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7432630" y="1143000"/>
            <a:ext cx="720770" cy="338554"/>
          </a:xfrm>
          <a:prstGeom prst="rect">
            <a:avLst/>
          </a:prstGeom>
          <a:noFill/>
        </p:spPr>
        <p:txBody>
          <a:bodyPr wrap="none" rtlCol="0">
            <a:spAutoFit/>
          </a:bodyPr>
          <a:lstStyle/>
          <a:p>
            <a:r>
              <a:rPr lang="en-US" sz="1600" dirty="0"/>
              <a:t>Ridge</a:t>
            </a:r>
          </a:p>
        </p:txBody>
      </p:sp>
    </p:spTree>
    <p:extLst>
      <p:ext uri="{BB962C8B-B14F-4D97-AF65-F5344CB8AC3E}">
        <p14:creationId xmlns:p14="http://schemas.microsoft.com/office/powerpoint/2010/main" val="12951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77" name="Text Box 29"/>
          <p:cNvSpPr txBox="1">
            <a:spLocks noChangeArrowheads="1"/>
          </p:cNvSpPr>
          <p:nvPr/>
        </p:nvSpPr>
        <p:spPr bwMode="auto">
          <a:xfrm>
            <a:off x="1905000" y="1143000"/>
            <a:ext cx="1065213" cy="457200"/>
          </a:xfrm>
          <a:prstGeom prst="rect">
            <a:avLst/>
          </a:prstGeom>
          <a:noFill/>
          <a:ln w="9525">
            <a:noFill/>
            <a:miter lim="800000"/>
            <a:headEnd/>
            <a:tailEnd/>
          </a:ln>
        </p:spPr>
        <p:txBody>
          <a:bodyPr wrap="none">
            <a:spAutoFit/>
          </a:bodyPr>
          <a:lstStyle/>
          <a:p>
            <a:r>
              <a:rPr lang="en-US"/>
              <a:t>Winter</a:t>
            </a:r>
          </a:p>
        </p:txBody>
      </p:sp>
      <p:sp>
        <p:nvSpPr>
          <p:cNvPr id="104478" name="Text Box 30"/>
          <p:cNvSpPr txBox="1">
            <a:spLocks noChangeArrowheads="1"/>
          </p:cNvSpPr>
          <p:nvPr/>
        </p:nvSpPr>
        <p:spPr bwMode="auto">
          <a:xfrm>
            <a:off x="6308725" y="1190625"/>
            <a:ext cx="1335088" cy="457200"/>
          </a:xfrm>
          <a:prstGeom prst="rect">
            <a:avLst/>
          </a:prstGeom>
          <a:noFill/>
          <a:ln w="9525">
            <a:noFill/>
            <a:miter lim="800000"/>
            <a:headEnd/>
            <a:tailEnd/>
          </a:ln>
        </p:spPr>
        <p:txBody>
          <a:bodyPr wrap="none">
            <a:spAutoFit/>
          </a:bodyPr>
          <a:lstStyle/>
          <a:p>
            <a:r>
              <a:rPr lang="en-US"/>
              <a:t>Summer</a:t>
            </a:r>
          </a:p>
        </p:txBody>
      </p:sp>
      <p:grpSp>
        <p:nvGrpSpPr>
          <p:cNvPr id="104479" name="Group 31"/>
          <p:cNvGrpSpPr>
            <a:grpSpLocks/>
          </p:cNvGrpSpPr>
          <p:nvPr/>
        </p:nvGrpSpPr>
        <p:grpSpPr bwMode="auto">
          <a:xfrm>
            <a:off x="4724400" y="1752600"/>
            <a:ext cx="4267200" cy="5018088"/>
            <a:chOff x="2208" y="54"/>
            <a:chExt cx="3402" cy="4211"/>
          </a:xfrm>
        </p:grpSpPr>
        <p:pic>
          <p:nvPicPr>
            <p:cNvPr id="104480" name="Picture 32" descr="u"/>
            <p:cNvPicPr>
              <a:picLocks noChangeAspect="1" noChangeArrowheads="1"/>
            </p:cNvPicPr>
            <p:nvPr/>
          </p:nvPicPr>
          <p:blipFill>
            <a:blip r:embed="rId3" cstate="print"/>
            <a:srcRect l="-29" t="1080" r="29" b="47"/>
            <a:stretch>
              <a:fillRect/>
            </a:stretch>
          </p:blipFill>
          <p:spPr bwMode="auto">
            <a:xfrm rot="-70893">
              <a:off x="2208" y="54"/>
              <a:ext cx="3402" cy="4211"/>
            </a:xfrm>
            <a:prstGeom prst="rect">
              <a:avLst/>
            </a:prstGeom>
            <a:noFill/>
          </p:spPr>
        </p:pic>
        <p:grpSp>
          <p:nvGrpSpPr>
            <p:cNvPr id="104481" name="Group 33"/>
            <p:cNvGrpSpPr>
              <a:grpSpLocks/>
            </p:cNvGrpSpPr>
            <p:nvPr/>
          </p:nvGrpSpPr>
          <p:grpSpPr bwMode="auto">
            <a:xfrm>
              <a:off x="2448" y="1488"/>
              <a:ext cx="2928" cy="1872"/>
              <a:chOff x="2448" y="1488"/>
              <a:chExt cx="2928" cy="1872"/>
            </a:xfrm>
          </p:grpSpPr>
          <p:sp>
            <p:nvSpPr>
              <p:cNvPr id="104482" name="Oval 34"/>
              <p:cNvSpPr>
                <a:spLocks noChangeArrowheads="1"/>
              </p:cNvSpPr>
              <p:nvPr/>
            </p:nvSpPr>
            <p:spPr bwMode="auto">
              <a:xfrm>
                <a:off x="2448" y="235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483" name="Oval 35"/>
              <p:cNvSpPr>
                <a:spLocks noChangeArrowheads="1"/>
              </p:cNvSpPr>
              <p:nvPr/>
            </p:nvSpPr>
            <p:spPr bwMode="auto">
              <a:xfrm>
                <a:off x="4176" y="307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484" name="Oval 36"/>
              <p:cNvSpPr>
                <a:spLocks noChangeArrowheads="1"/>
              </p:cNvSpPr>
              <p:nvPr/>
            </p:nvSpPr>
            <p:spPr bwMode="auto">
              <a:xfrm>
                <a:off x="5088" y="288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485" name="Oval 37"/>
              <p:cNvSpPr>
                <a:spLocks noChangeArrowheads="1"/>
              </p:cNvSpPr>
              <p:nvPr/>
            </p:nvSpPr>
            <p:spPr bwMode="auto">
              <a:xfrm>
                <a:off x="4128" y="244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486" name="Oval 38"/>
              <p:cNvSpPr>
                <a:spLocks noChangeArrowheads="1"/>
              </p:cNvSpPr>
              <p:nvPr/>
            </p:nvSpPr>
            <p:spPr bwMode="auto">
              <a:xfrm>
                <a:off x="4656" y="244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487" name="Oval 39"/>
              <p:cNvSpPr>
                <a:spLocks noChangeArrowheads="1"/>
              </p:cNvSpPr>
              <p:nvPr/>
            </p:nvSpPr>
            <p:spPr bwMode="auto">
              <a:xfrm>
                <a:off x="4608" y="1488"/>
                <a:ext cx="192" cy="192"/>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04488" name="Oval 40"/>
              <p:cNvSpPr>
                <a:spLocks noChangeArrowheads="1"/>
              </p:cNvSpPr>
              <p:nvPr/>
            </p:nvSpPr>
            <p:spPr bwMode="auto">
              <a:xfrm>
                <a:off x="3936" y="1728"/>
                <a:ext cx="192" cy="192"/>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04489" name="Oval 41"/>
              <p:cNvSpPr>
                <a:spLocks noChangeArrowheads="1"/>
              </p:cNvSpPr>
              <p:nvPr/>
            </p:nvSpPr>
            <p:spPr bwMode="auto">
              <a:xfrm>
                <a:off x="4704" y="2064"/>
                <a:ext cx="192" cy="192"/>
              </a:xfrm>
              <a:prstGeom prst="ellipse">
                <a:avLst/>
              </a:prstGeom>
              <a:solidFill>
                <a:srgbClr val="9D9D9D"/>
              </a:solidFill>
              <a:ln w="9525">
                <a:noFill/>
                <a:round/>
                <a:headEnd/>
                <a:tailEnd/>
              </a:ln>
            </p:spPr>
            <p:txBody>
              <a:bodyPr wrap="none" anchor="ctr"/>
              <a:lstStyle/>
              <a:p>
                <a:pPr algn="ctr"/>
                <a:r>
                  <a:rPr lang="en-US" sz="1600">
                    <a:solidFill>
                      <a:schemeClr val="bg1"/>
                    </a:solidFill>
                  </a:rPr>
                  <a:t>mP</a:t>
                </a:r>
                <a:endParaRPr lang="en-US"/>
              </a:p>
            </p:txBody>
          </p:sp>
        </p:grpSp>
      </p:grpSp>
      <p:grpSp>
        <p:nvGrpSpPr>
          <p:cNvPr id="104490" name="Group 42"/>
          <p:cNvGrpSpPr>
            <a:grpSpLocks/>
          </p:cNvGrpSpPr>
          <p:nvPr/>
        </p:nvGrpSpPr>
        <p:grpSpPr bwMode="auto">
          <a:xfrm>
            <a:off x="304800" y="1779588"/>
            <a:ext cx="4114800" cy="5078412"/>
            <a:chOff x="2065" y="96"/>
            <a:chExt cx="3407" cy="4207"/>
          </a:xfrm>
        </p:grpSpPr>
        <p:grpSp>
          <p:nvGrpSpPr>
            <p:cNvPr id="104491" name="Group 43"/>
            <p:cNvGrpSpPr>
              <a:grpSpLocks/>
            </p:cNvGrpSpPr>
            <p:nvPr/>
          </p:nvGrpSpPr>
          <p:grpSpPr bwMode="auto">
            <a:xfrm>
              <a:off x="2065" y="96"/>
              <a:ext cx="3407" cy="4207"/>
              <a:chOff x="2065" y="96"/>
              <a:chExt cx="3407" cy="4207"/>
            </a:xfrm>
          </p:grpSpPr>
          <p:pic>
            <p:nvPicPr>
              <p:cNvPr id="104492" name="Picture 44" descr="U"/>
              <p:cNvPicPr>
                <a:picLocks noChangeAspect="1" noChangeArrowheads="1"/>
              </p:cNvPicPr>
              <p:nvPr/>
            </p:nvPicPr>
            <p:blipFill>
              <a:blip r:embed="rId4" cstate="print"/>
              <a:srcRect/>
              <a:stretch>
                <a:fillRect/>
              </a:stretch>
            </p:blipFill>
            <p:spPr bwMode="auto">
              <a:xfrm>
                <a:off x="2065" y="96"/>
                <a:ext cx="3407" cy="4207"/>
              </a:xfrm>
              <a:prstGeom prst="rect">
                <a:avLst/>
              </a:prstGeom>
              <a:noFill/>
            </p:spPr>
          </p:pic>
          <p:grpSp>
            <p:nvGrpSpPr>
              <p:cNvPr id="104493" name="Group 45"/>
              <p:cNvGrpSpPr>
                <a:grpSpLocks/>
              </p:cNvGrpSpPr>
              <p:nvPr/>
            </p:nvGrpSpPr>
            <p:grpSpPr bwMode="auto">
              <a:xfrm>
                <a:off x="2256" y="960"/>
                <a:ext cx="3072" cy="2592"/>
                <a:chOff x="2256" y="960"/>
                <a:chExt cx="3072" cy="2592"/>
              </a:xfrm>
            </p:grpSpPr>
            <p:sp>
              <p:nvSpPr>
                <p:cNvPr id="104494" name="Oval 46"/>
                <p:cNvSpPr>
                  <a:spLocks noChangeArrowheads="1"/>
                </p:cNvSpPr>
                <p:nvPr/>
              </p:nvSpPr>
              <p:spPr bwMode="auto">
                <a:xfrm>
                  <a:off x="3408" y="96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04495" name="Oval 47"/>
                <p:cNvSpPr>
                  <a:spLocks noChangeArrowheads="1"/>
                </p:cNvSpPr>
                <p:nvPr/>
              </p:nvSpPr>
              <p:spPr bwMode="auto">
                <a:xfrm>
                  <a:off x="3024" y="172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04496" name="Oval 48"/>
                <p:cNvSpPr>
                  <a:spLocks noChangeArrowheads="1"/>
                </p:cNvSpPr>
                <p:nvPr/>
              </p:nvSpPr>
              <p:spPr bwMode="auto">
                <a:xfrm>
                  <a:off x="3696" y="268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04497" name="Oval 49"/>
                <p:cNvSpPr>
                  <a:spLocks noChangeArrowheads="1"/>
                </p:cNvSpPr>
                <p:nvPr/>
              </p:nvSpPr>
              <p:spPr bwMode="auto">
                <a:xfrm>
                  <a:off x="4368" y="163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04498" name="Oval 50"/>
                <p:cNvSpPr>
                  <a:spLocks noChangeArrowheads="1"/>
                </p:cNvSpPr>
                <p:nvPr/>
              </p:nvSpPr>
              <p:spPr bwMode="auto">
                <a:xfrm>
                  <a:off x="2256" y="312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499" name="Oval 51"/>
                <p:cNvSpPr>
                  <a:spLocks noChangeArrowheads="1"/>
                </p:cNvSpPr>
                <p:nvPr/>
              </p:nvSpPr>
              <p:spPr bwMode="auto">
                <a:xfrm>
                  <a:off x="4464" y="3264"/>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500" name="Oval 52"/>
                <p:cNvSpPr>
                  <a:spLocks noChangeArrowheads="1"/>
                </p:cNvSpPr>
                <p:nvPr/>
              </p:nvSpPr>
              <p:spPr bwMode="auto">
                <a:xfrm>
                  <a:off x="5040" y="187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mP</a:t>
                  </a:r>
                  <a:endParaRPr lang="en-US"/>
                </a:p>
              </p:txBody>
            </p:sp>
          </p:grpSp>
        </p:grpSp>
        <p:sp>
          <p:nvSpPr>
            <p:cNvPr id="104501" name="Oval 53"/>
            <p:cNvSpPr>
              <a:spLocks noChangeArrowheads="1"/>
            </p:cNvSpPr>
            <p:nvPr/>
          </p:nvSpPr>
          <p:spPr bwMode="auto">
            <a:xfrm>
              <a:off x="4128" y="2736"/>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04502" name="Oval 54"/>
            <p:cNvSpPr>
              <a:spLocks noChangeArrowheads="1"/>
            </p:cNvSpPr>
            <p:nvPr/>
          </p:nvSpPr>
          <p:spPr bwMode="auto">
            <a:xfrm>
              <a:off x="4272" y="240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3589_11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52400"/>
            <a:ext cx="84836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371600" y="76200"/>
            <a:ext cx="6599583" cy="461665"/>
          </a:xfrm>
          <a:prstGeom prst="rect">
            <a:avLst/>
          </a:prstGeom>
          <a:noFill/>
          <a:ln>
            <a:noFill/>
          </a:ln>
        </p:spPr>
        <p:txBody>
          <a:bodyPr wrap="none" rtlCol="0">
            <a:spAutoFit/>
          </a:bodyPr>
          <a:lstStyle/>
          <a:p>
            <a:r>
              <a:rPr lang="en-US" dirty="0">
                <a:solidFill>
                  <a:schemeClr val="bg1"/>
                </a:solidFill>
              </a:rPr>
              <a:t>North America Air Masses and Source Regions</a:t>
            </a:r>
          </a:p>
        </p:txBody>
      </p:sp>
    </p:spTree>
    <p:extLst>
      <p:ext uri="{BB962C8B-B14F-4D97-AF65-F5344CB8AC3E}">
        <p14:creationId xmlns:p14="http://schemas.microsoft.com/office/powerpoint/2010/main" val="266334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13589_11_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152400"/>
            <a:ext cx="569277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7772400" y="3505200"/>
            <a:ext cx="979488" cy="822325"/>
          </a:xfrm>
          <a:prstGeom prst="rect">
            <a:avLst/>
          </a:prstGeom>
          <a:noFill/>
          <a:ln w="9525">
            <a:noFill/>
            <a:miter lim="800000"/>
            <a:headEnd/>
            <a:tailEnd/>
          </a:ln>
        </p:spPr>
        <p:txBody>
          <a:bodyPr wrap="none">
            <a:spAutoFit/>
          </a:bodyPr>
          <a:lstStyle/>
          <a:p>
            <a:r>
              <a:rPr lang="en-US" dirty="0" err="1"/>
              <a:t>cT</a:t>
            </a:r>
            <a:r>
              <a:rPr lang="en-US" dirty="0"/>
              <a:t> Air</a:t>
            </a:r>
          </a:p>
          <a:p>
            <a:r>
              <a:rPr lang="en-US" dirty="0"/>
              <a:t>Mass</a:t>
            </a:r>
          </a:p>
        </p:txBody>
      </p:sp>
      <p:sp>
        <p:nvSpPr>
          <p:cNvPr id="4" name="Text Box 7"/>
          <p:cNvSpPr txBox="1">
            <a:spLocks noChangeArrowheads="1"/>
          </p:cNvSpPr>
          <p:nvPr/>
        </p:nvSpPr>
        <p:spPr bwMode="auto">
          <a:xfrm>
            <a:off x="1295400" y="4724400"/>
            <a:ext cx="1765300" cy="701675"/>
          </a:xfrm>
          <a:prstGeom prst="rect">
            <a:avLst/>
          </a:prstGeom>
          <a:noFill/>
          <a:ln w="9525">
            <a:noFill/>
            <a:miter lim="800000"/>
            <a:headEnd/>
            <a:tailEnd/>
          </a:ln>
          <a:effectLst/>
        </p:spPr>
        <p:txBody>
          <a:bodyPr wrap="none">
            <a:spAutoFit/>
          </a:bodyPr>
          <a:lstStyle/>
          <a:p>
            <a:pPr algn="ctr"/>
            <a:r>
              <a:rPr lang="en-US" sz="2000" dirty="0"/>
              <a:t>Maximum</a:t>
            </a:r>
          </a:p>
          <a:p>
            <a:pPr algn="ctr"/>
            <a:r>
              <a:rPr lang="en-US" sz="2000" dirty="0"/>
              <a:t>Temperatures</a:t>
            </a:r>
          </a:p>
        </p:txBody>
      </p:sp>
      <p:sp>
        <p:nvSpPr>
          <p:cNvPr id="5" name="Text Box 8"/>
          <p:cNvSpPr txBox="1">
            <a:spLocks noChangeArrowheads="1"/>
          </p:cNvSpPr>
          <p:nvPr/>
        </p:nvSpPr>
        <p:spPr bwMode="auto">
          <a:xfrm>
            <a:off x="76200" y="152400"/>
            <a:ext cx="1564851" cy="461665"/>
          </a:xfrm>
          <a:prstGeom prst="rect">
            <a:avLst/>
          </a:prstGeom>
          <a:noFill/>
          <a:ln w="9525">
            <a:noFill/>
            <a:miter lim="800000"/>
            <a:headEnd/>
            <a:tailEnd/>
          </a:ln>
          <a:effectLst/>
        </p:spPr>
        <p:txBody>
          <a:bodyPr wrap="none">
            <a:spAutoFit/>
          </a:bodyPr>
          <a:lstStyle/>
          <a:p>
            <a:r>
              <a:rPr lang="en-US" dirty="0"/>
              <a:t>July, 2005 </a:t>
            </a:r>
          </a:p>
        </p:txBody>
      </p:sp>
    </p:spTree>
    <p:extLst>
      <p:ext uri="{BB962C8B-B14F-4D97-AF65-F5344CB8AC3E}">
        <p14:creationId xmlns:p14="http://schemas.microsoft.com/office/powerpoint/2010/main" val="56377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13589_11_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67" y="457200"/>
            <a:ext cx="8839200" cy="585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reeform 3"/>
          <p:cNvSpPr/>
          <p:nvPr/>
        </p:nvSpPr>
        <p:spPr>
          <a:xfrm>
            <a:off x="2904067" y="1253067"/>
            <a:ext cx="2616808" cy="2599266"/>
          </a:xfrm>
          <a:custGeom>
            <a:avLst/>
            <a:gdLst>
              <a:gd name="connsiteX0" fmla="*/ 101600 w 2565400"/>
              <a:gd name="connsiteY0" fmla="*/ 93133 h 2599266"/>
              <a:gd name="connsiteX1" fmla="*/ 0 w 2565400"/>
              <a:gd name="connsiteY1" fmla="*/ 982133 h 2599266"/>
              <a:gd name="connsiteX2" fmla="*/ 169333 w 2565400"/>
              <a:gd name="connsiteY2" fmla="*/ 1820333 h 2599266"/>
              <a:gd name="connsiteX3" fmla="*/ 787400 w 2565400"/>
              <a:gd name="connsiteY3" fmla="*/ 2480733 h 2599266"/>
              <a:gd name="connsiteX4" fmla="*/ 1473200 w 2565400"/>
              <a:gd name="connsiteY4" fmla="*/ 2599266 h 2599266"/>
              <a:gd name="connsiteX5" fmla="*/ 2252133 w 2565400"/>
              <a:gd name="connsiteY5" fmla="*/ 2294466 h 2599266"/>
              <a:gd name="connsiteX6" fmla="*/ 2565400 w 2565400"/>
              <a:gd name="connsiteY6" fmla="*/ 1701800 h 2599266"/>
              <a:gd name="connsiteX7" fmla="*/ 2489200 w 2565400"/>
              <a:gd name="connsiteY7" fmla="*/ 1168400 h 2599266"/>
              <a:gd name="connsiteX8" fmla="*/ 2319866 w 2565400"/>
              <a:gd name="connsiteY8" fmla="*/ 643466 h 2599266"/>
              <a:gd name="connsiteX9" fmla="*/ 2226733 w 2565400"/>
              <a:gd name="connsiteY9" fmla="*/ 245533 h 2599266"/>
              <a:gd name="connsiteX10" fmla="*/ 1786466 w 2565400"/>
              <a:gd name="connsiteY10" fmla="*/ 0 h 2599266"/>
              <a:gd name="connsiteX0" fmla="*/ 101600 w 2590800"/>
              <a:gd name="connsiteY0" fmla="*/ 93133 h 2599266"/>
              <a:gd name="connsiteX1" fmla="*/ 0 w 2590800"/>
              <a:gd name="connsiteY1" fmla="*/ 982133 h 2599266"/>
              <a:gd name="connsiteX2" fmla="*/ 169333 w 2590800"/>
              <a:gd name="connsiteY2" fmla="*/ 1820333 h 2599266"/>
              <a:gd name="connsiteX3" fmla="*/ 787400 w 2590800"/>
              <a:gd name="connsiteY3" fmla="*/ 2480733 h 2599266"/>
              <a:gd name="connsiteX4" fmla="*/ 1473200 w 2590800"/>
              <a:gd name="connsiteY4" fmla="*/ 2599266 h 2599266"/>
              <a:gd name="connsiteX5" fmla="*/ 2252133 w 2590800"/>
              <a:gd name="connsiteY5" fmla="*/ 2294466 h 2599266"/>
              <a:gd name="connsiteX6" fmla="*/ 2590800 w 2590800"/>
              <a:gd name="connsiteY6" fmla="*/ 1930400 h 2599266"/>
              <a:gd name="connsiteX7" fmla="*/ 2489200 w 2590800"/>
              <a:gd name="connsiteY7" fmla="*/ 1168400 h 2599266"/>
              <a:gd name="connsiteX8" fmla="*/ 2319866 w 2590800"/>
              <a:gd name="connsiteY8" fmla="*/ 643466 h 2599266"/>
              <a:gd name="connsiteX9" fmla="*/ 2226733 w 2590800"/>
              <a:gd name="connsiteY9" fmla="*/ 245533 h 2599266"/>
              <a:gd name="connsiteX10" fmla="*/ 1786466 w 2590800"/>
              <a:gd name="connsiteY10" fmla="*/ 0 h 2599266"/>
              <a:gd name="connsiteX0" fmla="*/ 101600 w 2590800"/>
              <a:gd name="connsiteY0" fmla="*/ 93133 h 2599266"/>
              <a:gd name="connsiteX1" fmla="*/ 0 w 2590800"/>
              <a:gd name="connsiteY1" fmla="*/ 982133 h 2599266"/>
              <a:gd name="connsiteX2" fmla="*/ 169333 w 2590800"/>
              <a:gd name="connsiteY2" fmla="*/ 1820333 h 2599266"/>
              <a:gd name="connsiteX3" fmla="*/ 787400 w 2590800"/>
              <a:gd name="connsiteY3" fmla="*/ 2480733 h 2599266"/>
              <a:gd name="connsiteX4" fmla="*/ 1473200 w 2590800"/>
              <a:gd name="connsiteY4" fmla="*/ 2599266 h 2599266"/>
              <a:gd name="connsiteX5" fmla="*/ 2252133 w 2590800"/>
              <a:gd name="connsiteY5" fmla="*/ 2294466 h 2599266"/>
              <a:gd name="connsiteX6" fmla="*/ 2590800 w 2590800"/>
              <a:gd name="connsiteY6" fmla="*/ 1930400 h 2599266"/>
              <a:gd name="connsiteX7" fmla="*/ 2489200 w 2590800"/>
              <a:gd name="connsiteY7" fmla="*/ 1168400 h 2599266"/>
              <a:gd name="connsiteX8" fmla="*/ 2319866 w 2590800"/>
              <a:gd name="connsiteY8" fmla="*/ 643466 h 2599266"/>
              <a:gd name="connsiteX9" fmla="*/ 2226733 w 2590800"/>
              <a:gd name="connsiteY9" fmla="*/ 245533 h 2599266"/>
              <a:gd name="connsiteX10" fmla="*/ 1786466 w 2590800"/>
              <a:gd name="connsiteY10" fmla="*/ 0 h 2599266"/>
              <a:gd name="connsiteX0" fmla="*/ 101600 w 2616808"/>
              <a:gd name="connsiteY0" fmla="*/ 93133 h 2599266"/>
              <a:gd name="connsiteX1" fmla="*/ 0 w 2616808"/>
              <a:gd name="connsiteY1" fmla="*/ 982133 h 2599266"/>
              <a:gd name="connsiteX2" fmla="*/ 169333 w 2616808"/>
              <a:gd name="connsiteY2" fmla="*/ 1820333 h 2599266"/>
              <a:gd name="connsiteX3" fmla="*/ 787400 w 2616808"/>
              <a:gd name="connsiteY3" fmla="*/ 2480733 h 2599266"/>
              <a:gd name="connsiteX4" fmla="*/ 1473200 w 2616808"/>
              <a:gd name="connsiteY4" fmla="*/ 2599266 h 2599266"/>
              <a:gd name="connsiteX5" fmla="*/ 2252133 w 2616808"/>
              <a:gd name="connsiteY5" fmla="*/ 2294466 h 2599266"/>
              <a:gd name="connsiteX6" fmla="*/ 2590800 w 2616808"/>
              <a:gd name="connsiteY6" fmla="*/ 1930400 h 2599266"/>
              <a:gd name="connsiteX7" fmla="*/ 2489200 w 2616808"/>
              <a:gd name="connsiteY7" fmla="*/ 1168400 h 2599266"/>
              <a:gd name="connsiteX8" fmla="*/ 2616200 w 2616808"/>
              <a:gd name="connsiteY8" fmla="*/ 1634066 h 2599266"/>
              <a:gd name="connsiteX9" fmla="*/ 2319866 w 2616808"/>
              <a:gd name="connsiteY9" fmla="*/ 643466 h 2599266"/>
              <a:gd name="connsiteX10" fmla="*/ 2226733 w 2616808"/>
              <a:gd name="connsiteY10" fmla="*/ 245533 h 2599266"/>
              <a:gd name="connsiteX11" fmla="*/ 1786466 w 2616808"/>
              <a:gd name="connsiteY11" fmla="*/ 0 h 2599266"/>
              <a:gd name="connsiteX0" fmla="*/ 101600 w 2616808"/>
              <a:gd name="connsiteY0" fmla="*/ 93133 h 2599266"/>
              <a:gd name="connsiteX1" fmla="*/ 0 w 2616808"/>
              <a:gd name="connsiteY1" fmla="*/ 982133 h 2599266"/>
              <a:gd name="connsiteX2" fmla="*/ 169333 w 2616808"/>
              <a:gd name="connsiteY2" fmla="*/ 1820333 h 2599266"/>
              <a:gd name="connsiteX3" fmla="*/ 787400 w 2616808"/>
              <a:gd name="connsiteY3" fmla="*/ 2480733 h 2599266"/>
              <a:gd name="connsiteX4" fmla="*/ 1473200 w 2616808"/>
              <a:gd name="connsiteY4" fmla="*/ 2599266 h 2599266"/>
              <a:gd name="connsiteX5" fmla="*/ 2252133 w 2616808"/>
              <a:gd name="connsiteY5" fmla="*/ 2294466 h 2599266"/>
              <a:gd name="connsiteX6" fmla="*/ 2590800 w 2616808"/>
              <a:gd name="connsiteY6" fmla="*/ 1930400 h 2599266"/>
              <a:gd name="connsiteX7" fmla="*/ 2489200 w 2616808"/>
              <a:gd name="connsiteY7" fmla="*/ 1168400 h 2599266"/>
              <a:gd name="connsiteX8" fmla="*/ 2616200 w 2616808"/>
              <a:gd name="connsiteY8" fmla="*/ 1634066 h 2599266"/>
              <a:gd name="connsiteX9" fmla="*/ 2413000 w 2616808"/>
              <a:gd name="connsiteY9" fmla="*/ 939799 h 2599266"/>
              <a:gd name="connsiteX10" fmla="*/ 2226733 w 2616808"/>
              <a:gd name="connsiteY10" fmla="*/ 245533 h 2599266"/>
              <a:gd name="connsiteX11" fmla="*/ 1786466 w 2616808"/>
              <a:gd name="connsiteY11" fmla="*/ 0 h 25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808" h="2599266">
                <a:moveTo>
                  <a:pt x="101600" y="93133"/>
                </a:moveTo>
                <a:lnTo>
                  <a:pt x="0" y="982133"/>
                </a:lnTo>
                <a:lnTo>
                  <a:pt x="169333" y="1820333"/>
                </a:lnTo>
                <a:lnTo>
                  <a:pt x="787400" y="2480733"/>
                </a:lnTo>
                <a:lnTo>
                  <a:pt x="1473200" y="2599266"/>
                </a:lnTo>
                <a:lnTo>
                  <a:pt x="2252133" y="2294466"/>
                </a:lnTo>
                <a:lnTo>
                  <a:pt x="2590800" y="1930400"/>
                </a:lnTo>
                <a:lnTo>
                  <a:pt x="2489200" y="1168400"/>
                </a:lnTo>
                <a:cubicBezTo>
                  <a:pt x="2477911" y="1151467"/>
                  <a:pt x="2627489" y="1650999"/>
                  <a:pt x="2616200" y="1634066"/>
                </a:cubicBezTo>
                <a:lnTo>
                  <a:pt x="2413000" y="939799"/>
                </a:lnTo>
                <a:lnTo>
                  <a:pt x="2226733" y="245533"/>
                </a:lnTo>
                <a:lnTo>
                  <a:pt x="1786466" y="0"/>
                </a:lnTo>
              </a:path>
            </a:pathLst>
          </a:custGeom>
          <a:solidFill>
            <a:schemeClr val="accent6">
              <a:lumMod val="60000"/>
              <a:lumOff val="40000"/>
              <a:alpha val="60000"/>
            </a:schemeClr>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accent6">
                  <a:lumMod val="60000"/>
                  <a:lumOff val="40000"/>
                </a:schemeClr>
              </a:solidFill>
              <a:effectLst/>
              <a:latin typeface="Arial" charset="0"/>
              <a:ea typeface="ＭＳ Ｐゴシック" pitchFamily="-16" charset="-128"/>
            </a:endParaRPr>
          </a:p>
        </p:txBody>
      </p:sp>
      <p:sp>
        <p:nvSpPr>
          <p:cNvPr id="5" name="Freeform 4"/>
          <p:cNvSpPr/>
          <p:nvPr/>
        </p:nvSpPr>
        <p:spPr>
          <a:xfrm>
            <a:off x="76200" y="1413933"/>
            <a:ext cx="2650067" cy="3217334"/>
          </a:xfrm>
          <a:custGeom>
            <a:avLst/>
            <a:gdLst>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1930400 w 2573867"/>
              <a:gd name="connsiteY12" fmla="*/ 287867 h 3217334"/>
              <a:gd name="connsiteX13" fmla="*/ 2032000 w 2573867"/>
              <a:gd name="connsiteY13" fmla="*/ 414867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795867 w 2573867"/>
              <a:gd name="connsiteY20" fmla="*/ 5926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032000 w 2573867"/>
              <a:gd name="connsiteY13" fmla="*/ 414867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795867 w 2573867"/>
              <a:gd name="connsiteY20" fmla="*/ 5926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032000 w 2573867"/>
              <a:gd name="connsiteY13" fmla="*/ 414867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1964266 w 2573867"/>
              <a:gd name="connsiteY19" fmla="*/ 2794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18267 w 2573867"/>
              <a:gd name="connsiteY18" fmla="*/ 279400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75934 w 2573867"/>
              <a:gd name="connsiteY20" fmla="*/ 194734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226733 w 2573867"/>
              <a:gd name="connsiteY15" fmla="*/ 2963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75934 w 2573867"/>
              <a:gd name="connsiteY20" fmla="*/ 194734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226733 w 2573867"/>
              <a:gd name="connsiteY15" fmla="*/ 2963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43666 w 2573867"/>
              <a:gd name="connsiteY19" fmla="*/ 287868 h 3217334"/>
              <a:gd name="connsiteX20" fmla="*/ 2175934 w 2573867"/>
              <a:gd name="connsiteY20" fmla="*/ 194734 h 3217334"/>
              <a:gd name="connsiteX0" fmla="*/ 2286000 w 2590800"/>
              <a:gd name="connsiteY0" fmla="*/ 270934 h 3217334"/>
              <a:gd name="connsiteX1" fmla="*/ 2353733 w 2590800"/>
              <a:gd name="connsiteY1" fmla="*/ 1278467 h 3217334"/>
              <a:gd name="connsiteX2" fmla="*/ 2590800 w 2590800"/>
              <a:gd name="connsiteY2" fmla="*/ 2057400 h 3217334"/>
              <a:gd name="connsiteX3" fmla="*/ 2413000 w 2590800"/>
              <a:gd name="connsiteY3" fmla="*/ 2734734 h 3217334"/>
              <a:gd name="connsiteX4" fmla="*/ 1634067 w 2590800"/>
              <a:gd name="connsiteY4" fmla="*/ 3191934 h 3217334"/>
              <a:gd name="connsiteX5" fmla="*/ 719667 w 2590800"/>
              <a:gd name="connsiteY5" fmla="*/ 3217334 h 3217334"/>
              <a:gd name="connsiteX6" fmla="*/ 16933 w 2590800"/>
              <a:gd name="connsiteY6" fmla="*/ 2802467 h 3217334"/>
              <a:gd name="connsiteX7" fmla="*/ 16933 w 2590800"/>
              <a:gd name="connsiteY7" fmla="*/ 1981200 h 3217334"/>
              <a:gd name="connsiteX8" fmla="*/ 0 w 2590800"/>
              <a:gd name="connsiteY8" fmla="*/ 914400 h 3217334"/>
              <a:gd name="connsiteX9" fmla="*/ 177800 w 2590800"/>
              <a:gd name="connsiteY9" fmla="*/ 169334 h 3217334"/>
              <a:gd name="connsiteX10" fmla="*/ 778933 w 2590800"/>
              <a:gd name="connsiteY10" fmla="*/ 0 h 3217334"/>
              <a:gd name="connsiteX11" fmla="*/ 1634067 w 2590800"/>
              <a:gd name="connsiteY11" fmla="*/ 0 h 3217334"/>
              <a:gd name="connsiteX12" fmla="*/ 2023533 w 2590800"/>
              <a:gd name="connsiteY12" fmla="*/ 118534 h 3217334"/>
              <a:gd name="connsiteX13" fmla="*/ 2142067 w 2590800"/>
              <a:gd name="connsiteY13" fmla="*/ 177800 h 3217334"/>
              <a:gd name="connsiteX14" fmla="*/ 2235200 w 2590800"/>
              <a:gd name="connsiteY14" fmla="*/ 237067 h 3217334"/>
              <a:gd name="connsiteX15" fmla="*/ 2243666 w 2590800"/>
              <a:gd name="connsiteY15" fmla="*/ 296334 h 3217334"/>
              <a:gd name="connsiteX16" fmla="*/ 2226733 w 2590800"/>
              <a:gd name="connsiteY16" fmla="*/ 245533 h 3217334"/>
              <a:gd name="connsiteX17" fmla="*/ 2260601 w 2590800"/>
              <a:gd name="connsiteY17" fmla="*/ 287867 h 3217334"/>
              <a:gd name="connsiteX18" fmla="*/ 2235200 w 2590800"/>
              <a:gd name="connsiteY18" fmla="*/ 279400 h 3217334"/>
              <a:gd name="connsiteX19" fmla="*/ 2260599 w 2590800"/>
              <a:gd name="connsiteY19" fmla="*/ 287868 h 3217334"/>
              <a:gd name="connsiteX20" fmla="*/ 2192867 w 2590800"/>
              <a:gd name="connsiteY20" fmla="*/ 194734 h 3217334"/>
              <a:gd name="connsiteX0" fmla="*/ 2319868 w 2624668"/>
              <a:gd name="connsiteY0" fmla="*/ 270934 h 3217334"/>
              <a:gd name="connsiteX1" fmla="*/ 2387601 w 2624668"/>
              <a:gd name="connsiteY1" fmla="*/ 1278467 h 3217334"/>
              <a:gd name="connsiteX2" fmla="*/ 2624668 w 2624668"/>
              <a:gd name="connsiteY2" fmla="*/ 2057400 h 3217334"/>
              <a:gd name="connsiteX3" fmla="*/ 2446868 w 2624668"/>
              <a:gd name="connsiteY3" fmla="*/ 2734734 h 3217334"/>
              <a:gd name="connsiteX4" fmla="*/ 1667935 w 2624668"/>
              <a:gd name="connsiteY4" fmla="*/ 3191934 h 3217334"/>
              <a:gd name="connsiteX5" fmla="*/ 753535 w 2624668"/>
              <a:gd name="connsiteY5" fmla="*/ 3217334 h 3217334"/>
              <a:gd name="connsiteX6" fmla="*/ 50801 w 2624668"/>
              <a:gd name="connsiteY6" fmla="*/ 2802467 h 3217334"/>
              <a:gd name="connsiteX7" fmla="*/ 0 w 2624668"/>
              <a:gd name="connsiteY7" fmla="*/ 1981200 h 3217334"/>
              <a:gd name="connsiteX8" fmla="*/ 50801 w 2624668"/>
              <a:gd name="connsiteY8" fmla="*/ 1981200 h 3217334"/>
              <a:gd name="connsiteX9" fmla="*/ 33868 w 2624668"/>
              <a:gd name="connsiteY9" fmla="*/ 914400 h 3217334"/>
              <a:gd name="connsiteX10" fmla="*/ 211668 w 2624668"/>
              <a:gd name="connsiteY10" fmla="*/ 169334 h 3217334"/>
              <a:gd name="connsiteX11" fmla="*/ 812801 w 2624668"/>
              <a:gd name="connsiteY11" fmla="*/ 0 h 3217334"/>
              <a:gd name="connsiteX12" fmla="*/ 1667935 w 2624668"/>
              <a:gd name="connsiteY12" fmla="*/ 0 h 3217334"/>
              <a:gd name="connsiteX13" fmla="*/ 2057401 w 2624668"/>
              <a:gd name="connsiteY13" fmla="*/ 118534 h 3217334"/>
              <a:gd name="connsiteX14" fmla="*/ 2175935 w 2624668"/>
              <a:gd name="connsiteY14" fmla="*/ 177800 h 3217334"/>
              <a:gd name="connsiteX15" fmla="*/ 2269068 w 2624668"/>
              <a:gd name="connsiteY15" fmla="*/ 237067 h 3217334"/>
              <a:gd name="connsiteX16" fmla="*/ 2277534 w 2624668"/>
              <a:gd name="connsiteY16" fmla="*/ 296334 h 3217334"/>
              <a:gd name="connsiteX17" fmla="*/ 2260601 w 2624668"/>
              <a:gd name="connsiteY17" fmla="*/ 245533 h 3217334"/>
              <a:gd name="connsiteX18" fmla="*/ 2294469 w 2624668"/>
              <a:gd name="connsiteY18" fmla="*/ 287867 h 3217334"/>
              <a:gd name="connsiteX19" fmla="*/ 2269068 w 2624668"/>
              <a:gd name="connsiteY19" fmla="*/ 279400 h 3217334"/>
              <a:gd name="connsiteX20" fmla="*/ 2294467 w 2624668"/>
              <a:gd name="connsiteY20" fmla="*/ 287868 h 3217334"/>
              <a:gd name="connsiteX21" fmla="*/ 2226735 w 2624668"/>
              <a:gd name="connsiteY21" fmla="*/ 194734 h 3217334"/>
              <a:gd name="connsiteX0" fmla="*/ 2345267 w 2650067"/>
              <a:gd name="connsiteY0" fmla="*/ 270934 h 3217334"/>
              <a:gd name="connsiteX1" fmla="*/ 2413000 w 2650067"/>
              <a:gd name="connsiteY1" fmla="*/ 1278467 h 3217334"/>
              <a:gd name="connsiteX2" fmla="*/ 2650067 w 2650067"/>
              <a:gd name="connsiteY2" fmla="*/ 2057400 h 3217334"/>
              <a:gd name="connsiteX3" fmla="*/ 2472267 w 2650067"/>
              <a:gd name="connsiteY3" fmla="*/ 2734734 h 3217334"/>
              <a:gd name="connsiteX4" fmla="*/ 1693334 w 2650067"/>
              <a:gd name="connsiteY4" fmla="*/ 3191934 h 3217334"/>
              <a:gd name="connsiteX5" fmla="*/ 778934 w 2650067"/>
              <a:gd name="connsiteY5" fmla="*/ 3217334 h 3217334"/>
              <a:gd name="connsiteX6" fmla="*/ 76200 w 2650067"/>
              <a:gd name="connsiteY6" fmla="*/ 2802467 h 3217334"/>
              <a:gd name="connsiteX7" fmla="*/ 25399 w 2650067"/>
              <a:gd name="connsiteY7" fmla="*/ 1981200 h 3217334"/>
              <a:gd name="connsiteX8" fmla="*/ 0 w 2650067"/>
              <a:gd name="connsiteY8" fmla="*/ 1515533 h 3217334"/>
              <a:gd name="connsiteX9" fmla="*/ 59267 w 2650067"/>
              <a:gd name="connsiteY9" fmla="*/ 914400 h 3217334"/>
              <a:gd name="connsiteX10" fmla="*/ 237067 w 2650067"/>
              <a:gd name="connsiteY10" fmla="*/ 169334 h 3217334"/>
              <a:gd name="connsiteX11" fmla="*/ 838200 w 2650067"/>
              <a:gd name="connsiteY11" fmla="*/ 0 h 3217334"/>
              <a:gd name="connsiteX12" fmla="*/ 1693334 w 2650067"/>
              <a:gd name="connsiteY12" fmla="*/ 0 h 3217334"/>
              <a:gd name="connsiteX13" fmla="*/ 2082800 w 2650067"/>
              <a:gd name="connsiteY13" fmla="*/ 118534 h 3217334"/>
              <a:gd name="connsiteX14" fmla="*/ 2201334 w 2650067"/>
              <a:gd name="connsiteY14" fmla="*/ 177800 h 3217334"/>
              <a:gd name="connsiteX15" fmla="*/ 2294467 w 2650067"/>
              <a:gd name="connsiteY15" fmla="*/ 237067 h 3217334"/>
              <a:gd name="connsiteX16" fmla="*/ 2302933 w 2650067"/>
              <a:gd name="connsiteY16" fmla="*/ 296334 h 3217334"/>
              <a:gd name="connsiteX17" fmla="*/ 2286000 w 2650067"/>
              <a:gd name="connsiteY17" fmla="*/ 245533 h 3217334"/>
              <a:gd name="connsiteX18" fmla="*/ 2319868 w 2650067"/>
              <a:gd name="connsiteY18" fmla="*/ 287867 h 3217334"/>
              <a:gd name="connsiteX19" fmla="*/ 2294467 w 2650067"/>
              <a:gd name="connsiteY19" fmla="*/ 279400 h 3217334"/>
              <a:gd name="connsiteX20" fmla="*/ 2319866 w 2650067"/>
              <a:gd name="connsiteY20" fmla="*/ 287868 h 3217334"/>
              <a:gd name="connsiteX21" fmla="*/ 2252134 w 2650067"/>
              <a:gd name="connsiteY21" fmla="*/ 194734 h 3217334"/>
              <a:gd name="connsiteX0" fmla="*/ 2345267 w 2650067"/>
              <a:gd name="connsiteY0" fmla="*/ 270934 h 3217334"/>
              <a:gd name="connsiteX1" fmla="*/ 2413000 w 2650067"/>
              <a:gd name="connsiteY1" fmla="*/ 1278467 h 3217334"/>
              <a:gd name="connsiteX2" fmla="*/ 2650067 w 2650067"/>
              <a:gd name="connsiteY2" fmla="*/ 2057400 h 3217334"/>
              <a:gd name="connsiteX3" fmla="*/ 2472267 w 2650067"/>
              <a:gd name="connsiteY3" fmla="*/ 2734734 h 3217334"/>
              <a:gd name="connsiteX4" fmla="*/ 1693334 w 2650067"/>
              <a:gd name="connsiteY4" fmla="*/ 3191934 h 3217334"/>
              <a:gd name="connsiteX5" fmla="*/ 778934 w 2650067"/>
              <a:gd name="connsiteY5" fmla="*/ 3217334 h 3217334"/>
              <a:gd name="connsiteX6" fmla="*/ 76200 w 2650067"/>
              <a:gd name="connsiteY6" fmla="*/ 2802467 h 3217334"/>
              <a:gd name="connsiteX7" fmla="*/ 25399 w 2650067"/>
              <a:gd name="connsiteY7" fmla="*/ 1981200 h 3217334"/>
              <a:gd name="connsiteX8" fmla="*/ 0 w 2650067"/>
              <a:gd name="connsiteY8" fmla="*/ 1515533 h 3217334"/>
              <a:gd name="connsiteX9" fmla="*/ 59267 w 2650067"/>
              <a:gd name="connsiteY9" fmla="*/ 914400 h 3217334"/>
              <a:gd name="connsiteX10" fmla="*/ 143934 w 2650067"/>
              <a:gd name="connsiteY10" fmla="*/ 152401 h 3217334"/>
              <a:gd name="connsiteX11" fmla="*/ 838200 w 2650067"/>
              <a:gd name="connsiteY11" fmla="*/ 0 h 3217334"/>
              <a:gd name="connsiteX12" fmla="*/ 1693334 w 2650067"/>
              <a:gd name="connsiteY12" fmla="*/ 0 h 3217334"/>
              <a:gd name="connsiteX13" fmla="*/ 2082800 w 2650067"/>
              <a:gd name="connsiteY13" fmla="*/ 118534 h 3217334"/>
              <a:gd name="connsiteX14" fmla="*/ 2201334 w 2650067"/>
              <a:gd name="connsiteY14" fmla="*/ 177800 h 3217334"/>
              <a:gd name="connsiteX15" fmla="*/ 2294467 w 2650067"/>
              <a:gd name="connsiteY15" fmla="*/ 237067 h 3217334"/>
              <a:gd name="connsiteX16" fmla="*/ 2302933 w 2650067"/>
              <a:gd name="connsiteY16" fmla="*/ 296334 h 3217334"/>
              <a:gd name="connsiteX17" fmla="*/ 2286000 w 2650067"/>
              <a:gd name="connsiteY17" fmla="*/ 245533 h 3217334"/>
              <a:gd name="connsiteX18" fmla="*/ 2319868 w 2650067"/>
              <a:gd name="connsiteY18" fmla="*/ 287867 h 3217334"/>
              <a:gd name="connsiteX19" fmla="*/ 2294467 w 2650067"/>
              <a:gd name="connsiteY19" fmla="*/ 279400 h 3217334"/>
              <a:gd name="connsiteX20" fmla="*/ 2319866 w 2650067"/>
              <a:gd name="connsiteY20" fmla="*/ 287868 h 3217334"/>
              <a:gd name="connsiteX21" fmla="*/ 2252134 w 2650067"/>
              <a:gd name="connsiteY21" fmla="*/ 194734 h 321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067" h="3217334">
                <a:moveTo>
                  <a:pt x="2345267" y="270934"/>
                </a:moveTo>
                <a:lnTo>
                  <a:pt x="2413000" y="1278467"/>
                </a:lnTo>
                <a:lnTo>
                  <a:pt x="2650067" y="2057400"/>
                </a:lnTo>
                <a:lnTo>
                  <a:pt x="2472267" y="2734734"/>
                </a:lnTo>
                <a:lnTo>
                  <a:pt x="1693334" y="3191934"/>
                </a:lnTo>
                <a:lnTo>
                  <a:pt x="778934" y="3217334"/>
                </a:lnTo>
                <a:lnTo>
                  <a:pt x="76200" y="2802467"/>
                </a:lnTo>
                <a:cubicBezTo>
                  <a:pt x="73377" y="2537178"/>
                  <a:pt x="28222" y="2246489"/>
                  <a:pt x="25399" y="1981200"/>
                </a:cubicBezTo>
                <a:lnTo>
                  <a:pt x="0" y="1515533"/>
                </a:lnTo>
                <a:lnTo>
                  <a:pt x="59267" y="914400"/>
                </a:lnTo>
                <a:lnTo>
                  <a:pt x="143934" y="152401"/>
                </a:lnTo>
                <a:lnTo>
                  <a:pt x="838200" y="0"/>
                </a:lnTo>
                <a:lnTo>
                  <a:pt x="1693334" y="0"/>
                </a:lnTo>
                <a:lnTo>
                  <a:pt x="2082800" y="118534"/>
                </a:lnTo>
                <a:cubicBezTo>
                  <a:pt x="2131121" y="186183"/>
                  <a:pt x="2166056" y="158045"/>
                  <a:pt x="2201334" y="177800"/>
                </a:cubicBezTo>
                <a:cubicBezTo>
                  <a:pt x="2236612" y="197555"/>
                  <a:pt x="2277534" y="217311"/>
                  <a:pt x="2294467" y="237067"/>
                </a:cubicBezTo>
                <a:cubicBezTo>
                  <a:pt x="2311400" y="256823"/>
                  <a:pt x="2207877" y="201281"/>
                  <a:pt x="2302933" y="296334"/>
                </a:cubicBezTo>
                <a:cubicBezTo>
                  <a:pt x="2311400" y="313267"/>
                  <a:pt x="2283178" y="246944"/>
                  <a:pt x="2286000" y="245533"/>
                </a:cubicBezTo>
                <a:cubicBezTo>
                  <a:pt x="2288822" y="244122"/>
                  <a:pt x="2318457" y="282222"/>
                  <a:pt x="2319868" y="287867"/>
                </a:cubicBezTo>
                <a:cubicBezTo>
                  <a:pt x="2321279" y="293512"/>
                  <a:pt x="2294467" y="279400"/>
                  <a:pt x="2294467" y="279400"/>
                </a:cubicBezTo>
                <a:cubicBezTo>
                  <a:pt x="2294467" y="279400"/>
                  <a:pt x="2326921" y="301979"/>
                  <a:pt x="2319866" y="287868"/>
                </a:cubicBezTo>
                <a:cubicBezTo>
                  <a:pt x="2312811" y="273757"/>
                  <a:pt x="2277534" y="217312"/>
                  <a:pt x="2252134" y="194734"/>
                </a:cubicBezTo>
              </a:path>
            </a:pathLst>
          </a:custGeom>
          <a:solidFill>
            <a:srgbClr val="56CFEF">
              <a:alpha val="70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Freeform 5"/>
          <p:cNvSpPr/>
          <p:nvPr/>
        </p:nvSpPr>
        <p:spPr>
          <a:xfrm>
            <a:off x="3488267" y="3852334"/>
            <a:ext cx="3293533" cy="1608666"/>
          </a:xfrm>
          <a:custGeom>
            <a:avLst/>
            <a:gdLst>
              <a:gd name="connsiteX0" fmla="*/ 0 w 3293533"/>
              <a:gd name="connsiteY0" fmla="*/ 296333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64066 w 3293533"/>
              <a:gd name="connsiteY23" fmla="*/ 406400 h 1498600"/>
              <a:gd name="connsiteX24" fmla="*/ 127000 w 3293533"/>
              <a:gd name="connsiteY24" fmla="*/ 736600 h 1498600"/>
              <a:gd name="connsiteX0" fmla="*/ 0 w 3293533"/>
              <a:gd name="connsiteY0" fmla="*/ 296333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64066 w 3293533"/>
              <a:gd name="connsiteY23" fmla="*/ 406400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64066 w 3293533"/>
              <a:gd name="connsiteY23" fmla="*/ 406400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89466 w 3293533"/>
              <a:gd name="connsiteY23" fmla="*/ 237067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990600 w 3293533"/>
              <a:gd name="connsiteY22" fmla="*/ 279400 h 1498600"/>
              <a:gd name="connsiteX23" fmla="*/ 389466 w 3293533"/>
              <a:gd name="connsiteY23" fmla="*/ 237067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168399 w 3293533"/>
              <a:gd name="connsiteY21" fmla="*/ 296333 h 1498600"/>
              <a:gd name="connsiteX22" fmla="*/ 990600 w 3293533"/>
              <a:gd name="connsiteY22" fmla="*/ 279400 h 1498600"/>
              <a:gd name="connsiteX23" fmla="*/ 389466 w 3293533"/>
              <a:gd name="connsiteY23" fmla="*/ 237067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61533 w 3293533"/>
              <a:gd name="connsiteY20" fmla="*/ 262466 h 1498600"/>
              <a:gd name="connsiteX21" fmla="*/ 1168399 w 3293533"/>
              <a:gd name="connsiteY21" fmla="*/ 296333 h 1498600"/>
              <a:gd name="connsiteX22" fmla="*/ 990600 w 3293533"/>
              <a:gd name="connsiteY22" fmla="*/ 279400 h 1498600"/>
              <a:gd name="connsiteX23" fmla="*/ 389466 w 3293533"/>
              <a:gd name="connsiteY23" fmla="*/ 237067 h 1498600"/>
              <a:gd name="connsiteX24" fmla="*/ 135467 w 3293533"/>
              <a:gd name="connsiteY24" fmla="*/ 194734 h 1498600"/>
              <a:gd name="connsiteX0" fmla="*/ 0 w 3293533"/>
              <a:gd name="connsiteY0" fmla="*/ 220133 h 1608666"/>
              <a:gd name="connsiteX1" fmla="*/ 0 w 3293533"/>
              <a:gd name="connsiteY1" fmla="*/ 1244599 h 1608666"/>
              <a:gd name="connsiteX2" fmla="*/ 1049866 w 3293533"/>
              <a:gd name="connsiteY2" fmla="*/ 1498599 h 1608666"/>
              <a:gd name="connsiteX3" fmla="*/ 2506133 w 3293533"/>
              <a:gd name="connsiteY3" fmla="*/ 1608666 h 1608666"/>
              <a:gd name="connsiteX4" fmla="*/ 3234266 w 3293533"/>
              <a:gd name="connsiteY4" fmla="*/ 1481666 h 1608666"/>
              <a:gd name="connsiteX5" fmla="*/ 3293533 w 3293533"/>
              <a:gd name="connsiteY5" fmla="*/ 973666 h 1608666"/>
              <a:gd name="connsiteX6" fmla="*/ 3276600 w 3293533"/>
              <a:gd name="connsiteY6" fmla="*/ 846666 h 1608666"/>
              <a:gd name="connsiteX7" fmla="*/ 3268133 w 3293533"/>
              <a:gd name="connsiteY7" fmla="*/ 812799 h 1608666"/>
              <a:gd name="connsiteX8" fmla="*/ 3251200 w 3293533"/>
              <a:gd name="connsiteY8" fmla="*/ 787399 h 1608666"/>
              <a:gd name="connsiteX9" fmla="*/ 3234266 w 3293533"/>
              <a:gd name="connsiteY9" fmla="*/ 702733 h 1608666"/>
              <a:gd name="connsiteX10" fmla="*/ 3217333 w 3293533"/>
              <a:gd name="connsiteY10" fmla="*/ 634999 h 1608666"/>
              <a:gd name="connsiteX11" fmla="*/ 2480733 w 3293533"/>
              <a:gd name="connsiteY11" fmla="*/ 355599 h 1608666"/>
              <a:gd name="connsiteX12" fmla="*/ 2175932 w 3293533"/>
              <a:gd name="connsiteY12" fmla="*/ 0 h 1608666"/>
              <a:gd name="connsiteX13" fmla="*/ 1837266 w 3293533"/>
              <a:gd name="connsiteY13" fmla="*/ 169333 h 1608666"/>
              <a:gd name="connsiteX14" fmla="*/ 1684866 w 3293533"/>
              <a:gd name="connsiteY14" fmla="*/ 220133 h 1608666"/>
              <a:gd name="connsiteX15" fmla="*/ 1490133 w 3293533"/>
              <a:gd name="connsiteY15" fmla="*/ 270933 h 1608666"/>
              <a:gd name="connsiteX16" fmla="*/ 1413933 w 3293533"/>
              <a:gd name="connsiteY16" fmla="*/ 296333 h 1608666"/>
              <a:gd name="connsiteX17" fmla="*/ 1371600 w 3293533"/>
              <a:gd name="connsiteY17" fmla="*/ 321733 h 1608666"/>
              <a:gd name="connsiteX18" fmla="*/ 1337733 w 3293533"/>
              <a:gd name="connsiteY18" fmla="*/ 330199 h 1608666"/>
              <a:gd name="connsiteX19" fmla="*/ 1312333 w 3293533"/>
              <a:gd name="connsiteY19" fmla="*/ 338666 h 1608666"/>
              <a:gd name="connsiteX20" fmla="*/ 1261533 w 3293533"/>
              <a:gd name="connsiteY20" fmla="*/ 372532 h 1608666"/>
              <a:gd name="connsiteX21" fmla="*/ 1168399 w 3293533"/>
              <a:gd name="connsiteY21" fmla="*/ 406399 h 1608666"/>
              <a:gd name="connsiteX22" fmla="*/ 990600 w 3293533"/>
              <a:gd name="connsiteY22" fmla="*/ 389466 h 1608666"/>
              <a:gd name="connsiteX23" fmla="*/ 389466 w 3293533"/>
              <a:gd name="connsiteY23" fmla="*/ 347133 h 1608666"/>
              <a:gd name="connsiteX24" fmla="*/ 135467 w 3293533"/>
              <a:gd name="connsiteY24" fmla="*/ 304800 h 160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3533" h="1608666">
                <a:moveTo>
                  <a:pt x="0" y="220133"/>
                </a:moveTo>
                <a:lnTo>
                  <a:pt x="0" y="1244599"/>
                </a:lnTo>
                <a:lnTo>
                  <a:pt x="1049866" y="1498599"/>
                </a:lnTo>
                <a:lnTo>
                  <a:pt x="2506133" y="1608666"/>
                </a:lnTo>
                <a:lnTo>
                  <a:pt x="3234266" y="1481666"/>
                </a:lnTo>
                <a:lnTo>
                  <a:pt x="3293533" y="973666"/>
                </a:lnTo>
                <a:cubicBezTo>
                  <a:pt x="3287889" y="931333"/>
                  <a:pt x="3283261" y="888851"/>
                  <a:pt x="3276600" y="846666"/>
                </a:cubicBezTo>
                <a:cubicBezTo>
                  <a:pt x="3274785" y="835172"/>
                  <a:pt x="3272717" y="823495"/>
                  <a:pt x="3268133" y="812799"/>
                </a:cubicBezTo>
                <a:cubicBezTo>
                  <a:pt x="3264125" y="803446"/>
                  <a:pt x="3256844" y="795866"/>
                  <a:pt x="3251200" y="787399"/>
                </a:cubicBezTo>
                <a:cubicBezTo>
                  <a:pt x="3239977" y="742510"/>
                  <a:pt x="3242569" y="756702"/>
                  <a:pt x="3234266" y="702733"/>
                </a:cubicBezTo>
                <a:cubicBezTo>
                  <a:pt x="3224414" y="638693"/>
                  <a:pt x="3240076" y="657742"/>
                  <a:pt x="3217333" y="634999"/>
                </a:cubicBezTo>
                <a:lnTo>
                  <a:pt x="2480733" y="355599"/>
                </a:lnTo>
                <a:lnTo>
                  <a:pt x="2175932" y="0"/>
                </a:lnTo>
                <a:cubicBezTo>
                  <a:pt x="2091265" y="19756"/>
                  <a:pt x="1919110" y="132644"/>
                  <a:pt x="1837266" y="169333"/>
                </a:cubicBezTo>
                <a:cubicBezTo>
                  <a:pt x="1755422" y="206022"/>
                  <a:pt x="1736258" y="205091"/>
                  <a:pt x="1684866" y="220133"/>
                </a:cubicBezTo>
                <a:cubicBezTo>
                  <a:pt x="1620484" y="238977"/>
                  <a:pt x="1552418" y="246019"/>
                  <a:pt x="1490133" y="270933"/>
                </a:cubicBezTo>
                <a:cubicBezTo>
                  <a:pt x="1436996" y="292188"/>
                  <a:pt x="1462544" y="284180"/>
                  <a:pt x="1413933" y="296333"/>
                </a:cubicBezTo>
                <a:cubicBezTo>
                  <a:pt x="1399822" y="304800"/>
                  <a:pt x="1386638" y="315050"/>
                  <a:pt x="1371600" y="321733"/>
                </a:cubicBezTo>
                <a:cubicBezTo>
                  <a:pt x="1360967" y="326459"/>
                  <a:pt x="1348922" y="327002"/>
                  <a:pt x="1337733" y="330199"/>
                </a:cubicBezTo>
                <a:cubicBezTo>
                  <a:pt x="1329152" y="332651"/>
                  <a:pt x="1320800" y="335844"/>
                  <a:pt x="1312333" y="338666"/>
                </a:cubicBezTo>
                <a:cubicBezTo>
                  <a:pt x="1270844" y="421645"/>
                  <a:pt x="1285522" y="361243"/>
                  <a:pt x="1261533" y="372532"/>
                </a:cubicBezTo>
                <a:cubicBezTo>
                  <a:pt x="1237544" y="383821"/>
                  <a:pt x="1213554" y="403577"/>
                  <a:pt x="1168399" y="406399"/>
                </a:cubicBezTo>
                <a:cubicBezTo>
                  <a:pt x="1123244" y="409221"/>
                  <a:pt x="990600" y="373062"/>
                  <a:pt x="990600" y="389466"/>
                </a:cubicBezTo>
                <a:lnTo>
                  <a:pt x="389466" y="347133"/>
                </a:lnTo>
                <a:lnTo>
                  <a:pt x="135467" y="304800"/>
                </a:lnTo>
              </a:path>
            </a:pathLst>
          </a:custGeom>
          <a:solidFill>
            <a:srgbClr val="FF0000">
              <a:alpha val="67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7" name="Freeform 6"/>
          <p:cNvSpPr/>
          <p:nvPr/>
        </p:nvSpPr>
        <p:spPr>
          <a:xfrm>
            <a:off x="5698067" y="1642534"/>
            <a:ext cx="1439333" cy="2409248"/>
          </a:xfrm>
          <a:custGeom>
            <a:avLst/>
            <a:gdLst>
              <a:gd name="connsiteX0" fmla="*/ 0 w 1388533"/>
              <a:gd name="connsiteY0" fmla="*/ 194734 h 2133600"/>
              <a:gd name="connsiteX1" fmla="*/ 135466 w 1388533"/>
              <a:gd name="connsiteY1" fmla="*/ 855134 h 2133600"/>
              <a:gd name="connsiteX2" fmla="*/ 228600 w 1388533"/>
              <a:gd name="connsiteY2" fmla="*/ 1507067 h 2133600"/>
              <a:gd name="connsiteX3" fmla="*/ 262466 w 1388533"/>
              <a:gd name="connsiteY3" fmla="*/ 1642534 h 2133600"/>
              <a:gd name="connsiteX4" fmla="*/ 296333 w 1388533"/>
              <a:gd name="connsiteY4" fmla="*/ 1735667 h 2133600"/>
              <a:gd name="connsiteX5" fmla="*/ 338666 w 1388533"/>
              <a:gd name="connsiteY5" fmla="*/ 1888067 h 2133600"/>
              <a:gd name="connsiteX6" fmla="*/ 347133 w 1388533"/>
              <a:gd name="connsiteY6" fmla="*/ 1938867 h 2133600"/>
              <a:gd name="connsiteX7" fmla="*/ 355600 w 1388533"/>
              <a:gd name="connsiteY7" fmla="*/ 1981200 h 2133600"/>
              <a:gd name="connsiteX8" fmla="*/ 372533 w 1388533"/>
              <a:gd name="connsiteY8" fmla="*/ 2023534 h 2133600"/>
              <a:gd name="connsiteX9" fmla="*/ 762000 w 1388533"/>
              <a:gd name="connsiteY9" fmla="*/ 2133600 h 2133600"/>
              <a:gd name="connsiteX10" fmla="*/ 1134533 w 1388533"/>
              <a:gd name="connsiteY10" fmla="*/ 2125134 h 2133600"/>
              <a:gd name="connsiteX11" fmla="*/ 1151466 w 1388533"/>
              <a:gd name="connsiteY11" fmla="*/ 2099734 h 2133600"/>
              <a:gd name="connsiteX12" fmla="*/ 1193800 w 1388533"/>
              <a:gd name="connsiteY12" fmla="*/ 2074334 h 2133600"/>
              <a:gd name="connsiteX13" fmla="*/ 1227666 w 1388533"/>
              <a:gd name="connsiteY13" fmla="*/ 2048934 h 2133600"/>
              <a:gd name="connsiteX14" fmla="*/ 1253066 w 1388533"/>
              <a:gd name="connsiteY14" fmla="*/ 2032000 h 2133600"/>
              <a:gd name="connsiteX15" fmla="*/ 1286933 w 1388533"/>
              <a:gd name="connsiteY15" fmla="*/ 2006600 h 2133600"/>
              <a:gd name="connsiteX16" fmla="*/ 1312333 w 1388533"/>
              <a:gd name="connsiteY16" fmla="*/ 1989667 h 2133600"/>
              <a:gd name="connsiteX17" fmla="*/ 1380066 w 1388533"/>
              <a:gd name="connsiteY17" fmla="*/ 1236134 h 2133600"/>
              <a:gd name="connsiteX18" fmla="*/ 1388533 w 1388533"/>
              <a:gd name="connsiteY18" fmla="*/ 575734 h 2133600"/>
              <a:gd name="connsiteX19" fmla="*/ 1176866 w 1388533"/>
              <a:gd name="connsiteY19" fmla="*/ 59267 h 2133600"/>
              <a:gd name="connsiteX20" fmla="*/ 575733 w 1388533"/>
              <a:gd name="connsiteY20" fmla="*/ 0 h 2133600"/>
              <a:gd name="connsiteX21" fmla="*/ 110066 w 1388533"/>
              <a:gd name="connsiteY21" fmla="*/ 152400 h 2133600"/>
              <a:gd name="connsiteX22" fmla="*/ 101600 w 1388533"/>
              <a:gd name="connsiteY22" fmla="*/ 465667 h 2133600"/>
              <a:gd name="connsiteX23" fmla="*/ 93133 w 1388533"/>
              <a:gd name="connsiteY23" fmla="*/ 524934 h 2133600"/>
              <a:gd name="connsiteX24" fmla="*/ 84666 w 1388533"/>
              <a:gd name="connsiteY24" fmla="*/ 635000 h 2133600"/>
              <a:gd name="connsiteX25" fmla="*/ 84666 w 1388533"/>
              <a:gd name="connsiteY25" fmla="*/ 863600 h 2133600"/>
              <a:gd name="connsiteX26" fmla="*/ 84666 w 1388533"/>
              <a:gd name="connsiteY26" fmla="*/ 863600 h 2133600"/>
              <a:gd name="connsiteX27" fmla="*/ 499533 w 1388533"/>
              <a:gd name="connsiteY27" fmla="*/ 626534 h 2133600"/>
              <a:gd name="connsiteX28" fmla="*/ 499533 w 1388533"/>
              <a:gd name="connsiteY28" fmla="*/ 626534 h 2133600"/>
              <a:gd name="connsiteX0" fmla="*/ 0 w 1388533"/>
              <a:gd name="connsiteY0" fmla="*/ 194734 h 2133600"/>
              <a:gd name="connsiteX1" fmla="*/ 135466 w 1388533"/>
              <a:gd name="connsiteY1" fmla="*/ 855134 h 2133600"/>
              <a:gd name="connsiteX2" fmla="*/ 228600 w 1388533"/>
              <a:gd name="connsiteY2" fmla="*/ 1507067 h 2133600"/>
              <a:gd name="connsiteX3" fmla="*/ 262466 w 1388533"/>
              <a:gd name="connsiteY3" fmla="*/ 1642534 h 2133600"/>
              <a:gd name="connsiteX4" fmla="*/ 296333 w 1388533"/>
              <a:gd name="connsiteY4" fmla="*/ 1735667 h 2133600"/>
              <a:gd name="connsiteX5" fmla="*/ 338666 w 1388533"/>
              <a:gd name="connsiteY5" fmla="*/ 1888067 h 2133600"/>
              <a:gd name="connsiteX6" fmla="*/ 347133 w 1388533"/>
              <a:gd name="connsiteY6" fmla="*/ 1938867 h 2133600"/>
              <a:gd name="connsiteX7" fmla="*/ 355600 w 1388533"/>
              <a:gd name="connsiteY7" fmla="*/ 1981200 h 2133600"/>
              <a:gd name="connsiteX8" fmla="*/ 372533 w 1388533"/>
              <a:gd name="connsiteY8" fmla="*/ 2023534 h 2133600"/>
              <a:gd name="connsiteX9" fmla="*/ 762000 w 1388533"/>
              <a:gd name="connsiteY9" fmla="*/ 2133600 h 2133600"/>
              <a:gd name="connsiteX10" fmla="*/ 1134533 w 1388533"/>
              <a:gd name="connsiteY10" fmla="*/ 2125134 h 2133600"/>
              <a:gd name="connsiteX11" fmla="*/ 1151466 w 1388533"/>
              <a:gd name="connsiteY11" fmla="*/ 2099734 h 2133600"/>
              <a:gd name="connsiteX12" fmla="*/ 1193800 w 1388533"/>
              <a:gd name="connsiteY12" fmla="*/ 2074334 h 2133600"/>
              <a:gd name="connsiteX13" fmla="*/ 1227666 w 1388533"/>
              <a:gd name="connsiteY13" fmla="*/ 2048934 h 2133600"/>
              <a:gd name="connsiteX14" fmla="*/ 1253066 w 1388533"/>
              <a:gd name="connsiteY14" fmla="*/ 2032000 h 2133600"/>
              <a:gd name="connsiteX15" fmla="*/ 1286933 w 1388533"/>
              <a:gd name="connsiteY15" fmla="*/ 2006600 h 2133600"/>
              <a:gd name="connsiteX16" fmla="*/ 1312333 w 1388533"/>
              <a:gd name="connsiteY16" fmla="*/ 1989667 h 2133600"/>
              <a:gd name="connsiteX17" fmla="*/ 1380066 w 1388533"/>
              <a:gd name="connsiteY17" fmla="*/ 1236134 h 2133600"/>
              <a:gd name="connsiteX18" fmla="*/ 1388533 w 1388533"/>
              <a:gd name="connsiteY18" fmla="*/ 575734 h 2133600"/>
              <a:gd name="connsiteX19" fmla="*/ 1176866 w 1388533"/>
              <a:gd name="connsiteY19" fmla="*/ 59267 h 2133600"/>
              <a:gd name="connsiteX20" fmla="*/ 575733 w 1388533"/>
              <a:gd name="connsiteY20" fmla="*/ 0 h 2133600"/>
              <a:gd name="connsiteX21" fmla="*/ 110066 w 1388533"/>
              <a:gd name="connsiteY21" fmla="*/ 152400 h 2133600"/>
              <a:gd name="connsiteX22" fmla="*/ 101600 w 1388533"/>
              <a:gd name="connsiteY22" fmla="*/ 465667 h 2133600"/>
              <a:gd name="connsiteX23" fmla="*/ 93133 w 1388533"/>
              <a:gd name="connsiteY23" fmla="*/ 524934 h 2133600"/>
              <a:gd name="connsiteX24" fmla="*/ 84666 w 1388533"/>
              <a:gd name="connsiteY24" fmla="*/ 635000 h 2133600"/>
              <a:gd name="connsiteX25" fmla="*/ 84666 w 1388533"/>
              <a:gd name="connsiteY25" fmla="*/ 863600 h 2133600"/>
              <a:gd name="connsiteX26" fmla="*/ 84666 w 1388533"/>
              <a:gd name="connsiteY26" fmla="*/ 863600 h 2133600"/>
              <a:gd name="connsiteX27" fmla="*/ 499533 w 1388533"/>
              <a:gd name="connsiteY27" fmla="*/ 626534 h 2133600"/>
              <a:gd name="connsiteX28" fmla="*/ 93133 w 1388533"/>
              <a:gd name="connsiteY28" fmla="*/ 516467 h 2133600"/>
              <a:gd name="connsiteX0" fmla="*/ 0 w 1388533"/>
              <a:gd name="connsiteY0" fmla="*/ 194734 h 2133600"/>
              <a:gd name="connsiteX1" fmla="*/ 135466 w 1388533"/>
              <a:gd name="connsiteY1" fmla="*/ 855134 h 2133600"/>
              <a:gd name="connsiteX2" fmla="*/ 228600 w 1388533"/>
              <a:gd name="connsiteY2" fmla="*/ 1507067 h 2133600"/>
              <a:gd name="connsiteX3" fmla="*/ 262466 w 1388533"/>
              <a:gd name="connsiteY3" fmla="*/ 1642534 h 2133600"/>
              <a:gd name="connsiteX4" fmla="*/ 296333 w 1388533"/>
              <a:gd name="connsiteY4" fmla="*/ 1735667 h 2133600"/>
              <a:gd name="connsiteX5" fmla="*/ 338666 w 1388533"/>
              <a:gd name="connsiteY5" fmla="*/ 1888067 h 2133600"/>
              <a:gd name="connsiteX6" fmla="*/ 347133 w 1388533"/>
              <a:gd name="connsiteY6" fmla="*/ 1938867 h 2133600"/>
              <a:gd name="connsiteX7" fmla="*/ 355600 w 1388533"/>
              <a:gd name="connsiteY7" fmla="*/ 1981200 h 2133600"/>
              <a:gd name="connsiteX8" fmla="*/ 372533 w 1388533"/>
              <a:gd name="connsiteY8" fmla="*/ 2023534 h 2133600"/>
              <a:gd name="connsiteX9" fmla="*/ 762000 w 1388533"/>
              <a:gd name="connsiteY9" fmla="*/ 2133600 h 2133600"/>
              <a:gd name="connsiteX10" fmla="*/ 1134533 w 1388533"/>
              <a:gd name="connsiteY10" fmla="*/ 2125134 h 2133600"/>
              <a:gd name="connsiteX11" fmla="*/ 1151466 w 1388533"/>
              <a:gd name="connsiteY11" fmla="*/ 2099734 h 2133600"/>
              <a:gd name="connsiteX12" fmla="*/ 1193800 w 1388533"/>
              <a:gd name="connsiteY12" fmla="*/ 2074334 h 2133600"/>
              <a:gd name="connsiteX13" fmla="*/ 1227666 w 1388533"/>
              <a:gd name="connsiteY13" fmla="*/ 2048934 h 2133600"/>
              <a:gd name="connsiteX14" fmla="*/ 1253066 w 1388533"/>
              <a:gd name="connsiteY14" fmla="*/ 2032000 h 2133600"/>
              <a:gd name="connsiteX15" fmla="*/ 1286933 w 1388533"/>
              <a:gd name="connsiteY15" fmla="*/ 2006600 h 2133600"/>
              <a:gd name="connsiteX16" fmla="*/ 1312333 w 1388533"/>
              <a:gd name="connsiteY16" fmla="*/ 1989667 h 2133600"/>
              <a:gd name="connsiteX17" fmla="*/ 1380066 w 1388533"/>
              <a:gd name="connsiteY17" fmla="*/ 1236134 h 2133600"/>
              <a:gd name="connsiteX18" fmla="*/ 1388533 w 1388533"/>
              <a:gd name="connsiteY18" fmla="*/ 575734 h 2133600"/>
              <a:gd name="connsiteX19" fmla="*/ 1176866 w 1388533"/>
              <a:gd name="connsiteY19" fmla="*/ 59267 h 2133600"/>
              <a:gd name="connsiteX20" fmla="*/ 575733 w 1388533"/>
              <a:gd name="connsiteY20" fmla="*/ 0 h 2133600"/>
              <a:gd name="connsiteX21" fmla="*/ 110066 w 1388533"/>
              <a:gd name="connsiteY21" fmla="*/ 152400 h 2133600"/>
              <a:gd name="connsiteX22" fmla="*/ 101600 w 1388533"/>
              <a:gd name="connsiteY22" fmla="*/ 465667 h 2133600"/>
              <a:gd name="connsiteX23" fmla="*/ 93133 w 1388533"/>
              <a:gd name="connsiteY23" fmla="*/ 524934 h 2133600"/>
              <a:gd name="connsiteX24" fmla="*/ 84666 w 1388533"/>
              <a:gd name="connsiteY24" fmla="*/ 635000 h 2133600"/>
              <a:gd name="connsiteX25" fmla="*/ 84666 w 1388533"/>
              <a:gd name="connsiteY25" fmla="*/ 863600 h 2133600"/>
              <a:gd name="connsiteX26" fmla="*/ 84666 w 1388533"/>
              <a:gd name="connsiteY26" fmla="*/ 863600 h 2133600"/>
              <a:gd name="connsiteX27" fmla="*/ 110067 w 1388533"/>
              <a:gd name="connsiteY27" fmla="*/ 685800 h 2133600"/>
              <a:gd name="connsiteX28" fmla="*/ 93133 w 1388533"/>
              <a:gd name="connsiteY28" fmla="*/ 516467 h 2133600"/>
              <a:gd name="connsiteX0" fmla="*/ 0 w 1388533"/>
              <a:gd name="connsiteY0" fmla="*/ 194734 h 2260601"/>
              <a:gd name="connsiteX1" fmla="*/ 135466 w 1388533"/>
              <a:gd name="connsiteY1" fmla="*/ 855134 h 2260601"/>
              <a:gd name="connsiteX2" fmla="*/ 228600 w 1388533"/>
              <a:gd name="connsiteY2" fmla="*/ 1507067 h 2260601"/>
              <a:gd name="connsiteX3" fmla="*/ 262466 w 1388533"/>
              <a:gd name="connsiteY3" fmla="*/ 1642534 h 2260601"/>
              <a:gd name="connsiteX4" fmla="*/ 296333 w 1388533"/>
              <a:gd name="connsiteY4" fmla="*/ 1735667 h 2260601"/>
              <a:gd name="connsiteX5" fmla="*/ 338666 w 1388533"/>
              <a:gd name="connsiteY5" fmla="*/ 1888067 h 2260601"/>
              <a:gd name="connsiteX6" fmla="*/ 347133 w 1388533"/>
              <a:gd name="connsiteY6" fmla="*/ 1938867 h 2260601"/>
              <a:gd name="connsiteX7" fmla="*/ 355600 w 1388533"/>
              <a:gd name="connsiteY7" fmla="*/ 1981200 h 2260601"/>
              <a:gd name="connsiteX8" fmla="*/ 448733 w 1388533"/>
              <a:gd name="connsiteY8" fmla="*/ 2260601 h 2260601"/>
              <a:gd name="connsiteX9" fmla="*/ 762000 w 1388533"/>
              <a:gd name="connsiteY9" fmla="*/ 2133600 h 2260601"/>
              <a:gd name="connsiteX10" fmla="*/ 1134533 w 1388533"/>
              <a:gd name="connsiteY10" fmla="*/ 2125134 h 2260601"/>
              <a:gd name="connsiteX11" fmla="*/ 1151466 w 1388533"/>
              <a:gd name="connsiteY11" fmla="*/ 2099734 h 2260601"/>
              <a:gd name="connsiteX12" fmla="*/ 1193800 w 1388533"/>
              <a:gd name="connsiteY12" fmla="*/ 2074334 h 2260601"/>
              <a:gd name="connsiteX13" fmla="*/ 1227666 w 1388533"/>
              <a:gd name="connsiteY13" fmla="*/ 2048934 h 2260601"/>
              <a:gd name="connsiteX14" fmla="*/ 1253066 w 1388533"/>
              <a:gd name="connsiteY14" fmla="*/ 2032000 h 2260601"/>
              <a:gd name="connsiteX15" fmla="*/ 1286933 w 1388533"/>
              <a:gd name="connsiteY15" fmla="*/ 2006600 h 2260601"/>
              <a:gd name="connsiteX16" fmla="*/ 1312333 w 1388533"/>
              <a:gd name="connsiteY16" fmla="*/ 1989667 h 2260601"/>
              <a:gd name="connsiteX17" fmla="*/ 1380066 w 1388533"/>
              <a:gd name="connsiteY17" fmla="*/ 1236134 h 2260601"/>
              <a:gd name="connsiteX18" fmla="*/ 1388533 w 1388533"/>
              <a:gd name="connsiteY18" fmla="*/ 575734 h 2260601"/>
              <a:gd name="connsiteX19" fmla="*/ 1176866 w 1388533"/>
              <a:gd name="connsiteY19" fmla="*/ 59267 h 2260601"/>
              <a:gd name="connsiteX20" fmla="*/ 575733 w 1388533"/>
              <a:gd name="connsiteY20" fmla="*/ 0 h 2260601"/>
              <a:gd name="connsiteX21" fmla="*/ 110066 w 1388533"/>
              <a:gd name="connsiteY21" fmla="*/ 152400 h 2260601"/>
              <a:gd name="connsiteX22" fmla="*/ 101600 w 1388533"/>
              <a:gd name="connsiteY22" fmla="*/ 465667 h 2260601"/>
              <a:gd name="connsiteX23" fmla="*/ 93133 w 1388533"/>
              <a:gd name="connsiteY23" fmla="*/ 524934 h 2260601"/>
              <a:gd name="connsiteX24" fmla="*/ 84666 w 1388533"/>
              <a:gd name="connsiteY24" fmla="*/ 635000 h 2260601"/>
              <a:gd name="connsiteX25" fmla="*/ 84666 w 1388533"/>
              <a:gd name="connsiteY25" fmla="*/ 863600 h 2260601"/>
              <a:gd name="connsiteX26" fmla="*/ 84666 w 1388533"/>
              <a:gd name="connsiteY26" fmla="*/ 863600 h 2260601"/>
              <a:gd name="connsiteX27" fmla="*/ 110067 w 1388533"/>
              <a:gd name="connsiteY27" fmla="*/ 685800 h 2260601"/>
              <a:gd name="connsiteX28" fmla="*/ 93133 w 1388533"/>
              <a:gd name="connsiteY28" fmla="*/ 516467 h 2260601"/>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762000 w 1388533"/>
              <a:gd name="connsiteY10" fmla="*/ 2133600 h 2409248"/>
              <a:gd name="connsiteX11" fmla="*/ 1134533 w 1388533"/>
              <a:gd name="connsiteY11" fmla="*/ 2125134 h 2409248"/>
              <a:gd name="connsiteX12" fmla="*/ 1151466 w 1388533"/>
              <a:gd name="connsiteY12" fmla="*/ 2099734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34533 w 1388533"/>
              <a:gd name="connsiteY11" fmla="*/ 2125134 h 2409248"/>
              <a:gd name="connsiteX12" fmla="*/ 1151466 w 1388533"/>
              <a:gd name="connsiteY12" fmla="*/ 2099734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34533 w 1388533"/>
              <a:gd name="connsiteY11" fmla="*/ 2125134 h 2409248"/>
              <a:gd name="connsiteX12" fmla="*/ 1244600 w 1388533"/>
              <a:gd name="connsiteY12" fmla="*/ 2209801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68400 w 1388533"/>
              <a:gd name="connsiteY11" fmla="*/ 2235200 h 2409248"/>
              <a:gd name="connsiteX12" fmla="*/ 1244600 w 1388533"/>
              <a:gd name="connsiteY12" fmla="*/ 2209801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68400 w 1388533"/>
              <a:gd name="connsiteY11" fmla="*/ 2235200 h 2409248"/>
              <a:gd name="connsiteX12" fmla="*/ 1244600 w 1388533"/>
              <a:gd name="connsiteY12" fmla="*/ 2209801 h 2409248"/>
              <a:gd name="connsiteX13" fmla="*/ 1363133 w 1388533"/>
              <a:gd name="connsiteY13" fmla="*/ 2091267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846"/>
              <a:gd name="connsiteY0" fmla="*/ 194734 h 2409248"/>
              <a:gd name="connsiteX1" fmla="*/ 135466 w 1388846"/>
              <a:gd name="connsiteY1" fmla="*/ 855134 h 2409248"/>
              <a:gd name="connsiteX2" fmla="*/ 228600 w 1388846"/>
              <a:gd name="connsiteY2" fmla="*/ 1507067 h 2409248"/>
              <a:gd name="connsiteX3" fmla="*/ 262466 w 1388846"/>
              <a:gd name="connsiteY3" fmla="*/ 1642534 h 2409248"/>
              <a:gd name="connsiteX4" fmla="*/ 296333 w 1388846"/>
              <a:gd name="connsiteY4" fmla="*/ 1735667 h 2409248"/>
              <a:gd name="connsiteX5" fmla="*/ 338666 w 1388846"/>
              <a:gd name="connsiteY5" fmla="*/ 1888067 h 2409248"/>
              <a:gd name="connsiteX6" fmla="*/ 347133 w 1388846"/>
              <a:gd name="connsiteY6" fmla="*/ 1938867 h 2409248"/>
              <a:gd name="connsiteX7" fmla="*/ 355600 w 1388846"/>
              <a:gd name="connsiteY7" fmla="*/ 1981200 h 2409248"/>
              <a:gd name="connsiteX8" fmla="*/ 448733 w 1388846"/>
              <a:gd name="connsiteY8" fmla="*/ 2260601 h 2409248"/>
              <a:gd name="connsiteX9" fmla="*/ 787400 w 1388846"/>
              <a:gd name="connsiteY9" fmla="*/ 2404534 h 2409248"/>
              <a:gd name="connsiteX10" fmla="*/ 1016000 w 1388846"/>
              <a:gd name="connsiteY10" fmla="*/ 2370667 h 2409248"/>
              <a:gd name="connsiteX11" fmla="*/ 1168400 w 1388846"/>
              <a:gd name="connsiteY11" fmla="*/ 2235200 h 2409248"/>
              <a:gd name="connsiteX12" fmla="*/ 1244600 w 1388846"/>
              <a:gd name="connsiteY12" fmla="*/ 2209801 h 2409248"/>
              <a:gd name="connsiteX13" fmla="*/ 1363133 w 1388846"/>
              <a:gd name="connsiteY13" fmla="*/ 2091267 h 2409248"/>
              <a:gd name="connsiteX14" fmla="*/ 1380066 w 1388846"/>
              <a:gd name="connsiteY14" fmla="*/ 2040468 h 2409248"/>
              <a:gd name="connsiteX15" fmla="*/ 1253066 w 1388846"/>
              <a:gd name="connsiteY15" fmla="*/ 2032000 h 2409248"/>
              <a:gd name="connsiteX16" fmla="*/ 1286933 w 1388846"/>
              <a:gd name="connsiteY16" fmla="*/ 2006600 h 2409248"/>
              <a:gd name="connsiteX17" fmla="*/ 1312333 w 1388846"/>
              <a:gd name="connsiteY17" fmla="*/ 1989667 h 2409248"/>
              <a:gd name="connsiteX18" fmla="*/ 1380066 w 1388846"/>
              <a:gd name="connsiteY18" fmla="*/ 1236134 h 2409248"/>
              <a:gd name="connsiteX19" fmla="*/ 1388533 w 1388846"/>
              <a:gd name="connsiteY19" fmla="*/ 575734 h 2409248"/>
              <a:gd name="connsiteX20" fmla="*/ 1176866 w 1388846"/>
              <a:gd name="connsiteY20" fmla="*/ 59267 h 2409248"/>
              <a:gd name="connsiteX21" fmla="*/ 575733 w 1388846"/>
              <a:gd name="connsiteY21" fmla="*/ 0 h 2409248"/>
              <a:gd name="connsiteX22" fmla="*/ 110066 w 1388846"/>
              <a:gd name="connsiteY22" fmla="*/ 152400 h 2409248"/>
              <a:gd name="connsiteX23" fmla="*/ 101600 w 1388846"/>
              <a:gd name="connsiteY23" fmla="*/ 465667 h 2409248"/>
              <a:gd name="connsiteX24" fmla="*/ 93133 w 1388846"/>
              <a:gd name="connsiteY24" fmla="*/ 524934 h 2409248"/>
              <a:gd name="connsiteX25" fmla="*/ 84666 w 1388846"/>
              <a:gd name="connsiteY25" fmla="*/ 635000 h 2409248"/>
              <a:gd name="connsiteX26" fmla="*/ 84666 w 1388846"/>
              <a:gd name="connsiteY26" fmla="*/ 863600 h 2409248"/>
              <a:gd name="connsiteX27" fmla="*/ 84666 w 1388846"/>
              <a:gd name="connsiteY27" fmla="*/ 863600 h 2409248"/>
              <a:gd name="connsiteX28" fmla="*/ 110067 w 1388846"/>
              <a:gd name="connsiteY28" fmla="*/ 685800 h 2409248"/>
              <a:gd name="connsiteX29" fmla="*/ 93133 w 1388846"/>
              <a:gd name="connsiteY29" fmla="*/ 516467 h 2409248"/>
              <a:gd name="connsiteX0" fmla="*/ 0 w 1388846"/>
              <a:gd name="connsiteY0" fmla="*/ 194734 h 2409248"/>
              <a:gd name="connsiteX1" fmla="*/ 135466 w 1388846"/>
              <a:gd name="connsiteY1" fmla="*/ 855134 h 2409248"/>
              <a:gd name="connsiteX2" fmla="*/ 228600 w 1388846"/>
              <a:gd name="connsiteY2" fmla="*/ 1507067 h 2409248"/>
              <a:gd name="connsiteX3" fmla="*/ 262466 w 1388846"/>
              <a:gd name="connsiteY3" fmla="*/ 1642534 h 2409248"/>
              <a:gd name="connsiteX4" fmla="*/ 296333 w 1388846"/>
              <a:gd name="connsiteY4" fmla="*/ 1735667 h 2409248"/>
              <a:gd name="connsiteX5" fmla="*/ 338666 w 1388846"/>
              <a:gd name="connsiteY5" fmla="*/ 1888067 h 2409248"/>
              <a:gd name="connsiteX6" fmla="*/ 347133 w 1388846"/>
              <a:gd name="connsiteY6" fmla="*/ 1938867 h 2409248"/>
              <a:gd name="connsiteX7" fmla="*/ 355600 w 1388846"/>
              <a:gd name="connsiteY7" fmla="*/ 1981200 h 2409248"/>
              <a:gd name="connsiteX8" fmla="*/ 448733 w 1388846"/>
              <a:gd name="connsiteY8" fmla="*/ 2260601 h 2409248"/>
              <a:gd name="connsiteX9" fmla="*/ 787400 w 1388846"/>
              <a:gd name="connsiteY9" fmla="*/ 2404534 h 2409248"/>
              <a:gd name="connsiteX10" fmla="*/ 1016000 w 1388846"/>
              <a:gd name="connsiteY10" fmla="*/ 2370667 h 2409248"/>
              <a:gd name="connsiteX11" fmla="*/ 1168400 w 1388846"/>
              <a:gd name="connsiteY11" fmla="*/ 2235200 h 2409248"/>
              <a:gd name="connsiteX12" fmla="*/ 1244600 w 1388846"/>
              <a:gd name="connsiteY12" fmla="*/ 2209801 h 2409248"/>
              <a:gd name="connsiteX13" fmla="*/ 1363133 w 1388846"/>
              <a:gd name="connsiteY13" fmla="*/ 2091267 h 2409248"/>
              <a:gd name="connsiteX14" fmla="*/ 1380066 w 1388846"/>
              <a:gd name="connsiteY14" fmla="*/ 2040468 h 2409248"/>
              <a:gd name="connsiteX15" fmla="*/ 1253066 w 1388846"/>
              <a:gd name="connsiteY15" fmla="*/ 2032000 h 2409248"/>
              <a:gd name="connsiteX16" fmla="*/ 1286933 w 1388846"/>
              <a:gd name="connsiteY16" fmla="*/ 2006600 h 2409248"/>
              <a:gd name="connsiteX17" fmla="*/ 1354667 w 1388846"/>
              <a:gd name="connsiteY17" fmla="*/ 1972734 h 2409248"/>
              <a:gd name="connsiteX18" fmla="*/ 1380066 w 1388846"/>
              <a:gd name="connsiteY18" fmla="*/ 1236134 h 2409248"/>
              <a:gd name="connsiteX19" fmla="*/ 1388533 w 1388846"/>
              <a:gd name="connsiteY19" fmla="*/ 575734 h 2409248"/>
              <a:gd name="connsiteX20" fmla="*/ 1176866 w 1388846"/>
              <a:gd name="connsiteY20" fmla="*/ 59267 h 2409248"/>
              <a:gd name="connsiteX21" fmla="*/ 575733 w 1388846"/>
              <a:gd name="connsiteY21" fmla="*/ 0 h 2409248"/>
              <a:gd name="connsiteX22" fmla="*/ 110066 w 1388846"/>
              <a:gd name="connsiteY22" fmla="*/ 152400 h 2409248"/>
              <a:gd name="connsiteX23" fmla="*/ 101600 w 1388846"/>
              <a:gd name="connsiteY23" fmla="*/ 465667 h 2409248"/>
              <a:gd name="connsiteX24" fmla="*/ 93133 w 1388846"/>
              <a:gd name="connsiteY24" fmla="*/ 524934 h 2409248"/>
              <a:gd name="connsiteX25" fmla="*/ 84666 w 1388846"/>
              <a:gd name="connsiteY25" fmla="*/ 635000 h 2409248"/>
              <a:gd name="connsiteX26" fmla="*/ 84666 w 1388846"/>
              <a:gd name="connsiteY26" fmla="*/ 863600 h 2409248"/>
              <a:gd name="connsiteX27" fmla="*/ 84666 w 1388846"/>
              <a:gd name="connsiteY27" fmla="*/ 863600 h 2409248"/>
              <a:gd name="connsiteX28" fmla="*/ 110067 w 1388846"/>
              <a:gd name="connsiteY28" fmla="*/ 685800 h 2409248"/>
              <a:gd name="connsiteX29" fmla="*/ 93133 w 1388846"/>
              <a:gd name="connsiteY29" fmla="*/ 516467 h 2409248"/>
              <a:gd name="connsiteX0" fmla="*/ 0 w 1388846"/>
              <a:gd name="connsiteY0" fmla="*/ 194734 h 2409248"/>
              <a:gd name="connsiteX1" fmla="*/ 135466 w 1388846"/>
              <a:gd name="connsiteY1" fmla="*/ 855134 h 2409248"/>
              <a:gd name="connsiteX2" fmla="*/ 228600 w 1388846"/>
              <a:gd name="connsiteY2" fmla="*/ 1507067 h 2409248"/>
              <a:gd name="connsiteX3" fmla="*/ 262466 w 1388846"/>
              <a:gd name="connsiteY3" fmla="*/ 1642534 h 2409248"/>
              <a:gd name="connsiteX4" fmla="*/ 296333 w 1388846"/>
              <a:gd name="connsiteY4" fmla="*/ 1735667 h 2409248"/>
              <a:gd name="connsiteX5" fmla="*/ 338666 w 1388846"/>
              <a:gd name="connsiteY5" fmla="*/ 1888067 h 2409248"/>
              <a:gd name="connsiteX6" fmla="*/ 347133 w 1388846"/>
              <a:gd name="connsiteY6" fmla="*/ 1938867 h 2409248"/>
              <a:gd name="connsiteX7" fmla="*/ 355600 w 1388846"/>
              <a:gd name="connsiteY7" fmla="*/ 1981200 h 2409248"/>
              <a:gd name="connsiteX8" fmla="*/ 448733 w 1388846"/>
              <a:gd name="connsiteY8" fmla="*/ 2260601 h 2409248"/>
              <a:gd name="connsiteX9" fmla="*/ 787400 w 1388846"/>
              <a:gd name="connsiteY9" fmla="*/ 2404534 h 2409248"/>
              <a:gd name="connsiteX10" fmla="*/ 1016000 w 1388846"/>
              <a:gd name="connsiteY10" fmla="*/ 2370667 h 2409248"/>
              <a:gd name="connsiteX11" fmla="*/ 1168400 w 1388846"/>
              <a:gd name="connsiteY11" fmla="*/ 2235200 h 2409248"/>
              <a:gd name="connsiteX12" fmla="*/ 1244600 w 1388846"/>
              <a:gd name="connsiteY12" fmla="*/ 2209801 h 2409248"/>
              <a:gd name="connsiteX13" fmla="*/ 1363133 w 1388846"/>
              <a:gd name="connsiteY13" fmla="*/ 2091267 h 2409248"/>
              <a:gd name="connsiteX14" fmla="*/ 1380066 w 1388846"/>
              <a:gd name="connsiteY14" fmla="*/ 2040468 h 2409248"/>
              <a:gd name="connsiteX15" fmla="*/ 1253066 w 1388846"/>
              <a:gd name="connsiteY15" fmla="*/ 2032000 h 2409248"/>
              <a:gd name="connsiteX16" fmla="*/ 1286933 w 1388846"/>
              <a:gd name="connsiteY16" fmla="*/ 2006600 h 2409248"/>
              <a:gd name="connsiteX17" fmla="*/ 1354667 w 1388846"/>
              <a:gd name="connsiteY17" fmla="*/ 1972734 h 2409248"/>
              <a:gd name="connsiteX18" fmla="*/ 1380066 w 1388846"/>
              <a:gd name="connsiteY18" fmla="*/ 1236134 h 2409248"/>
              <a:gd name="connsiteX19" fmla="*/ 1388533 w 1388846"/>
              <a:gd name="connsiteY19" fmla="*/ 575734 h 2409248"/>
              <a:gd name="connsiteX20" fmla="*/ 1176866 w 1388846"/>
              <a:gd name="connsiteY20" fmla="*/ 59267 h 2409248"/>
              <a:gd name="connsiteX21" fmla="*/ 575733 w 1388846"/>
              <a:gd name="connsiteY21" fmla="*/ 0 h 2409248"/>
              <a:gd name="connsiteX22" fmla="*/ 110066 w 1388846"/>
              <a:gd name="connsiteY22" fmla="*/ 152400 h 2409248"/>
              <a:gd name="connsiteX23" fmla="*/ 101600 w 1388846"/>
              <a:gd name="connsiteY23" fmla="*/ 465667 h 2409248"/>
              <a:gd name="connsiteX24" fmla="*/ 93133 w 1388846"/>
              <a:gd name="connsiteY24" fmla="*/ 524934 h 2409248"/>
              <a:gd name="connsiteX25" fmla="*/ 84666 w 1388846"/>
              <a:gd name="connsiteY25" fmla="*/ 635000 h 2409248"/>
              <a:gd name="connsiteX26" fmla="*/ 84666 w 1388846"/>
              <a:gd name="connsiteY26" fmla="*/ 863600 h 2409248"/>
              <a:gd name="connsiteX27" fmla="*/ 84666 w 1388846"/>
              <a:gd name="connsiteY27" fmla="*/ 863600 h 2409248"/>
              <a:gd name="connsiteX28" fmla="*/ 118534 w 1388846"/>
              <a:gd name="connsiteY28" fmla="*/ 626533 h 2409248"/>
              <a:gd name="connsiteX29" fmla="*/ 93133 w 1388846"/>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68400 w 1388533"/>
              <a:gd name="connsiteY11" fmla="*/ 2235200 h 2409248"/>
              <a:gd name="connsiteX12" fmla="*/ 1244600 w 1388533"/>
              <a:gd name="connsiteY12" fmla="*/ 2209801 h 2409248"/>
              <a:gd name="connsiteX13" fmla="*/ 1363133 w 1388533"/>
              <a:gd name="connsiteY13" fmla="*/ 2091267 h 2409248"/>
              <a:gd name="connsiteX14" fmla="*/ 1380066 w 1388533"/>
              <a:gd name="connsiteY14" fmla="*/ 2040468 h 2409248"/>
              <a:gd name="connsiteX15" fmla="*/ 1363133 w 1388533"/>
              <a:gd name="connsiteY15" fmla="*/ 2015067 h 2409248"/>
              <a:gd name="connsiteX16" fmla="*/ 1286933 w 1388533"/>
              <a:gd name="connsiteY16" fmla="*/ 2006600 h 2409248"/>
              <a:gd name="connsiteX17" fmla="*/ 1354667 w 1388533"/>
              <a:gd name="connsiteY17" fmla="*/ 1972734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8534 w 1388533"/>
              <a:gd name="connsiteY28" fmla="*/ 626533 h 2409248"/>
              <a:gd name="connsiteX29" fmla="*/ 93133 w 1388533"/>
              <a:gd name="connsiteY29" fmla="*/ 516467 h 2409248"/>
              <a:gd name="connsiteX0" fmla="*/ 0 w 1439333"/>
              <a:gd name="connsiteY0" fmla="*/ 194734 h 2409248"/>
              <a:gd name="connsiteX1" fmla="*/ 135466 w 1439333"/>
              <a:gd name="connsiteY1" fmla="*/ 855134 h 2409248"/>
              <a:gd name="connsiteX2" fmla="*/ 228600 w 1439333"/>
              <a:gd name="connsiteY2" fmla="*/ 1507067 h 2409248"/>
              <a:gd name="connsiteX3" fmla="*/ 262466 w 1439333"/>
              <a:gd name="connsiteY3" fmla="*/ 1642534 h 2409248"/>
              <a:gd name="connsiteX4" fmla="*/ 296333 w 1439333"/>
              <a:gd name="connsiteY4" fmla="*/ 1735667 h 2409248"/>
              <a:gd name="connsiteX5" fmla="*/ 338666 w 1439333"/>
              <a:gd name="connsiteY5" fmla="*/ 1888067 h 2409248"/>
              <a:gd name="connsiteX6" fmla="*/ 347133 w 1439333"/>
              <a:gd name="connsiteY6" fmla="*/ 1938867 h 2409248"/>
              <a:gd name="connsiteX7" fmla="*/ 355600 w 1439333"/>
              <a:gd name="connsiteY7" fmla="*/ 1981200 h 2409248"/>
              <a:gd name="connsiteX8" fmla="*/ 448733 w 1439333"/>
              <a:gd name="connsiteY8" fmla="*/ 2260601 h 2409248"/>
              <a:gd name="connsiteX9" fmla="*/ 787400 w 1439333"/>
              <a:gd name="connsiteY9" fmla="*/ 2404534 h 2409248"/>
              <a:gd name="connsiteX10" fmla="*/ 1016000 w 1439333"/>
              <a:gd name="connsiteY10" fmla="*/ 2370667 h 2409248"/>
              <a:gd name="connsiteX11" fmla="*/ 1168400 w 1439333"/>
              <a:gd name="connsiteY11" fmla="*/ 2235200 h 2409248"/>
              <a:gd name="connsiteX12" fmla="*/ 1244600 w 1439333"/>
              <a:gd name="connsiteY12" fmla="*/ 2209801 h 2409248"/>
              <a:gd name="connsiteX13" fmla="*/ 1363133 w 1439333"/>
              <a:gd name="connsiteY13" fmla="*/ 2091267 h 2409248"/>
              <a:gd name="connsiteX14" fmla="*/ 1380066 w 1439333"/>
              <a:gd name="connsiteY14" fmla="*/ 2040468 h 2409248"/>
              <a:gd name="connsiteX15" fmla="*/ 1363133 w 1439333"/>
              <a:gd name="connsiteY15" fmla="*/ 2015067 h 2409248"/>
              <a:gd name="connsiteX16" fmla="*/ 1286933 w 1439333"/>
              <a:gd name="connsiteY16" fmla="*/ 2006600 h 2409248"/>
              <a:gd name="connsiteX17" fmla="*/ 1354667 w 1439333"/>
              <a:gd name="connsiteY17" fmla="*/ 1972734 h 2409248"/>
              <a:gd name="connsiteX18" fmla="*/ 1439333 w 1439333"/>
              <a:gd name="connsiteY18" fmla="*/ 1219201 h 2409248"/>
              <a:gd name="connsiteX19" fmla="*/ 1388533 w 1439333"/>
              <a:gd name="connsiteY19" fmla="*/ 575734 h 2409248"/>
              <a:gd name="connsiteX20" fmla="*/ 1176866 w 1439333"/>
              <a:gd name="connsiteY20" fmla="*/ 59267 h 2409248"/>
              <a:gd name="connsiteX21" fmla="*/ 575733 w 1439333"/>
              <a:gd name="connsiteY21" fmla="*/ 0 h 2409248"/>
              <a:gd name="connsiteX22" fmla="*/ 110066 w 1439333"/>
              <a:gd name="connsiteY22" fmla="*/ 152400 h 2409248"/>
              <a:gd name="connsiteX23" fmla="*/ 101600 w 1439333"/>
              <a:gd name="connsiteY23" fmla="*/ 465667 h 2409248"/>
              <a:gd name="connsiteX24" fmla="*/ 93133 w 1439333"/>
              <a:gd name="connsiteY24" fmla="*/ 524934 h 2409248"/>
              <a:gd name="connsiteX25" fmla="*/ 84666 w 1439333"/>
              <a:gd name="connsiteY25" fmla="*/ 635000 h 2409248"/>
              <a:gd name="connsiteX26" fmla="*/ 84666 w 1439333"/>
              <a:gd name="connsiteY26" fmla="*/ 863600 h 2409248"/>
              <a:gd name="connsiteX27" fmla="*/ 84666 w 1439333"/>
              <a:gd name="connsiteY27" fmla="*/ 863600 h 2409248"/>
              <a:gd name="connsiteX28" fmla="*/ 118534 w 1439333"/>
              <a:gd name="connsiteY28" fmla="*/ 626533 h 2409248"/>
              <a:gd name="connsiteX29" fmla="*/ 93133 w 1439333"/>
              <a:gd name="connsiteY29" fmla="*/ 516467 h 2409248"/>
              <a:gd name="connsiteX0" fmla="*/ 0 w 1439333"/>
              <a:gd name="connsiteY0" fmla="*/ 194734 h 2409248"/>
              <a:gd name="connsiteX1" fmla="*/ 135466 w 1439333"/>
              <a:gd name="connsiteY1" fmla="*/ 855134 h 2409248"/>
              <a:gd name="connsiteX2" fmla="*/ 228600 w 1439333"/>
              <a:gd name="connsiteY2" fmla="*/ 1507067 h 2409248"/>
              <a:gd name="connsiteX3" fmla="*/ 262466 w 1439333"/>
              <a:gd name="connsiteY3" fmla="*/ 1642534 h 2409248"/>
              <a:gd name="connsiteX4" fmla="*/ 296333 w 1439333"/>
              <a:gd name="connsiteY4" fmla="*/ 1735667 h 2409248"/>
              <a:gd name="connsiteX5" fmla="*/ 338666 w 1439333"/>
              <a:gd name="connsiteY5" fmla="*/ 1888067 h 2409248"/>
              <a:gd name="connsiteX6" fmla="*/ 347133 w 1439333"/>
              <a:gd name="connsiteY6" fmla="*/ 1938867 h 2409248"/>
              <a:gd name="connsiteX7" fmla="*/ 355600 w 1439333"/>
              <a:gd name="connsiteY7" fmla="*/ 1981200 h 2409248"/>
              <a:gd name="connsiteX8" fmla="*/ 448733 w 1439333"/>
              <a:gd name="connsiteY8" fmla="*/ 2260601 h 2409248"/>
              <a:gd name="connsiteX9" fmla="*/ 787400 w 1439333"/>
              <a:gd name="connsiteY9" fmla="*/ 2404534 h 2409248"/>
              <a:gd name="connsiteX10" fmla="*/ 1016000 w 1439333"/>
              <a:gd name="connsiteY10" fmla="*/ 2370667 h 2409248"/>
              <a:gd name="connsiteX11" fmla="*/ 1168400 w 1439333"/>
              <a:gd name="connsiteY11" fmla="*/ 2235200 h 2409248"/>
              <a:gd name="connsiteX12" fmla="*/ 1244600 w 1439333"/>
              <a:gd name="connsiteY12" fmla="*/ 2209801 h 2409248"/>
              <a:gd name="connsiteX13" fmla="*/ 1363133 w 1439333"/>
              <a:gd name="connsiteY13" fmla="*/ 2091267 h 2409248"/>
              <a:gd name="connsiteX14" fmla="*/ 1380066 w 1439333"/>
              <a:gd name="connsiteY14" fmla="*/ 2040468 h 2409248"/>
              <a:gd name="connsiteX15" fmla="*/ 1363133 w 1439333"/>
              <a:gd name="connsiteY15" fmla="*/ 2015067 h 2409248"/>
              <a:gd name="connsiteX16" fmla="*/ 1346200 w 1439333"/>
              <a:gd name="connsiteY16" fmla="*/ 1989666 h 2409248"/>
              <a:gd name="connsiteX17" fmla="*/ 1354667 w 1439333"/>
              <a:gd name="connsiteY17" fmla="*/ 1972734 h 2409248"/>
              <a:gd name="connsiteX18" fmla="*/ 1439333 w 1439333"/>
              <a:gd name="connsiteY18" fmla="*/ 1219201 h 2409248"/>
              <a:gd name="connsiteX19" fmla="*/ 1388533 w 1439333"/>
              <a:gd name="connsiteY19" fmla="*/ 575734 h 2409248"/>
              <a:gd name="connsiteX20" fmla="*/ 1176866 w 1439333"/>
              <a:gd name="connsiteY20" fmla="*/ 59267 h 2409248"/>
              <a:gd name="connsiteX21" fmla="*/ 575733 w 1439333"/>
              <a:gd name="connsiteY21" fmla="*/ 0 h 2409248"/>
              <a:gd name="connsiteX22" fmla="*/ 110066 w 1439333"/>
              <a:gd name="connsiteY22" fmla="*/ 152400 h 2409248"/>
              <a:gd name="connsiteX23" fmla="*/ 101600 w 1439333"/>
              <a:gd name="connsiteY23" fmla="*/ 465667 h 2409248"/>
              <a:gd name="connsiteX24" fmla="*/ 93133 w 1439333"/>
              <a:gd name="connsiteY24" fmla="*/ 524934 h 2409248"/>
              <a:gd name="connsiteX25" fmla="*/ 84666 w 1439333"/>
              <a:gd name="connsiteY25" fmla="*/ 635000 h 2409248"/>
              <a:gd name="connsiteX26" fmla="*/ 84666 w 1439333"/>
              <a:gd name="connsiteY26" fmla="*/ 863600 h 2409248"/>
              <a:gd name="connsiteX27" fmla="*/ 84666 w 1439333"/>
              <a:gd name="connsiteY27" fmla="*/ 863600 h 2409248"/>
              <a:gd name="connsiteX28" fmla="*/ 118534 w 1439333"/>
              <a:gd name="connsiteY28" fmla="*/ 626533 h 2409248"/>
              <a:gd name="connsiteX29" fmla="*/ 93133 w 1439333"/>
              <a:gd name="connsiteY29" fmla="*/ 516467 h 240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9333" h="2409248">
                <a:moveTo>
                  <a:pt x="0" y="194734"/>
                </a:moveTo>
                <a:lnTo>
                  <a:pt x="135466" y="855134"/>
                </a:lnTo>
                <a:lnTo>
                  <a:pt x="228600" y="1507067"/>
                </a:lnTo>
                <a:cubicBezTo>
                  <a:pt x="239889" y="1552223"/>
                  <a:pt x="249243" y="1597906"/>
                  <a:pt x="262466" y="1642534"/>
                </a:cubicBezTo>
                <a:cubicBezTo>
                  <a:pt x="271850" y="1674206"/>
                  <a:pt x="285887" y="1704329"/>
                  <a:pt x="296333" y="1735667"/>
                </a:cubicBezTo>
                <a:cubicBezTo>
                  <a:pt x="309809" y="1776095"/>
                  <a:pt x="329287" y="1844297"/>
                  <a:pt x="338666" y="1888067"/>
                </a:cubicBezTo>
                <a:cubicBezTo>
                  <a:pt x="342263" y="1904853"/>
                  <a:pt x="344062" y="1921977"/>
                  <a:pt x="347133" y="1938867"/>
                </a:cubicBezTo>
                <a:cubicBezTo>
                  <a:pt x="349707" y="1953025"/>
                  <a:pt x="338667" y="1927578"/>
                  <a:pt x="355600" y="1981200"/>
                </a:cubicBezTo>
                <a:cubicBezTo>
                  <a:pt x="372533" y="2034822"/>
                  <a:pt x="388055" y="2233790"/>
                  <a:pt x="448733" y="2260601"/>
                </a:cubicBezTo>
                <a:cubicBezTo>
                  <a:pt x="539044" y="2221090"/>
                  <a:pt x="697089" y="2444045"/>
                  <a:pt x="787400" y="2404534"/>
                </a:cubicBezTo>
                <a:lnTo>
                  <a:pt x="1016000" y="2370667"/>
                </a:lnTo>
                <a:cubicBezTo>
                  <a:pt x="1140178" y="2367845"/>
                  <a:pt x="1130300" y="2262011"/>
                  <a:pt x="1168400" y="2235200"/>
                </a:cubicBezTo>
                <a:cubicBezTo>
                  <a:pt x="1206500" y="2208389"/>
                  <a:pt x="1212145" y="2233790"/>
                  <a:pt x="1244600" y="2209801"/>
                </a:cubicBezTo>
                <a:cubicBezTo>
                  <a:pt x="1277056" y="2185812"/>
                  <a:pt x="1340555" y="2119489"/>
                  <a:pt x="1363133" y="2091267"/>
                </a:cubicBezTo>
                <a:cubicBezTo>
                  <a:pt x="1385711" y="2063045"/>
                  <a:pt x="1380066" y="2053168"/>
                  <a:pt x="1380066" y="2040468"/>
                </a:cubicBezTo>
                <a:cubicBezTo>
                  <a:pt x="1380066" y="2027768"/>
                  <a:pt x="1368777" y="2023534"/>
                  <a:pt x="1363133" y="2015067"/>
                </a:cubicBezTo>
                <a:cubicBezTo>
                  <a:pt x="1357489" y="2006600"/>
                  <a:pt x="1347611" y="1996722"/>
                  <a:pt x="1346200" y="1989666"/>
                </a:cubicBezTo>
                <a:cubicBezTo>
                  <a:pt x="1344789" y="1982611"/>
                  <a:pt x="1339145" y="2101145"/>
                  <a:pt x="1354667" y="1972734"/>
                </a:cubicBezTo>
                <a:cubicBezTo>
                  <a:pt x="1370189" y="1844323"/>
                  <a:pt x="1411111" y="1470379"/>
                  <a:pt x="1439333" y="1219201"/>
                </a:cubicBezTo>
                <a:cubicBezTo>
                  <a:pt x="1422400" y="1004712"/>
                  <a:pt x="1432277" y="769056"/>
                  <a:pt x="1388533" y="575734"/>
                </a:cubicBezTo>
                <a:cubicBezTo>
                  <a:pt x="1344789" y="382412"/>
                  <a:pt x="1247422" y="231423"/>
                  <a:pt x="1176866" y="59267"/>
                </a:cubicBezTo>
                <a:lnTo>
                  <a:pt x="575733" y="0"/>
                </a:lnTo>
                <a:lnTo>
                  <a:pt x="110066" y="152400"/>
                </a:lnTo>
                <a:cubicBezTo>
                  <a:pt x="107244" y="256822"/>
                  <a:pt x="106343" y="361314"/>
                  <a:pt x="101600" y="465667"/>
                </a:cubicBezTo>
                <a:cubicBezTo>
                  <a:pt x="100694" y="485603"/>
                  <a:pt x="95119" y="505077"/>
                  <a:pt x="93133" y="524934"/>
                </a:cubicBezTo>
                <a:cubicBezTo>
                  <a:pt x="89471" y="561548"/>
                  <a:pt x="85586" y="598214"/>
                  <a:pt x="84666" y="635000"/>
                </a:cubicBezTo>
                <a:cubicBezTo>
                  <a:pt x="82762" y="711176"/>
                  <a:pt x="84666" y="787400"/>
                  <a:pt x="84666" y="863600"/>
                </a:cubicBezTo>
                <a:lnTo>
                  <a:pt x="84666" y="863600"/>
                </a:lnTo>
                <a:cubicBezTo>
                  <a:pt x="90311" y="824089"/>
                  <a:pt x="117123" y="684388"/>
                  <a:pt x="118534" y="626533"/>
                </a:cubicBezTo>
                <a:cubicBezTo>
                  <a:pt x="119945" y="568678"/>
                  <a:pt x="228600" y="553156"/>
                  <a:pt x="93133" y="516467"/>
                </a:cubicBezTo>
              </a:path>
            </a:pathLst>
          </a:custGeom>
          <a:solidFill>
            <a:srgbClr val="56CFEF">
              <a:alpha val="62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6824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3589_11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52400"/>
            <a:ext cx="84836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371600" y="76200"/>
            <a:ext cx="6599583" cy="461665"/>
          </a:xfrm>
          <a:prstGeom prst="rect">
            <a:avLst/>
          </a:prstGeom>
          <a:noFill/>
          <a:ln>
            <a:noFill/>
          </a:ln>
        </p:spPr>
        <p:txBody>
          <a:bodyPr wrap="none" rtlCol="0">
            <a:spAutoFit/>
          </a:bodyPr>
          <a:lstStyle/>
          <a:p>
            <a:r>
              <a:rPr lang="en-US" dirty="0">
                <a:solidFill>
                  <a:schemeClr val="bg1"/>
                </a:solidFill>
              </a:rPr>
              <a:t>North America Air Masses and Source Regions</a:t>
            </a:r>
          </a:p>
        </p:txBody>
      </p:sp>
    </p:spTree>
    <p:extLst>
      <p:ext uri="{BB962C8B-B14F-4D97-AF65-F5344CB8AC3E}">
        <p14:creationId xmlns:p14="http://schemas.microsoft.com/office/powerpoint/2010/main" val="266334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13589_11_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28775"/>
            <a:ext cx="88392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1668463" y="533400"/>
            <a:ext cx="5807075" cy="457200"/>
          </a:xfrm>
          <a:prstGeom prst="rect">
            <a:avLst/>
          </a:prstGeom>
          <a:noFill/>
          <a:ln w="9525">
            <a:noFill/>
            <a:miter lim="800000"/>
            <a:headEnd/>
            <a:tailEnd/>
          </a:ln>
        </p:spPr>
        <p:txBody>
          <a:bodyPr wrap="none">
            <a:spAutoFit/>
          </a:bodyPr>
          <a:lstStyle/>
          <a:p>
            <a:r>
              <a:rPr lang="en-US" dirty="0" err="1"/>
              <a:t>mP</a:t>
            </a:r>
            <a:r>
              <a:rPr lang="en-US" dirty="0"/>
              <a:t> (Pacific) Air Mass and Its Modification</a:t>
            </a:r>
          </a:p>
        </p:txBody>
      </p:sp>
      <p:sp>
        <p:nvSpPr>
          <p:cNvPr id="2" name="Rectangle 1"/>
          <p:cNvSpPr/>
          <p:nvPr/>
        </p:nvSpPr>
        <p:spPr>
          <a:xfrm>
            <a:off x="1804672" y="5867400"/>
            <a:ext cx="5720610" cy="400110"/>
          </a:xfrm>
          <a:prstGeom prst="rect">
            <a:avLst/>
          </a:prstGeom>
        </p:spPr>
        <p:txBody>
          <a:bodyPr wrap="none">
            <a:spAutoFit/>
          </a:bodyPr>
          <a:lstStyle/>
          <a:p>
            <a:r>
              <a:rPr lang="en-US" sz="2000" i="1" dirty="0" err="1">
                <a:solidFill>
                  <a:schemeClr val="accent5">
                    <a:lumMod val="50000"/>
                  </a:schemeClr>
                </a:solidFill>
              </a:rPr>
              <a:t>mP</a:t>
            </a:r>
            <a:r>
              <a:rPr lang="en-US" sz="2000" i="1" dirty="0">
                <a:solidFill>
                  <a:schemeClr val="accent5">
                    <a:lumMod val="50000"/>
                  </a:schemeClr>
                </a:solidFill>
              </a:rPr>
              <a:t> (Pacific) in Virginia is warm (not hot) and dry</a:t>
            </a:r>
          </a:p>
        </p:txBody>
      </p:sp>
    </p:spTree>
    <p:extLst>
      <p:ext uri="{BB962C8B-B14F-4D97-AF65-F5344CB8AC3E}">
        <p14:creationId xmlns:p14="http://schemas.microsoft.com/office/powerpoint/2010/main" val="1888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13589_11_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575945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5"/>
          <p:cNvSpPr txBox="1">
            <a:spLocks noChangeArrowheads="1"/>
          </p:cNvSpPr>
          <p:nvPr/>
        </p:nvSpPr>
        <p:spPr bwMode="auto">
          <a:xfrm>
            <a:off x="6705600" y="457200"/>
            <a:ext cx="1928813" cy="1552575"/>
          </a:xfrm>
          <a:prstGeom prst="rect">
            <a:avLst/>
          </a:prstGeom>
          <a:noFill/>
          <a:ln w="9525">
            <a:noFill/>
            <a:miter lim="800000"/>
            <a:headEnd/>
            <a:tailEnd/>
          </a:ln>
        </p:spPr>
        <p:txBody>
          <a:bodyPr wrap="none">
            <a:spAutoFit/>
          </a:bodyPr>
          <a:lstStyle/>
          <a:p>
            <a:pPr algn="ctr"/>
            <a:r>
              <a:rPr lang="en-US" dirty="0" err="1"/>
              <a:t>mP</a:t>
            </a:r>
            <a:r>
              <a:rPr lang="en-US" dirty="0"/>
              <a:t> (Atlantic)</a:t>
            </a:r>
          </a:p>
          <a:p>
            <a:pPr algn="ctr"/>
            <a:r>
              <a:rPr lang="en-US" dirty="0"/>
              <a:t>Air Mass </a:t>
            </a:r>
          </a:p>
          <a:p>
            <a:pPr algn="ctr"/>
            <a:r>
              <a:rPr lang="en-US" dirty="0"/>
              <a:t>in</a:t>
            </a:r>
          </a:p>
          <a:p>
            <a:pPr algn="ctr"/>
            <a:r>
              <a:rPr lang="en-US" dirty="0"/>
              <a:t>Winter</a:t>
            </a:r>
          </a:p>
        </p:txBody>
      </p:sp>
      <p:sp>
        <p:nvSpPr>
          <p:cNvPr id="4" name="Rectangle 3"/>
          <p:cNvSpPr/>
          <p:nvPr/>
        </p:nvSpPr>
        <p:spPr>
          <a:xfrm>
            <a:off x="6324600" y="3629561"/>
            <a:ext cx="2898448" cy="1323439"/>
          </a:xfrm>
          <a:prstGeom prst="rect">
            <a:avLst/>
          </a:prstGeom>
        </p:spPr>
        <p:txBody>
          <a:bodyPr wrap="none">
            <a:spAutoFit/>
          </a:bodyPr>
          <a:lstStyle/>
          <a:p>
            <a:pPr algn="ctr"/>
            <a:r>
              <a:rPr lang="en-US" sz="2000" i="1" dirty="0" err="1">
                <a:solidFill>
                  <a:schemeClr val="accent5">
                    <a:lumMod val="50000"/>
                  </a:schemeClr>
                </a:solidFill>
              </a:rPr>
              <a:t>mP</a:t>
            </a:r>
            <a:r>
              <a:rPr lang="en-US" sz="2000" i="1" dirty="0">
                <a:solidFill>
                  <a:schemeClr val="accent5">
                    <a:lumMod val="50000"/>
                  </a:schemeClr>
                </a:solidFill>
              </a:rPr>
              <a:t> (Atlantic) in Virginia</a:t>
            </a:r>
          </a:p>
          <a:p>
            <a:pPr algn="ctr"/>
            <a:r>
              <a:rPr lang="en-US" sz="2000" i="1" dirty="0">
                <a:solidFill>
                  <a:schemeClr val="accent5">
                    <a:lumMod val="50000"/>
                  </a:schemeClr>
                </a:solidFill>
              </a:rPr>
              <a:t> is cool and very</a:t>
            </a:r>
          </a:p>
          <a:p>
            <a:pPr algn="ctr"/>
            <a:r>
              <a:rPr lang="en-US" sz="2000" i="1" dirty="0">
                <a:solidFill>
                  <a:schemeClr val="accent5">
                    <a:lumMod val="50000"/>
                  </a:schemeClr>
                </a:solidFill>
              </a:rPr>
              <a:t>humid, often with</a:t>
            </a:r>
          </a:p>
          <a:p>
            <a:pPr algn="ctr"/>
            <a:r>
              <a:rPr lang="en-US" sz="2000" i="1" dirty="0">
                <a:solidFill>
                  <a:schemeClr val="accent5">
                    <a:lumMod val="50000"/>
                  </a:schemeClr>
                </a:solidFill>
              </a:rPr>
              <a:t>extensive precipitation</a:t>
            </a:r>
          </a:p>
        </p:txBody>
      </p:sp>
    </p:spTree>
    <p:extLst>
      <p:ext uri="{BB962C8B-B14F-4D97-AF65-F5344CB8AC3E}">
        <p14:creationId xmlns:p14="http://schemas.microsoft.com/office/powerpoint/2010/main" val="18184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13589_11_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67" y="457200"/>
            <a:ext cx="8839200" cy="585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reeform 3"/>
          <p:cNvSpPr/>
          <p:nvPr/>
        </p:nvSpPr>
        <p:spPr>
          <a:xfrm>
            <a:off x="2904067" y="1253067"/>
            <a:ext cx="2616808" cy="2599266"/>
          </a:xfrm>
          <a:custGeom>
            <a:avLst/>
            <a:gdLst>
              <a:gd name="connsiteX0" fmla="*/ 101600 w 2565400"/>
              <a:gd name="connsiteY0" fmla="*/ 93133 h 2599266"/>
              <a:gd name="connsiteX1" fmla="*/ 0 w 2565400"/>
              <a:gd name="connsiteY1" fmla="*/ 982133 h 2599266"/>
              <a:gd name="connsiteX2" fmla="*/ 169333 w 2565400"/>
              <a:gd name="connsiteY2" fmla="*/ 1820333 h 2599266"/>
              <a:gd name="connsiteX3" fmla="*/ 787400 w 2565400"/>
              <a:gd name="connsiteY3" fmla="*/ 2480733 h 2599266"/>
              <a:gd name="connsiteX4" fmla="*/ 1473200 w 2565400"/>
              <a:gd name="connsiteY4" fmla="*/ 2599266 h 2599266"/>
              <a:gd name="connsiteX5" fmla="*/ 2252133 w 2565400"/>
              <a:gd name="connsiteY5" fmla="*/ 2294466 h 2599266"/>
              <a:gd name="connsiteX6" fmla="*/ 2565400 w 2565400"/>
              <a:gd name="connsiteY6" fmla="*/ 1701800 h 2599266"/>
              <a:gd name="connsiteX7" fmla="*/ 2489200 w 2565400"/>
              <a:gd name="connsiteY7" fmla="*/ 1168400 h 2599266"/>
              <a:gd name="connsiteX8" fmla="*/ 2319866 w 2565400"/>
              <a:gd name="connsiteY8" fmla="*/ 643466 h 2599266"/>
              <a:gd name="connsiteX9" fmla="*/ 2226733 w 2565400"/>
              <a:gd name="connsiteY9" fmla="*/ 245533 h 2599266"/>
              <a:gd name="connsiteX10" fmla="*/ 1786466 w 2565400"/>
              <a:gd name="connsiteY10" fmla="*/ 0 h 2599266"/>
              <a:gd name="connsiteX0" fmla="*/ 101600 w 2590800"/>
              <a:gd name="connsiteY0" fmla="*/ 93133 h 2599266"/>
              <a:gd name="connsiteX1" fmla="*/ 0 w 2590800"/>
              <a:gd name="connsiteY1" fmla="*/ 982133 h 2599266"/>
              <a:gd name="connsiteX2" fmla="*/ 169333 w 2590800"/>
              <a:gd name="connsiteY2" fmla="*/ 1820333 h 2599266"/>
              <a:gd name="connsiteX3" fmla="*/ 787400 w 2590800"/>
              <a:gd name="connsiteY3" fmla="*/ 2480733 h 2599266"/>
              <a:gd name="connsiteX4" fmla="*/ 1473200 w 2590800"/>
              <a:gd name="connsiteY4" fmla="*/ 2599266 h 2599266"/>
              <a:gd name="connsiteX5" fmla="*/ 2252133 w 2590800"/>
              <a:gd name="connsiteY5" fmla="*/ 2294466 h 2599266"/>
              <a:gd name="connsiteX6" fmla="*/ 2590800 w 2590800"/>
              <a:gd name="connsiteY6" fmla="*/ 1930400 h 2599266"/>
              <a:gd name="connsiteX7" fmla="*/ 2489200 w 2590800"/>
              <a:gd name="connsiteY7" fmla="*/ 1168400 h 2599266"/>
              <a:gd name="connsiteX8" fmla="*/ 2319866 w 2590800"/>
              <a:gd name="connsiteY8" fmla="*/ 643466 h 2599266"/>
              <a:gd name="connsiteX9" fmla="*/ 2226733 w 2590800"/>
              <a:gd name="connsiteY9" fmla="*/ 245533 h 2599266"/>
              <a:gd name="connsiteX10" fmla="*/ 1786466 w 2590800"/>
              <a:gd name="connsiteY10" fmla="*/ 0 h 2599266"/>
              <a:gd name="connsiteX0" fmla="*/ 101600 w 2590800"/>
              <a:gd name="connsiteY0" fmla="*/ 93133 h 2599266"/>
              <a:gd name="connsiteX1" fmla="*/ 0 w 2590800"/>
              <a:gd name="connsiteY1" fmla="*/ 982133 h 2599266"/>
              <a:gd name="connsiteX2" fmla="*/ 169333 w 2590800"/>
              <a:gd name="connsiteY2" fmla="*/ 1820333 h 2599266"/>
              <a:gd name="connsiteX3" fmla="*/ 787400 w 2590800"/>
              <a:gd name="connsiteY3" fmla="*/ 2480733 h 2599266"/>
              <a:gd name="connsiteX4" fmla="*/ 1473200 w 2590800"/>
              <a:gd name="connsiteY4" fmla="*/ 2599266 h 2599266"/>
              <a:gd name="connsiteX5" fmla="*/ 2252133 w 2590800"/>
              <a:gd name="connsiteY5" fmla="*/ 2294466 h 2599266"/>
              <a:gd name="connsiteX6" fmla="*/ 2590800 w 2590800"/>
              <a:gd name="connsiteY6" fmla="*/ 1930400 h 2599266"/>
              <a:gd name="connsiteX7" fmla="*/ 2489200 w 2590800"/>
              <a:gd name="connsiteY7" fmla="*/ 1168400 h 2599266"/>
              <a:gd name="connsiteX8" fmla="*/ 2319866 w 2590800"/>
              <a:gd name="connsiteY8" fmla="*/ 643466 h 2599266"/>
              <a:gd name="connsiteX9" fmla="*/ 2226733 w 2590800"/>
              <a:gd name="connsiteY9" fmla="*/ 245533 h 2599266"/>
              <a:gd name="connsiteX10" fmla="*/ 1786466 w 2590800"/>
              <a:gd name="connsiteY10" fmla="*/ 0 h 2599266"/>
              <a:gd name="connsiteX0" fmla="*/ 101600 w 2616808"/>
              <a:gd name="connsiteY0" fmla="*/ 93133 h 2599266"/>
              <a:gd name="connsiteX1" fmla="*/ 0 w 2616808"/>
              <a:gd name="connsiteY1" fmla="*/ 982133 h 2599266"/>
              <a:gd name="connsiteX2" fmla="*/ 169333 w 2616808"/>
              <a:gd name="connsiteY2" fmla="*/ 1820333 h 2599266"/>
              <a:gd name="connsiteX3" fmla="*/ 787400 w 2616808"/>
              <a:gd name="connsiteY3" fmla="*/ 2480733 h 2599266"/>
              <a:gd name="connsiteX4" fmla="*/ 1473200 w 2616808"/>
              <a:gd name="connsiteY4" fmla="*/ 2599266 h 2599266"/>
              <a:gd name="connsiteX5" fmla="*/ 2252133 w 2616808"/>
              <a:gd name="connsiteY5" fmla="*/ 2294466 h 2599266"/>
              <a:gd name="connsiteX6" fmla="*/ 2590800 w 2616808"/>
              <a:gd name="connsiteY6" fmla="*/ 1930400 h 2599266"/>
              <a:gd name="connsiteX7" fmla="*/ 2489200 w 2616808"/>
              <a:gd name="connsiteY7" fmla="*/ 1168400 h 2599266"/>
              <a:gd name="connsiteX8" fmla="*/ 2616200 w 2616808"/>
              <a:gd name="connsiteY8" fmla="*/ 1634066 h 2599266"/>
              <a:gd name="connsiteX9" fmla="*/ 2319866 w 2616808"/>
              <a:gd name="connsiteY9" fmla="*/ 643466 h 2599266"/>
              <a:gd name="connsiteX10" fmla="*/ 2226733 w 2616808"/>
              <a:gd name="connsiteY10" fmla="*/ 245533 h 2599266"/>
              <a:gd name="connsiteX11" fmla="*/ 1786466 w 2616808"/>
              <a:gd name="connsiteY11" fmla="*/ 0 h 2599266"/>
              <a:gd name="connsiteX0" fmla="*/ 101600 w 2616808"/>
              <a:gd name="connsiteY0" fmla="*/ 93133 h 2599266"/>
              <a:gd name="connsiteX1" fmla="*/ 0 w 2616808"/>
              <a:gd name="connsiteY1" fmla="*/ 982133 h 2599266"/>
              <a:gd name="connsiteX2" fmla="*/ 169333 w 2616808"/>
              <a:gd name="connsiteY2" fmla="*/ 1820333 h 2599266"/>
              <a:gd name="connsiteX3" fmla="*/ 787400 w 2616808"/>
              <a:gd name="connsiteY3" fmla="*/ 2480733 h 2599266"/>
              <a:gd name="connsiteX4" fmla="*/ 1473200 w 2616808"/>
              <a:gd name="connsiteY4" fmla="*/ 2599266 h 2599266"/>
              <a:gd name="connsiteX5" fmla="*/ 2252133 w 2616808"/>
              <a:gd name="connsiteY5" fmla="*/ 2294466 h 2599266"/>
              <a:gd name="connsiteX6" fmla="*/ 2590800 w 2616808"/>
              <a:gd name="connsiteY6" fmla="*/ 1930400 h 2599266"/>
              <a:gd name="connsiteX7" fmla="*/ 2489200 w 2616808"/>
              <a:gd name="connsiteY7" fmla="*/ 1168400 h 2599266"/>
              <a:gd name="connsiteX8" fmla="*/ 2616200 w 2616808"/>
              <a:gd name="connsiteY8" fmla="*/ 1634066 h 2599266"/>
              <a:gd name="connsiteX9" fmla="*/ 2413000 w 2616808"/>
              <a:gd name="connsiteY9" fmla="*/ 939799 h 2599266"/>
              <a:gd name="connsiteX10" fmla="*/ 2226733 w 2616808"/>
              <a:gd name="connsiteY10" fmla="*/ 245533 h 2599266"/>
              <a:gd name="connsiteX11" fmla="*/ 1786466 w 2616808"/>
              <a:gd name="connsiteY11" fmla="*/ 0 h 25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16808" h="2599266">
                <a:moveTo>
                  <a:pt x="101600" y="93133"/>
                </a:moveTo>
                <a:lnTo>
                  <a:pt x="0" y="982133"/>
                </a:lnTo>
                <a:lnTo>
                  <a:pt x="169333" y="1820333"/>
                </a:lnTo>
                <a:lnTo>
                  <a:pt x="787400" y="2480733"/>
                </a:lnTo>
                <a:lnTo>
                  <a:pt x="1473200" y="2599266"/>
                </a:lnTo>
                <a:lnTo>
                  <a:pt x="2252133" y="2294466"/>
                </a:lnTo>
                <a:lnTo>
                  <a:pt x="2590800" y="1930400"/>
                </a:lnTo>
                <a:lnTo>
                  <a:pt x="2489200" y="1168400"/>
                </a:lnTo>
                <a:cubicBezTo>
                  <a:pt x="2477911" y="1151467"/>
                  <a:pt x="2627489" y="1650999"/>
                  <a:pt x="2616200" y="1634066"/>
                </a:cubicBezTo>
                <a:lnTo>
                  <a:pt x="2413000" y="939799"/>
                </a:lnTo>
                <a:lnTo>
                  <a:pt x="2226733" y="245533"/>
                </a:lnTo>
                <a:lnTo>
                  <a:pt x="1786466" y="0"/>
                </a:lnTo>
              </a:path>
            </a:pathLst>
          </a:custGeom>
          <a:solidFill>
            <a:schemeClr val="accent6">
              <a:lumMod val="60000"/>
              <a:lumOff val="40000"/>
              <a:alpha val="60000"/>
            </a:schemeClr>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solidFill>
                <a:schemeClr val="accent6">
                  <a:lumMod val="60000"/>
                  <a:lumOff val="40000"/>
                </a:schemeClr>
              </a:solidFill>
              <a:effectLst/>
              <a:latin typeface="Arial" charset="0"/>
              <a:ea typeface="ＭＳ Ｐゴシック" pitchFamily="-16" charset="-128"/>
            </a:endParaRPr>
          </a:p>
        </p:txBody>
      </p:sp>
      <p:sp>
        <p:nvSpPr>
          <p:cNvPr id="5" name="Freeform 4"/>
          <p:cNvSpPr/>
          <p:nvPr/>
        </p:nvSpPr>
        <p:spPr>
          <a:xfrm>
            <a:off x="76200" y="1413933"/>
            <a:ext cx="2650067" cy="3217334"/>
          </a:xfrm>
          <a:custGeom>
            <a:avLst/>
            <a:gdLst>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1930400 w 2573867"/>
              <a:gd name="connsiteY12" fmla="*/ 287867 h 3217334"/>
              <a:gd name="connsiteX13" fmla="*/ 2032000 w 2573867"/>
              <a:gd name="connsiteY13" fmla="*/ 414867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795867 w 2573867"/>
              <a:gd name="connsiteY20" fmla="*/ 5926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032000 w 2573867"/>
              <a:gd name="connsiteY13" fmla="*/ 414867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795867 w 2573867"/>
              <a:gd name="connsiteY20" fmla="*/ 5926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032000 w 2573867"/>
              <a:gd name="connsiteY13" fmla="*/ 414867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074334 w 2573867"/>
              <a:gd name="connsiteY14" fmla="*/ 457200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42067 w 2573867"/>
              <a:gd name="connsiteY15" fmla="*/ 533400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35200 w 2573867"/>
              <a:gd name="connsiteY19" fmla="*/ 795867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1964266 w 2573867"/>
              <a:gd name="connsiteY19" fmla="*/ 2794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35200 w 2573867"/>
              <a:gd name="connsiteY18" fmla="*/ 795867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01334 w 2573867"/>
              <a:gd name="connsiteY17" fmla="*/ 643467 h 3217334"/>
              <a:gd name="connsiteX18" fmla="*/ 2218267 w 2573867"/>
              <a:gd name="connsiteY18" fmla="*/ 279400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167467 w 2573867"/>
              <a:gd name="connsiteY16" fmla="*/ 584200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42067 w 2573867"/>
              <a:gd name="connsiteY20" fmla="*/ 364067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192867 w 2573867"/>
              <a:gd name="connsiteY15" fmla="*/ 4487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75934 w 2573867"/>
              <a:gd name="connsiteY20" fmla="*/ 194734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226733 w 2573867"/>
              <a:gd name="connsiteY15" fmla="*/ 2963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18266 w 2573867"/>
              <a:gd name="connsiteY19" fmla="*/ 431801 h 3217334"/>
              <a:gd name="connsiteX20" fmla="*/ 2175934 w 2573867"/>
              <a:gd name="connsiteY20" fmla="*/ 194734 h 3217334"/>
              <a:gd name="connsiteX0" fmla="*/ 2269067 w 2573867"/>
              <a:gd name="connsiteY0" fmla="*/ 270934 h 3217334"/>
              <a:gd name="connsiteX1" fmla="*/ 2336800 w 2573867"/>
              <a:gd name="connsiteY1" fmla="*/ 1278467 h 3217334"/>
              <a:gd name="connsiteX2" fmla="*/ 2573867 w 2573867"/>
              <a:gd name="connsiteY2" fmla="*/ 2057400 h 3217334"/>
              <a:gd name="connsiteX3" fmla="*/ 2396067 w 2573867"/>
              <a:gd name="connsiteY3" fmla="*/ 2734734 h 3217334"/>
              <a:gd name="connsiteX4" fmla="*/ 1617134 w 2573867"/>
              <a:gd name="connsiteY4" fmla="*/ 3191934 h 3217334"/>
              <a:gd name="connsiteX5" fmla="*/ 702734 w 2573867"/>
              <a:gd name="connsiteY5" fmla="*/ 3217334 h 3217334"/>
              <a:gd name="connsiteX6" fmla="*/ 0 w 2573867"/>
              <a:gd name="connsiteY6" fmla="*/ 2802467 h 3217334"/>
              <a:gd name="connsiteX7" fmla="*/ 0 w 2573867"/>
              <a:gd name="connsiteY7" fmla="*/ 1981200 h 3217334"/>
              <a:gd name="connsiteX8" fmla="*/ 135467 w 2573867"/>
              <a:gd name="connsiteY8" fmla="*/ 965200 h 3217334"/>
              <a:gd name="connsiteX9" fmla="*/ 160867 w 2573867"/>
              <a:gd name="connsiteY9" fmla="*/ 169334 h 3217334"/>
              <a:gd name="connsiteX10" fmla="*/ 762000 w 2573867"/>
              <a:gd name="connsiteY10" fmla="*/ 0 h 3217334"/>
              <a:gd name="connsiteX11" fmla="*/ 1617134 w 2573867"/>
              <a:gd name="connsiteY11" fmla="*/ 0 h 3217334"/>
              <a:gd name="connsiteX12" fmla="*/ 2006600 w 2573867"/>
              <a:gd name="connsiteY12" fmla="*/ 118534 h 3217334"/>
              <a:gd name="connsiteX13" fmla="*/ 2125134 w 2573867"/>
              <a:gd name="connsiteY13" fmla="*/ 177800 h 3217334"/>
              <a:gd name="connsiteX14" fmla="*/ 2218267 w 2573867"/>
              <a:gd name="connsiteY14" fmla="*/ 237067 h 3217334"/>
              <a:gd name="connsiteX15" fmla="*/ 2226733 w 2573867"/>
              <a:gd name="connsiteY15" fmla="*/ 296334 h 3217334"/>
              <a:gd name="connsiteX16" fmla="*/ 2209800 w 2573867"/>
              <a:gd name="connsiteY16" fmla="*/ 245533 h 3217334"/>
              <a:gd name="connsiteX17" fmla="*/ 2243668 w 2573867"/>
              <a:gd name="connsiteY17" fmla="*/ 287867 h 3217334"/>
              <a:gd name="connsiteX18" fmla="*/ 2218267 w 2573867"/>
              <a:gd name="connsiteY18" fmla="*/ 279400 h 3217334"/>
              <a:gd name="connsiteX19" fmla="*/ 2243666 w 2573867"/>
              <a:gd name="connsiteY19" fmla="*/ 287868 h 3217334"/>
              <a:gd name="connsiteX20" fmla="*/ 2175934 w 2573867"/>
              <a:gd name="connsiteY20" fmla="*/ 194734 h 3217334"/>
              <a:gd name="connsiteX0" fmla="*/ 2286000 w 2590800"/>
              <a:gd name="connsiteY0" fmla="*/ 270934 h 3217334"/>
              <a:gd name="connsiteX1" fmla="*/ 2353733 w 2590800"/>
              <a:gd name="connsiteY1" fmla="*/ 1278467 h 3217334"/>
              <a:gd name="connsiteX2" fmla="*/ 2590800 w 2590800"/>
              <a:gd name="connsiteY2" fmla="*/ 2057400 h 3217334"/>
              <a:gd name="connsiteX3" fmla="*/ 2413000 w 2590800"/>
              <a:gd name="connsiteY3" fmla="*/ 2734734 h 3217334"/>
              <a:gd name="connsiteX4" fmla="*/ 1634067 w 2590800"/>
              <a:gd name="connsiteY4" fmla="*/ 3191934 h 3217334"/>
              <a:gd name="connsiteX5" fmla="*/ 719667 w 2590800"/>
              <a:gd name="connsiteY5" fmla="*/ 3217334 h 3217334"/>
              <a:gd name="connsiteX6" fmla="*/ 16933 w 2590800"/>
              <a:gd name="connsiteY6" fmla="*/ 2802467 h 3217334"/>
              <a:gd name="connsiteX7" fmla="*/ 16933 w 2590800"/>
              <a:gd name="connsiteY7" fmla="*/ 1981200 h 3217334"/>
              <a:gd name="connsiteX8" fmla="*/ 0 w 2590800"/>
              <a:gd name="connsiteY8" fmla="*/ 914400 h 3217334"/>
              <a:gd name="connsiteX9" fmla="*/ 177800 w 2590800"/>
              <a:gd name="connsiteY9" fmla="*/ 169334 h 3217334"/>
              <a:gd name="connsiteX10" fmla="*/ 778933 w 2590800"/>
              <a:gd name="connsiteY10" fmla="*/ 0 h 3217334"/>
              <a:gd name="connsiteX11" fmla="*/ 1634067 w 2590800"/>
              <a:gd name="connsiteY11" fmla="*/ 0 h 3217334"/>
              <a:gd name="connsiteX12" fmla="*/ 2023533 w 2590800"/>
              <a:gd name="connsiteY12" fmla="*/ 118534 h 3217334"/>
              <a:gd name="connsiteX13" fmla="*/ 2142067 w 2590800"/>
              <a:gd name="connsiteY13" fmla="*/ 177800 h 3217334"/>
              <a:gd name="connsiteX14" fmla="*/ 2235200 w 2590800"/>
              <a:gd name="connsiteY14" fmla="*/ 237067 h 3217334"/>
              <a:gd name="connsiteX15" fmla="*/ 2243666 w 2590800"/>
              <a:gd name="connsiteY15" fmla="*/ 296334 h 3217334"/>
              <a:gd name="connsiteX16" fmla="*/ 2226733 w 2590800"/>
              <a:gd name="connsiteY16" fmla="*/ 245533 h 3217334"/>
              <a:gd name="connsiteX17" fmla="*/ 2260601 w 2590800"/>
              <a:gd name="connsiteY17" fmla="*/ 287867 h 3217334"/>
              <a:gd name="connsiteX18" fmla="*/ 2235200 w 2590800"/>
              <a:gd name="connsiteY18" fmla="*/ 279400 h 3217334"/>
              <a:gd name="connsiteX19" fmla="*/ 2260599 w 2590800"/>
              <a:gd name="connsiteY19" fmla="*/ 287868 h 3217334"/>
              <a:gd name="connsiteX20" fmla="*/ 2192867 w 2590800"/>
              <a:gd name="connsiteY20" fmla="*/ 194734 h 3217334"/>
              <a:gd name="connsiteX0" fmla="*/ 2319868 w 2624668"/>
              <a:gd name="connsiteY0" fmla="*/ 270934 h 3217334"/>
              <a:gd name="connsiteX1" fmla="*/ 2387601 w 2624668"/>
              <a:gd name="connsiteY1" fmla="*/ 1278467 h 3217334"/>
              <a:gd name="connsiteX2" fmla="*/ 2624668 w 2624668"/>
              <a:gd name="connsiteY2" fmla="*/ 2057400 h 3217334"/>
              <a:gd name="connsiteX3" fmla="*/ 2446868 w 2624668"/>
              <a:gd name="connsiteY3" fmla="*/ 2734734 h 3217334"/>
              <a:gd name="connsiteX4" fmla="*/ 1667935 w 2624668"/>
              <a:gd name="connsiteY4" fmla="*/ 3191934 h 3217334"/>
              <a:gd name="connsiteX5" fmla="*/ 753535 w 2624668"/>
              <a:gd name="connsiteY5" fmla="*/ 3217334 h 3217334"/>
              <a:gd name="connsiteX6" fmla="*/ 50801 w 2624668"/>
              <a:gd name="connsiteY6" fmla="*/ 2802467 h 3217334"/>
              <a:gd name="connsiteX7" fmla="*/ 0 w 2624668"/>
              <a:gd name="connsiteY7" fmla="*/ 1981200 h 3217334"/>
              <a:gd name="connsiteX8" fmla="*/ 50801 w 2624668"/>
              <a:gd name="connsiteY8" fmla="*/ 1981200 h 3217334"/>
              <a:gd name="connsiteX9" fmla="*/ 33868 w 2624668"/>
              <a:gd name="connsiteY9" fmla="*/ 914400 h 3217334"/>
              <a:gd name="connsiteX10" fmla="*/ 211668 w 2624668"/>
              <a:gd name="connsiteY10" fmla="*/ 169334 h 3217334"/>
              <a:gd name="connsiteX11" fmla="*/ 812801 w 2624668"/>
              <a:gd name="connsiteY11" fmla="*/ 0 h 3217334"/>
              <a:gd name="connsiteX12" fmla="*/ 1667935 w 2624668"/>
              <a:gd name="connsiteY12" fmla="*/ 0 h 3217334"/>
              <a:gd name="connsiteX13" fmla="*/ 2057401 w 2624668"/>
              <a:gd name="connsiteY13" fmla="*/ 118534 h 3217334"/>
              <a:gd name="connsiteX14" fmla="*/ 2175935 w 2624668"/>
              <a:gd name="connsiteY14" fmla="*/ 177800 h 3217334"/>
              <a:gd name="connsiteX15" fmla="*/ 2269068 w 2624668"/>
              <a:gd name="connsiteY15" fmla="*/ 237067 h 3217334"/>
              <a:gd name="connsiteX16" fmla="*/ 2277534 w 2624668"/>
              <a:gd name="connsiteY16" fmla="*/ 296334 h 3217334"/>
              <a:gd name="connsiteX17" fmla="*/ 2260601 w 2624668"/>
              <a:gd name="connsiteY17" fmla="*/ 245533 h 3217334"/>
              <a:gd name="connsiteX18" fmla="*/ 2294469 w 2624668"/>
              <a:gd name="connsiteY18" fmla="*/ 287867 h 3217334"/>
              <a:gd name="connsiteX19" fmla="*/ 2269068 w 2624668"/>
              <a:gd name="connsiteY19" fmla="*/ 279400 h 3217334"/>
              <a:gd name="connsiteX20" fmla="*/ 2294467 w 2624668"/>
              <a:gd name="connsiteY20" fmla="*/ 287868 h 3217334"/>
              <a:gd name="connsiteX21" fmla="*/ 2226735 w 2624668"/>
              <a:gd name="connsiteY21" fmla="*/ 194734 h 3217334"/>
              <a:gd name="connsiteX0" fmla="*/ 2345267 w 2650067"/>
              <a:gd name="connsiteY0" fmla="*/ 270934 h 3217334"/>
              <a:gd name="connsiteX1" fmla="*/ 2413000 w 2650067"/>
              <a:gd name="connsiteY1" fmla="*/ 1278467 h 3217334"/>
              <a:gd name="connsiteX2" fmla="*/ 2650067 w 2650067"/>
              <a:gd name="connsiteY2" fmla="*/ 2057400 h 3217334"/>
              <a:gd name="connsiteX3" fmla="*/ 2472267 w 2650067"/>
              <a:gd name="connsiteY3" fmla="*/ 2734734 h 3217334"/>
              <a:gd name="connsiteX4" fmla="*/ 1693334 w 2650067"/>
              <a:gd name="connsiteY4" fmla="*/ 3191934 h 3217334"/>
              <a:gd name="connsiteX5" fmla="*/ 778934 w 2650067"/>
              <a:gd name="connsiteY5" fmla="*/ 3217334 h 3217334"/>
              <a:gd name="connsiteX6" fmla="*/ 76200 w 2650067"/>
              <a:gd name="connsiteY6" fmla="*/ 2802467 h 3217334"/>
              <a:gd name="connsiteX7" fmla="*/ 25399 w 2650067"/>
              <a:gd name="connsiteY7" fmla="*/ 1981200 h 3217334"/>
              <a:gd name="connsiteX8" fmla="*/ 0 w 2650067"/>
              <a:gd name="connsiteY8" fmla="*/ 1515533 h 3217334"/>
              <a:gd name="connsiteX9" fmla="*/ 59267 w 2650067"/>
              <a:gd name="connsiteY9" fmla="*/ 914400 h 3217334"/>
              <a:gd name="connsiteX10" fmla="*/ 237067 w 2650067"/>
              <a:gd name="connsiteY10" fmla="*/ 169334 h 3217334"/>
              <a:gd name="connsiteX11" fmla="*/ 838200 w 2650067"/>
              <a:gd name="connsiteY11" fmla="*/ 0 h 3217334"/>
              <a:gd name="connsiteX12" fmla="*/ 1693334 w 2650067"/>
              <a:gd name="connsiteY12" fmla="*/ 0 h 3217334"/>
              <a:gd name="connsiteX13" fmla="*/ 2082800 w 2650067"/>
              <a:gd name="connsiteY13" fmla="*/ 118534 h 3217334"/>
              <a:gd name="connsiteX14" fmla="*/ 2201334 w 2650067"/>
              <a:gd name="connsiteY14" fmla="*/ 177800 h 3217334"/>
              <a:gd name="connsiteX15" fmla="*/ 2294467 w 2650067"/>
              <a:gd name="connsiteY15" fmla="*/ 237067 h 3217334"/>
              <a:gd name="connsiteX16" fmla="*/ 2302933 w 2650067"/>
              <a:gd name="connsiteY16" fmla="*/ 296334 h 3217334"/>
              <a:gd name="connsiteX17" fmla="*/ 2286000 w 2650067"/>
              <a:gd name="connsiteY17" fmla="*/ 245533 h 3217334"/>
              <a:gd name="connsiteX18" fmla="*/ 2319868 w 2650067"/>
              <a:gd name="connsiteY18" fmla="*/ 287867 h 3217334"/>
              <a:gd name="connsiteX19" fmla="*/ 2294467 w 2650067"/>
              <a:gd name="connsiteY19" fmla="*/ 279400 h 3217334"/>
              <a:gd name="connsiteX20" fmla="*/ 2319866 w 2650067"/>
              <a:gd name="connsiteY20" fmla="*/ 287868 h 3217334"/>
              <a:gd name="connsiteX21" fmla="*/ 2252134 w 2650067"/>
              <a:gd name="connsiteY21" fmla="*/ 194734 h 3217334"/>
              <a:gd name="connsiteX0" fmla="*/ 2345267 w 2650067"/>
              <a:gd name="connsiteY0" fmla="*/ 270934 h 3217334"/>
              <a:gd name="connsiteX1" fmla="*/ 2413000 w 2650067"/>
              <a:gd name="connsiteY1" fmla="*/ 1278467 h 3217334"/>
              <a:gd name="connsiteX2" fmla="*/ 2650067 w 2650067"/>
              <a:gd name="connsiteY2" fmla="*/ 2057400 h 3217334"/>
              <a:gd name="connsiteX3" fmla="*/ 2472267 w 2650067"/>
              <a:gd name="connsiteY3" fmla="*/ 2734734 h 3217334"/>
              <a:gd name="connsiteX4" fmla="*/ 1693334 w 2650067"/>
              <a:gd name="connsiteY4" fmla="*/ 3191934 h 3217334"/>
              <a:gd name="connsiteX5" fmla="*/ 778934 w 2650067"/>
              <a:gd name="connsiteY5" fmla="*/ 3217334 h 3217334"/>
              <a:gd name="connsiteX6" fmla="*/ 76200 w 2650067"/>
              <a:gd name="connsiteY6" fmla="*/ 2802467 h 3217334"/>
              <a:gd name="connsiteX7" fmla="*/ 25399 w 2650067"/>
              <a:gd name="connsiteY7" fmla="*/ 1981200 h 3217334"/>
              <a:gd name="connsiteX8" fmla="*/ 0 w 2650067"/>
              <a:gd name="connsiteY8" fmla="*/ 1515533 h 3217334"/>
              <a:gd name="connsiteX9" fmla="*/ 59267 w 2650067"/>
              <a:gd name="connsiteY9" fmla="*/ 914400 h 3217334"/>
              <a:gd name="connsiteX10" fmla="*/ 143934 w 2650067"/>
              <a:gd name="connsiteY10" fmla="*/ 152401 h 3217334"/>
              <a:gd name="connsiteX11" fmla="*/ 838200 w 2650067"/>
              <a:gd name="connsiteY11" fmla="*/ 0 h 3217334"/>
              <a:gd name="connsiteX12" fmla="*/ 1693334 w 2650067"/>
              <a:gd name="connsiteY12" fmla="*/ 0 h 3217334"/>
              <a:gd name="connsiteX13" fmla="*/ 2082800 w 2650067"/>
              <a:gd name="connsiteY13" fmla="*/ 118534 h 3217334"/>
              <a:gd name="connsiteX14" fmla="*/ 2201334 w 2650067"/>
              <a:gd name="connsiteY14" fmla="*/ 177800 h 3217334"/>
              <a:gd name="connsiteX15" fmla="*/ 2294467 w 2650067"/>
              <a:gd name="connsiteY15" fmla="*/ 237067 h 3217334"/>
              <a:gd name="connsiteX16" fmla="*/ 2302933 w 2650067"/>
              <a:gd name="connsiteY16" fmla="*/ 296334 h 3217334"/>
              <a:gd name="connsiteX17" fmla="*/ 2286000 w 2650067"/>
              <a:gd name="connsiteY17" fmla="*/ 245533 h 3217334"/>
              <a:gd name="connsiteX18" fmla="*/ 2319868 w 2650067"/>
              <a:gd name="connsiteY18" fmla="*/ 287867 h 3217334"/>
              <a:gd name="connsiteX19" fmla="*/ 2294467 w 2650067"/>
              <a:gd name="connsiteY19" fmla="*/ 279400 h 3217334"/>
              <a:gd name="connsiteX20" fmla="*/ 2319866 w 2650067"/>
              <a:gd name="connsiteY20" fmla="*/ 287868 h 3217334"/>
              <a:gd name="connsiteX21" fmla="*/ 2252134 w 2650067"/>
              <a:gd name="connsiteY21" fmla="*/ 194734 h 321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067" h="3217334">
                <a:moveTo>
                  <a:pt x="2345267" y="270934"/>
                </a:moveTo>
                <a:lnTo>
                  <a:pt x="2413000" y="1278467"/>
                </a:lnTo>
                <a:lnTo>
                  <a:pt x="2650067" y="2057400"/>
                </a:lnTo>
                <a:lnTo>
                  <a:pt x="2472267" y="2734734"/>
                </a:lnTo>
                <a:lnTo>
                  <a:pt x="1693334" y="3191934"/>
                </a:lnTo>
                <a:lnTo>
                  <a:pt x="778934" y="3217334"/>
                </a:lnTo>
                <a:lnTo>
                  <a:pt x="76200" y="2802467"/>
                </a:lnTo>
                <a:cubicBezTo>
                  <a:pt x="73377" y="2537178"/>
                  <a:pt x="28222" y="2246489"/>
                  <a:pt x="25399" y="1981200"/>
                </a:cubicBezTo>
                <a:lnTo>
                  <a:pt x="0" y="1515533"/>
                </a:lnTo>
                <a:lnTo>
                  <a:pt x="59267" y="914400"/>
                </a:lnTo>
                <a:lnTo>
                  <a:pt x="143934" y="152401"/>
                </a:lnTo>
                <a:lnTo>
                  <a:pt x="838200" y="0"/>
                </a:lnTo>
                <a:lnTo>
                  <a:pt x="1693334" y="0"/>
                </a:lnTo>
                <a:lnTo>
                  <a:pt x="2082800" y="118534"/>
                </a:lnTo>
                <a:cubicBezTo>
                  <a:pt x="2131121" y="186183"/>
                  <a:pt x="2166056" y="158045"/>
                  <a:pt x="2201334" y="177800"/>
                </a:cubicBezTo>
                <a:cubicBezTo>
                  <a:pt x="2236612" y="197555"/>
                  <a:pt x="2277534" y="217311"/>
                  <a:pt x="2294467" y="237067"/>
                </a:cubicBezTo>
                <a:cubicBezTo>
                  <a:pt x="2311400" y="256823"/>
                  <a:pt x="2207877" y="201281"/>
                  <a:pt x="2302933" y="296334"/>
                </a:cubicBezTo>
                <a:cubicBezTo>
                  <a:pt x="2311400" y="313267"/>
                  <a:pt x="2283178" y="246944"/>
                  <a:pt x="2286000" y="245533"/>
                </a:cubicBezTo>
                <a:cubicBezTo>
                  <a:pt x="2288822" y="244122"/>
                  <a:pt x="2318457" y="282222"/>
                  <a:pt x="2319868" y="287867"/>
                </a:cubicBezTo>
                <a:cubicBezTo>
                  <a:pt x="2321279" y="293512"/>
                  <a:pt x="2294467" y="279400"/>
                  <a:pt x="2294467" y="279400"/>
                </a:cubicBezTo>
                <a:cubicBezTo>
                  <a:pt x="2294467" y="279400"/>
                  <a:pt x="2326921" y="301979"/>
                  <a:pt x="2319866" y="287868"/>
                </a:cubicBezTo>
                <a:cubicBezTo>
                  <a:pt x="2312811" y="273757"/>
                  <a:pt x="2277534" y="217312"/>
                  <a:pt x="2252134" y="194734"/>
                </a:cubicBezTo>
              </a:path>
            </a:pathLst>
          </a:custGeom>
          <a:solidFill>
            <a:srgbClr val="56CFEF">
              <a:alpha val="70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6" name="Freeform 5"/>
          <p:cNvSpPr/>
          <p:nvPr/>
        </p:nvSpPr>
        <p:spPr>
          <a:xfrm>
            <a:off x="3488267" y="3852334"/>
            <a:ext cx="3293533" cy="1608666"/>
          </a:xfrm>
          <a:custGeom>
            <a:avLst/>
            <a:gdLst>
              <a:gd name="connsiteX0" fmla="*/ 0 w 3293533"/>
              <a:gd name="connsiteY0" fmla="*/ 296333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64066 w 3293533"/>
              <a:gd name="connsiteY23" fmla="*/ 406400 h 1498600"/>
              <a:gd name="connsiteX24" fmla="*/ 127000 w 3293533"/>
              <a:gd name="connsiteY24" fmla="*/ 736600 h 1498600"/>
              <a:gd name="connsiteX0" fmla="*/ 0 w 3293533"/>
              <a:gd name="connsiteY0" fmla="*/ 296333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64066 w 3293533"/>
              <a:gd name="connsiteY23" fmla="*/ 406400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64066 w 3293533"/>
              <a:gd name="connsiteY23" fmla="*/ 406400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1244600 w 3293533"/>
              <a:gd name="connsiteY22" fmla="*/ 406400 h 1498600"/>
              <a:gd name="connsiteX23" fmla="*/ 389466 w 3293533"/>
              <a:gd name="connsiteY23" fmla="*/ 237067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253066 w 3293533"/>
              <a:gd name="connsiteY21" fmla="*/ 372533 h 1498600"/>
              <a:gd name="connsiteX22" fmla="*/ 990600 w 3293533"/>
              <a:gd name="connsiteY22" fmla="*/ 279400 h 1498600"/>
              <a:gd name="connsiteX23" fmla="*/ 389466 w 3293533"/>
              <a:gd name="connsiteY23" fmla="*/ 237067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70000 w 3293533"/>
              <a:gd name="connsiteY20" fmla="*/ 330200 h 1498600"/>
              <a:gd name="connsiteX21" fmla="*/ 1168399 w 3293533"/>
              <a:gd name="connsiteY21" fmla="*/ 296333 h 1498600"/>
              <a:gd name="connsiteX22" fmla="*/ 990600 w 3293533"/>
              <a:gd name="connsiteY22" fmla="*/ 279400 h 1498600"/>
              <a:gd name="connsiteX23" fmla="*/ 389466 w 3293533"/>
              <a:gd name="connsiteY23" fmla="*/ 237067 h 1498600"/>
              <a:gd name="connsiteX24" fmla="*/ 135467 w 3293533"/>
              <a:gd name="connsiteY24" fmla="*/ 194734 h 1498600"/>
              <a:gd name="connsiteX0" fmla="*/ 0 w 3293533"/>
              <a:gd name="connsiteY0" fmla="*/ 110067 h 1498600"/>
              <a:gd name="connsiteX1" fmla="*/ 0 w 3293533"/>
              <a:gd name="connsiteY1" fmla="*/ 1134533 h 1498600"/>
              <a:gd name="connsiteX2" fmla="*/ 1049866 w 3293533"/>
              <a:gd name="connsiteY2" fmla="*/ 1388533 h 1498600"/>
              <a:gd name="connsiteX3" fmla="*/ 2506133 w 3293533"/>
              <a:gd name="connsiteY3" fmla="*/ 1498600 h 1498600"/>
              <a:gd name="connsiteX4" fmla="*/ 3234266 w 3293533"/>
              <a:gd name="connsiteY4" fmla="*/ 1371600 h 1498600"/>
              <a:gd name="connsiteX5" fmla="*/ 3293533 w 3293533"/>
              <a:gd name="connsiteY5" fmla="*/ 863600 h 1498600"/>
              <a:gd name="connsiteX6" fmla="*/ 3276600 w 3293533"/>
              <a:gd name="connsiteY6" fmla="*/ 736600 h 1498600"/>
              <a:gd name="connsiteX7" fmla="*/ 3268133 w 3293533"/>
              <a:gd name="connsiteY7" fmla="*/ 702733 h 1498600"/>
              <a:gd name="connsiteX8" fmla="*/ 3251200 w 3293533"/>
              <a:gd name="connsiteY8" fmla="*/ 677333 h 1498600"/>
              <a:gd name="connsiteX9" fmla="*/ 3234266 w 3293533"/>
              <a:gd name="connsiteY9" fmla="*/ 592667 h 1498600"/>
              <a:gd name="connsiteX10" fmla="*/ 3217333 w 3293533"/>
              <a:gd name="connsiteY10" fmla="*/ 524933 h 1498600"/>
              <a:gd name="connsiteX11" fmla="*/ 2480733 w 3293533"/>
              <a:gd name="connsiteY11" fmla="*/ 245533 h 1498600"/>
              <a:gd name="connsiteX12" fmla="*/ 2091266 w 3293533"/>
              <a:gd name="connsiteY12" fmla="*/ 0 h 1498600"/>
              <a:gd name="connsiteX13" fmla="*/ 1837266 w 3293533"/>
              <a:gd name="connsiteY13" fmla="*/ 59267 h 1498600"/>
              <a:gd name="connsiteX14" fmla="*/ 1684866 w 3293533"/>
              <a:gd name="connsiteY14" fmla="*/ 110067 h 1498600"/>
              <a:gd name="connsiteX15" fmla="*/ 1490133 w 3293533"/>
              <a:gd name="connsiteY15" fmla="*/ 160867 h 1498600"/>
              <a:gd name="connsiteX16" fmla="*/ 1413933 w 3293533"/>
              <a:gd name="connsiteY16" fmla="*/ 186267 h 1498600"/>
              <a:gd name="connsiteX17" fmla="*/ 1371600 w 3293533"/>
              <a:gd name="connsiteY17" fmla="*/ 211667 h 1498600"/>
              <a:gd name="connsiteX18" fmla="*/ 1337733 w 3293533"/>
              <a:gd name="connsiteY18" fmla="*/ 220133 h 1498600"/>
              <a:gd name="connsiteX19" fmla="*/ 1312333 w 3293533"/>
              <a:gd name="connsiteY19" fmla="*/ 228600 h 1498600"/>
              <a:gd name="connsiteX20" fmla="*/ 1261533 w 3293533"/>
              <a:gd name="connsiteY20" fmla="*/ 262466 h 1498600"/>
              <a:gd name="connsiteX21" fmla="*/ 1168399 w 3293533"/>
              <a:gd name="connsiteY21" fmla="*/ 296333 h 1498600"/>
              <a:gd name="connsiteX22" fmla="*/ 990600 w 3293533"/>
              <a:gd name="connsiteY22" fmla="*/ 279400 h 1498600"/>
              <a:gd name="connsiteX23" fmla="*/ 389466 w 3293533"/>
              <a:gd name="connsiteY23" fmla="*/ 237067 h 1498600"/>
              <a:gd name="connsiteX24" fmla="*/ 135467 w 3293533"/>
              <a:gd name="connsiteY24" fmla="*/ 194734 h 1498600"/>
              <a:gd name="connsiteX0" fmla="*/ 0 w 3293533"/>
              <a:gd name="connsiteY0" fmla="*/ 220133 h 1608666"/>
              <a:gd name="connsiteX1" fmla="*/ 0 w 3293533"/>
              <a:gd name="connsiteY1" fmla="*/ 1244599 h 1608666"/>
              <a:gd name="connsiteX2" fmla="*/ 1049866 w 3293533"/>
              <a:gd name="connsiteY2" fmla="*/ 1498599 h 1608666"/>
              <a:gd name="connsiteX3" fmla="*/ 2506133 w 3293533"/>
              <a:gd name="connsiteY3" fmla="*/ 1608666 h 1608666"/>
              <a:gd name="connsiteX4" fmla="*/ 3234266 w 3293533"/>
              <a:gd name="connsiteY4" fmla="*/ 1481666 h 1608666"/>
              <a:gd name="connsiteX5" fmla="*/ 3293533 w 3293533"/>
              <a:gd name="connsiteY5" fmla="*/ 973666 h 1608666"/>
              <a:gd name="connsiteX6" fmla="*/ 3276600 w 3293533"/>
              <a:gd name="connsiteY6" fmla="*/ 846666 h 1608666"/>
              <a:gd name="connsiteX7" fmla="*/ 3268133 w 3293533"/>
              <a:gd name="connsiteY7" fmla="*/ 812799 h 1608666"/>
              <a:gd name="connsiteX8" fmla="*/ 3251200 w 3293533"/>
              <a:gd name="connsiteY8" fmla="*/ 787399 h 1608666"/>
              <a:gd name="connsiteX9" fmla="*/ 3234266 w 3293533"/>
              <a:gd name="connsiteY9" fmla="*/ 702733 h 1608666"/>
              <a:gd name="connsiteX10" fmla="*/ 3217333 w 3293533"/>
              <a:gd name="connsiteY10" fmla="*/ 634999 h 1608666"/>
              <a:gd name="connsiteX11" fmla="*/ 2480733 w 3293533"/>
              <a:gd name="connsiteY11" fmla="*/ 355599 h 1608666"/>
              <a:gd name="connsiteX12" fmla="*/ 2175932 w 3293533"/>
              <a:gd name="connsiteY12" fmla="*/ 0 h 1608666"/>
              <a:gd name="connsiteX13" fmla="*/ 1837266 w 3293533"/>
              <a:gd name="connsiteY13" fmla="*/ 169333 h 1608666"/>
              <a:gd name="connsiteX14" fmla="*/ 1684866 w 3293533"/>
              <a:gd name="connsiteY14" fmla="*/ 220133 h 1608666"/>
              <a:gd name="connsiteX15" fmla="*/ 1490133 w 3293533"/>
              <a:gd name="connsiteY15" fmla="*/ 270933 h 1608666"/>
              <a:gd name="connsiteX16" fmla="*/ 1413933 w 3293533"/>
              <a:gd name="connsiteY16" fmla="*/ 296333 h 1608666"/>
              <a:gd name="connsiteX17" fmla="*/ 1371600 w 3293533"/>
              <a:gd name="connsiteY17" fmla="*/ 321733 h 1608666"/>
              <a:gd name="connsiteX18" fmla="*/ 1337733 w 3293533"/>
              <a:gd name="connsiteY18" fmla="*/ 330199 h 1608666"/>
              <a:gd name="connsiteX19" fmla="*/ 1312333 w 3293533"/>
              <a:gd name="connsiteY19" fmla="*/ 338666 h 1608666"/>
              <a:gd name="connsiteX20" fmla="*/ 1261533 w 3293533"/>
              <a:gd name="connsiteY20" fmla="*/ 372532 h 1608666"/>
              <a:gd name="connsiteX21" fmla="*/ 1168399 w 3293533"/>
              <a:gd name="connsiteY21" fmla="*/ 406399 h 1608666"/>
              <a:gd name="connsiteX22" fmla="*/ 990600 w 3293533"/>
              <a:gd name="connsiteY22" fmla="*/ 389466 h 1608666"/>
              <a:gd name="connsiteX23" fmla="*/ 389466 w 3293533"/>
              <a:gd name="connsiteY23" fmla="*/ 347133 h 1608666"/>
              <a:gd name="connsiteX24" fmla="*/ 135467 w 3293533"/>
              <a:gd name="connsiteY24" fmla="*/ 304800 h 160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3533" h="1608666">
                <a:moveTo>
                  <a:pt x="0" y="220133"/>
                </a:moveTo>
                <a:lnTo>
                  <a:pt x="0" y="1244599"/>
                </a:lnTo>
                <a:lnTo>
                  <a:pt x="1049866" y="1498599"/>
                </a:lnTo>
                <a:lnTo>
                  <a:pt x="2506133" y="1608666"/>
                </a:lnTo>
                <a:lnTo>
                  <a:pt x="3234266" y="1481666"/>
                </a:lnTo>
                <a:lnTo>
                  <a:pt x="3293533" y="973666"/>
                </a:lnTo>
                <a:cubicBezTo>
                  <a:pt x="3287889" y="931333"/>
                  <a:pt x="3283261" y="888851"/>
                  <a:pt x="3276600" y="846666"/>
                </a:cubicBezTo>
                <a:cubicBezTo>
                  <a:pt x="3274785" y="835172"/>
                  <a:pt x="3272717" y="823495"/>
                  <a:pt x="3268133" y="812799"/>
                </a:cubicBezTo>
                <a:cubicBezTo>
                  <a:pt x="3264125" y="803446"/>
                  <a:pt x="3256844" y="795866"/>
                  <a:pt x="3251200" y="787399"/>
                </a:cubicBezTo>
                <a:cubicBezTo>
                  <a:pt x="3239977" y="742510"/>
                  <a:pt x="3242569" y="756702"/>
                  <a:pt x="3234266" y="702733"/>
                </a:cubicBezTo>
                <a:cubicBezTo>
                  <a:pt x="3224414" y="638693"/>
                  <a:pt x="3240076" y="657742"/>
                  <a:pt x="3217333" y="634999"/>
                </a:cubicBezTo>
                <a:lnTo>
                  <a:pt x="2480733" y="355599"/>
                </a:lnTo>
                <a:lnTo>
                  <a:pt x="2175932" y="0"/>
                </a:lnTo>
                <a:cubicBezTo>
                  <a:pt x="2091265" y="19756"/>
                  <a:pt x="1919110" y="132644"/>
                  <a:pt x="1837266" y="169333"/>
                </a:cubicBezTo>
                <a:cubicBezTo>
                  <a:pt x="1755422" y="206022"/>
                  <a:pt x="1736258" y="205091"/>
                  <a:pt x="1684866" y="220133"/>
                </a:cubicBezTo>
                <a:cubicBezTo>
                  <a:pt x="1620484" y="238977"/>
                  <a:pt x="1552418" y="246019"/>
                  <a:pt x="1490133" y="270933"/>
                </a:cubicBezTo>
                <a:cubicBezTo>
                  <a:pt x="1436996" y="292188"/>
                  <a:pt x="1462544" y="284180"/>
                  <a:pt x="1413933" y="296333"/>
                </a:cubicBezTo>
                <a:cubicBezTo>
                  <a:pt x="1399822" y="304800"/>
                  <a:pt x="1386638" y="315050"/>
                  <a:pt x="1371600" y="321733"/>
                </a:cubicBezTo>
                <a:cubicBezTo>
                  <a:pt x="1360967" y="326459"/>
                  <a:pt x="1348922" y="327002"/>
                  <a:pt x="1337733" y="330199"/>
                </a:cubicBezTo>
                <a:cubicBezTo>
                  <a:pt x="1329152" y="332651"/>
                  <a:pt x="1320800" y="335844"/>
                  <a:pt x="1312333" y="338666"/>
                </a:cubicBezTo>
                <a:cubicBezTo>
                  <a:pt x="1270844" y="421645"/>
                  <a:pt x="1285522" y="361243"/>
                  <a:pt x="1261533" y="372532"/>
                </a:cubicBezTo>
                <a:cubicBezTo>
                  <a:pt x="1237544" y="383821"/>
                  <a:pt x="1213554" y="403577"/>
                  <a:pt x="1168399" y="406399"/>
                </a:cubicBezTo>
                <a:cubicBezTo>
                  <a:pt x="1123244" y="409221"/>
                  <a:pt x="990600" y="373062"/>
                  <a:pt x="990600" y="389466"/>
                </a:cubicBezTo>
                <a:lnTo>
                  <a:pt x="389466" y="347133"/>
                </a:lnTo>
                <a:lnTo>
                  <a:pt x="135467" y="304800"/>
                </a:lnTo>
              </a:path>
            </a:pathLst>
          </a:custGeom>
          <a:solidFill>
            <a:srgbClr val="FF0000">
              <a:alpha val="67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7" name="Freeform 6"/>
          <p:cNvSpPr/>
          <p:nvPr/>
        </p:nvSpPr>
        <p:spPr>
          <a:xfrm>
            <a:off x="5698067" y="1642534"/>
            <a:ext cx="1439333" cy="2409248"/>
          </a:xfrm>
          <a:custGeom>
            <a:avLst/>
            <a:gdLst>
              <a:gd name="connsiteX0" fmla="*/ 0 w 1388533"/>
              <a:gd name="connsiteY0" fmla="*/ 194734 h 2133600"/>
              <a:gd name="connsiteX1" fmla="*/ 135466 w 1388533"/>
              <a:gd name="connsiteY1" fmla="*/ 855134 h 2133600"/>
              <a:gd name="connsiteX2" fmla="*/ 228600 w 1388533"/>
              <a:gd name="connsiteY2" fmla="*/ 1507067 h 2133600"/>
              <a:gd name="connsiteX3" fmla="*/ 262466 w 1388533"/>
              <a:gd name="connsiteY3" fmla="*/ 1642534 h 2133600"/>
              <a:gd name="connsiteX4" fmla="*/ 296333 w 1388533"/>
              <a:gd name="connsiteY4" fmla="*/ 1735667 h 2133600"/>
              <a:gd name="connsiteX5" fmla="*/ 338666 w 1388533"/>
              <a:gd name="connsiteY5" fmla="*/ 1888067 h 2133600"/>
              <a:gd name="connsiteX6" fmla="*/ 347133 w 1388533"/>
              <a:gd name="connsiteY6" fmla="*/ 1938867 h 2133600"/>
              <a:gd name="connsiteX7" fmla="*/ 355600 w 1388533"/>
              <a:gd name="connsiteY7" fmla="*/ 1981200 h 2133600"/>
              <a:gd name="connsiteX8" fmla="*/ 372533 w 1388533"/>
              <a:gd name="connsiteY8" fmla="*/ 2023534 h 2133600"/>
              <a:gd name="connsiteX9" fmla="*/ 762000 w 1388533"/>
              <a:gd name="connsiteY9" fmla="*/ 2133600 h 2133600"/>
              <a:gd name="connsiteX10" fmla="*/ 1134533 w 1388533"/>
              <a:gd name="connsiteY10" fmla="*/ 2125134 h 2133600"/>
              <a:gd name="connsiteX11" fmla="*/ 1151466 w 1388533"/>
              <a:gd name="connsiteY11" fmla="*/ 2099734 h 2133600"/>
              <a:gd name="connsiteX12" fmla="*/ 1193800 w 1388533"/>
              <a:gd name="connsiteY12" fmla="*/ 2074334 h 2133600"/>
              <a:gd name="connsiteX13" fmla="*/ 1227666 w 1388533"/>
              <a:gd name="connsiteY13" fmla="*/ 2048934 h 2133600"/>
              <a:gd name="connsiteX14" fmla="*/ 1253066 w 1388533"/>
              <a:gd name="connsiteY14" fmla="*/ 2032000 h 2133600"/>
              <a:gd name="connsiteX15" fmla="*/ 1286933 w 1388533"/>
              <a:gd name="connsiteY15" fmla="*/ 2006600 h 2133600"/>
              <a:gd name="connsiteX16" fmla="*/ 1312333 w 1388533"/>
              <a:gd name="connsiteY16" fmla="*/ 1989667 h 2133600"/>
              <a:gd name="connsiteX17" fmla="*/ 1380066 w 1388533"/>
              <a:gd name="connsiteY17" fmla="*/ 1236134 h 2133600"/>
              <a:gd name="connsiteX18" fmla="*/ 1388533 w 1388533"/>
              <a:gd name="connsiteY18" fmla="*/ 575734 h 2133600"/>
              <a:gd name="connsiteX19" fmla="*/ 1176866 w 1388533"/>
              <a:gd name="connsiteY19" fmla="*/ 59267 h 2133600"/>
              <a:gd name="connsiteX20" fmla="*/ 575733 w 1388533"/>
              <a:gd name="connsiteY20" fmla="*/ 0 h 2133600"/>
              <a:gd name="connsiteX21" fmla="*/ 110066 w 1388533"/>
              <a:gd name="connsiteY21" fmla="*/ 152400 h 2133600"/>
              <a:gd name="connsiteX22" fmla="*/ 101600 w 1388533"/>
              <a:gd name="connsiteY22" fmla="*/ 465667 h 2133600"/>
              <a:gd name="connsiteX23" fmla="*/ 93133 w 1388533"/>
              <a:gd name="connsiteY23" fmla="*/ 524934 h 2133600"/>
              <a:gd name="connsiteX24" fmla="*/ 84666 w 1388533"/>
              <a:gd name="connsiteY24" fmla="*/ 635000 h 2133600"/>
              <a:gd name="connsiteX25" fmla="*/ 84666 w 1388533"/>
              <a:gd name="connsiteY25" fmla="*/ 863600 h 2133600"/>
              <a:gd name="connsiteX26" fmla="*/ 84666 w 1388533"/>
              <a:gd name="connsiteY26" fmla="*/ 863600 h 2133600"/>
              <a:gd name="connsiteX27" fmla="*/ 499533 w 1388533"/>
              <a:gd name="connsiteY27" fmla="*/ 626534 h 2133600"/>
              <a:gd name="connsiteX28" fmla="*/ 499533 w 1388533"/>
              <a:gd name="connsiteY28" fmla="*/ 626534 h 2133600"/>
              <a:gd name="connsiteX0" fmla="*/ 0 w 1388533"/>
              <a:gd name="connsiteY0" fmla="*/ 194734 h 2133600"/>
              <a:gd name="connsiteX1" fmla="*/ 135466 w 1388533"/>
              <a:gd name="connsiteY1" fmla="*/ 855134 h 2133600"/>
              <a:gd name="connsiteX2" fmla="*/ 228600 w 1388533"/>
              <a:gd name="connsiteY2" fmla="*/ 1507067 h 2133600"/>
              <a:gd name="connsiteX3" fmla="*/ 262466 w 1388533"/>
              <a:gd name="connsiteY3" fmla="*/ 1642534 h 2133600"/>
              <a:gd name="connsiteX4" fmla="*/ 296333 w 1388533"/>
              <a:gd name="connsiteY4" fmla="*/ 1735667 h 2133600"/>
              <a:gd name="connsiteX5" fmla="*/ 338666 w 1388533"/>
              <a:gd name="connsiteY5" fmla="*/ 1888067 h 2133600"/>
              <a:gd name="connsiteX6" fmla="*/ 347133 w 1388533"/>
              <a:gd name="connsiteY6" fmla="*/ 1938867 h 2133600"/>
              <a:gd name="connsiteX7" fmla="*/ 355600 w 1388533"/>
              <a:gd name="connsiteY7" fmla="*/ 1981200 h 2133600"/>
              <a:gd name="connsiteX8" fmla="*/ 372533 w 1388533"/>
              <a:gd name="connsiteY8" fmla="*/ 2023534 h 2133600"/>
              <a:gd name="connsiteX9" fmla="*/ 762000 w 1388533"/>
              <a:gd name="connsiteY9" fmla="*/ 2133600 h 2133600"/>
              <a:gd name="connsiteX10" fmla="*/ 1134533 w 1388533"/>
              <a:gd name="connsiteY10" fmla="*/ 2125134 h 2133600"/>
              <a:gd name="connsiteX11" fmla="*/ 1151466 w 1388533"/>
              <a:gd name="connsiteY11" fmla="*/ 2099734 h 2133600"/>
              <a:gd name="connsiteX12" fmla="*/ 1193800 w 1388533"/>
              <a:gd name="connsiteY12" fmla="*/ 2074334 h 2133600"/>
              <a:gd name="connsiteX13" fmla="*/ 1227666 w 1388533"/>
              <a:gd name="connsiteY13" fmla="*/ 2048934 h 2133600"/>
              <a:gd name="connsiteX14" fmla="*/ 1253066 w 1388533"/>
              <a:gd name="connsiteY14" fmla="*/ 2032000 h 2133600"/>
              <a:gd name="connsiteX15" fmla="*/ 1286933 w 1388533"/>
              <a:gd name="connsiteY15" fmla="*/ 2006600 h 2133600"/>
              <a:gd name="connsiteX16" fmla="*/ 1312333 w 1388533"/>
              <a:gd name="connsiteY16" fmla="*/ 1989667 h 2133600"/>
              <a:gd name="connsiteX17" fmla="*/ 1380066 w 1388533"/>
              <a:gd name="connsiteY17" fmla="*/ 1236134 h 2133600"/>
              <a:gd name="connsiteX18" fmla="*/ 1388533 w 1388533"/>
              <a:gd name="connsiteY18" fmla="*/ 575734 h 2133600"/>
              <a:gd name="connsiteX19" fmla="*/ 1176866 w 1388533"/>
              <a:gd name="connsiteY19" fmla="*/ 59267 h 2133600"/>
              <a:gd name="connsiteX20" fmla="*/ 575733 w 1388533"/>
              <a:gd name="connsiteY20" fmla="*/ 0 h 2133600"/>
              <a:gd name="connsiteX21" fmla="*/ 110066 w 1388533"/>
              <a:gd name="connsiteY21" fmla="*/ 152400 h 2133600"/>
              <a:gd name="connsiteX22" fmla="*/ 101600 w 1388533"/>
              <a:gd name="connsiteY22" fmla="*/ 465667 h 2133600"/>
              <a:gd name="connsiteX23" fmla="*/ 93133 w 1388533"/>
              <a:gd name="connsiteY23" fmla="*/ 524934 h 2133600"/>
              <a:gd name="connsiteX24" fmla="*/ 84666 w 1388533"/>
              <a:gd name="connsiteY24" fmla="*/ 635000 h 2133600"/>
              <a:gd name="connsiteX25" fmla="*/ 84666 w 1388533"/>
              <a:gd name="connsiteY25" fmla="*/ 863600 h 2133600"/>
              <a:gd name="connsiteX26" fmla="*/ 84666 w 1388533"/>
              <a:gd name="connsiteY26" fmla="*/ 863600 h 2133600"/>
              <a:gd name="connsiteX27" fmla="*/ 499533 w 1388533"/>
              <a:gd name="connsiteY27" fmla="*/ 626534 h 2133600"/>
              <a:gd name="connsiteX28" fmla="*/ 93133 w 1388533"/>
              <a:gd name="connsiteY28" fmla="*/ 516467 h 2133600"/>
              <a:gd name="connsiteX0" fmla="*/ 0 w 1388533"/>
              <a:gd name="connsiteY0" fmla="*/ 194734 h 2133600"/>
              <a:gd name="connsiteX1" fmla="*/ 135466 w 1388533"/>
              <a:gd name="connsiteY1" fmla="*/ 855134 h 2133600"/>
              <a:gd name="connsiteX2" fmla="*/ 228600 w 1388533"/>
              <a:gd name="connsiteY2" fmla="*/ 1507067 h 2133600"/>
              <a:gd name="connsiteX3" fmla="*/ 262466 w 1388533"/>
              <a:gd name="connsiteY3" fmla="*/ 1642534 h 2133600"/>
              <a:gd name="connsiteX4" fmla="*/ 296333 w 1388533"/>
              <a:gd name="connsiteY4" fmla="*/ 1735667 h 2133600"/>
              <a:gd name="connsiteX5" fmla="*/ 338666 w 1388533"/>
              <a:gd name="connsiteY5" fmla="*/ 1888067 h 2133600"/>
              <a:gd name="connsiteX6" fmla="*/ 347133 w 1388533"/>
              <a:gd name="connsiteY6" fmla="*/ 1938867 h 2133600"/>
              <a:gd name="connsiteX7" fmla="*/ 355600 w 1388533"/>
              <a:gd name="connsiteY7" fmla="*/ 1981200 h 2133600"/>
              <a:gd name="connsiteX8" fmla="*/ 372533 w 1388533"/>
              <a:gd name="connsiteY8" fmla="*/ 2023534 h 2133600"/>
              <a:gd name="connsiteX9" fmla="*/ 762000 w 1388533"/>
              <a:gd name="connsiteY9" fmla="*/ 2133600 h 2133600"/>
              <a:gd name="connsiteX10" fmla="*/ 1134533 w 1388533"/>
              <a:gd name="connsiteY10" fmla="*/ 2125134 h 2133600"/>
              <a:gd name="connsiteX11" fmla="*/ 1151466 w 1388533"/>
              <a:gd name="connsiteY11" fmla="*/ 2099734 h 2133600"/>
              <a:gd name="connsiteX12" fmla="*/ 1193800 w 1388533"/>
              <a:gd name="connsiteY12" fmla="*/ 2074334 h 2133600"/>
              <a:gd name="connsiteX13" fmla="*/ 1227666 w 1388533"/>
              <a:gd name="connsiteY13" fmla="*/ 2048934 h 2133600"/>
              <a:gd name="connsiteX14" fmla="*/ 1253066 w 1388533"/>
              <a:gd name="connsiteY14" fmla="*/ 2032000 h 2133600"/>
              <a:gd name="connsiteX15" fmla="*/ 1286933 w 1388533"/>
              <a:gd name="connsiteY15" fmla="*/ 2006600 h 2133600"/>
              <a:gd name="connsiteX16" fmla="*/ 1312333 w 1388533"/>
              <a:gd name="connsiteY16" fmla="*/ 1989667 h 2133600"/>
              <a:gd name="connsiteX17" fmla="*/ 1380066 w 1388533"/>
              <a:gd name="connsiteY17" fmla="*/ 1236134 h 2133600"/>
              <a:gd name="connsiteX18" fmla="*/ 1388533 w 1388533"/>
              <a:gd name="connsiteY18" fmla="*/ 575734 h 2133600"/>
              <a:gd name="connsiteX19" fmla="*/ 1176866 w 1388533"/>
              <a:gd name="connsiteY19" fmla="*/ 59267 h 2133600"/>
              <a:gd name="connsiteX20" fmla="*/ 575733 w 1388533"/>
              <a:gd name="connsiteY20" fmla="*/ 0 h 2133600"/>
              <a:gd name="connsiteX21" fmla="*/ 110066 w 1388533"/>
              <a:gd name="connsiteY21" fmla="*/ 152400 h 2133600"/>
              <a:gd name="connsiteX22" fmla="*/ 101600 w 1388533"/>
              <a:gd name="connsiteY22" fmla="*/ 465667 h 2133600"/>
              <a:gd name="connsiteX23" fmla="*/ 93133 w 1388533"/>
              <a:gd name="connsiteY23" fmla="*/ 524934 h 2133600"/>
              <a:gd name="connsiteX24" fmla="*/ 84666 w 1388533"/>
              <a:gd name="connsiteY24" fmla="*/ 635000 h 2133600"/>
              <a:gd name="connsiteX25" fmla="*/ 84666 w 1388533"/>
              <a:gd name="connsiteY25" fmla="*/ 863600 h 2133600"/>
              <a:gd name="connsiteX26" fmla="*/ 84666 w 1388533"/>
              <a:gd name="connsiteY26" fmla="*/ 863600 h 2133600"/>
              <a:gd name="connsiteX27" fmla="*/ 110067 w 1388533"/>
              <a:gd name="connsiteY27" fmla="*/ 685800 h 2133600"/>
              <a:gd name="connsiteX28" fmla="*/ 93133 w 1388533"/>
              <a:gd name="connsiteY28" fmla="*/ 516467 h 2133600"/>
              <a:gd name="connsiteX0" fmla="*/ 0 w 1388533"/>
              <a:gd name="connsiteY0" fmla="*/ 194734 h 2260601"/>
              <a:gd name="connsiteX1" fmla="*/ 135466 w 1388533"/>
              <a:gd name="connsiteY1" fmla="*/ 855134 h 2260601"/>
              <a:gd name="connsiteX2" fmla="*/ 228600 w 1388533"/>
              <a:gd name="connsiteY2" fmla="*/ 1507067 h 2260601"/>
              <a:gd name="connsiteX3" fmla="*/ 262466 w 1388533"/>
              <a:gd name="connsiteY3" fmla="*/ 1642534 h 2260601"/>
              <a:gd name="connsiteX4" fmla="*/ 296333 w 1388533"/>
              <a:gd name="connsiteY4" fmla="*/ 1735667 h 2260601"/>
              <a:gd name="connsiteX5" fmla="*/ 338666 w 1388533"/>
              <a:gd name="connsiteY5" fmla="*/ 1888067 h 2260601"/>
              <a:gd name="connsiteX6" fmla="*/ 347133 w 1388533"/>
              <a:gd name="connsiteY6" fmla="*/ 1938867 h 2260601"/>
              <a:gd name="connsiteX7" fmla="*/ 355600 w 1388533"/>
              <a:gd name="connsiteY7" fmla="*/ 1981200 h 2260601"/>
              <a:gd name="connsiteX8" fmla="*/ 448733 w 1388533"/>
              <a:gd name="connsiteY8" fmla="*/ 2260601 h 2260601"/>
              <a:gd name="connsiteX9" fmla="*/ 762000 w 1388533"/>
              <a:gd name="connsiteY9" fmla="*/ 2133600 h 2260601"/>
              <a:gd name="connsiteX10" fmla="*/ 1134533 w 1388533"/>
              <a:gd name="connsiteY10" fmla="*/ 2125134 h 2260601"/>
              <a:gd name="connsiteX11" fmla="*/ 1151466 w 1388533"/>
              <a:gd name="connsiteY11" fmla="*/ 2099734 h 2260601"/>
              <a:gd name="connsiteX12" fmla="*/ 1193800 w 1388533"/>
              <a:gd name="connsiteY12" fmla="*/ 2074334 h 2260601"/>
              <a:gd name="connsiteX13" fmla="*/ 1227666 w 1388533"/>
              <a:gd name="connsiteY13" fmla="*/ 2048934 h 2260601"/>
              <a:gd name="connsiteX14" fmla="*/ 1253066 w 1388533"/>
              <a:gd name="connsiteY14" fmla="*/ 2032000 h 2260601"/>
              <a:gd name="connsiteX15" fmla="*/ 1286933 w 1388533"/>
              <a:gd name="connsiteY15" fmla="*/ 2006600 h 2260601"/>
              <a:gd name="connsiteX16" fmla="*/ 1312333 w 1388533"/>
              <a:gd name="connsiteY16" fmla="*/ 1989667 h 2260601"/>
              <a:gd name="connsiteX17" fmla="*/ 1380066 w 1388533"/>
              <a:gd name="connsiteY17" fmla="*/ 1236134 h 2260601"/>
              <a:gd name="connsiteX18" fmla="*/ 1388533 w 1388533"/>
              <a:gd name="connsiteY18" fmla="*/ 575734 h 2260601"/>
              <a:gd name="connsiteX19" fmla="*/ 1176866 w 1388533"/>
              <a:gd name="connsiteY19" fmla="*/ 59267 h 2260601"/>
              <a:gd name="connsiteX20" fmla="*/ 575733 w 1388533"/>
              <a:gd name="connsiteY20" fmla="*/ 0 h 2260601"/>
              <a:gd name="connsiteX21" fmla="*/ 110066 w 1388533"/>
              <a:gd name="connsiteY21" fmla="*/ 152400 h 2260601"/>
              <a:gd name="connsiteX22" fmla="*/ 101600 w 1388533"/>
              <a:gd name="connsiteY22" fmla="*/ 465667 h 2260601"/>
              <a:gd name="connsiteX23" fmla="*/ 93133 w 1388533"/>
              <a:gd name="connsiteY23" fmla="*/ 524934 h 2260601"/>
              <a:gd name="connsiteX24" fmla="*/ 84666 w 1388533"/>
              <a:gd name="connsiteY24" fmla="*/ 635000 h 2260601"/>
              <a:gd name="connsiteX25" fmla="*/ 84666 w 1388533"/>
              <a:gd name="connsiteY25" fmla="*/ 863600 h 2260601"/>
              <a:gd name="connsiteX26" fmla="*/ 84666 w 1388533"/>
              <a:gd name="connsiteY26" fmla="*/ 863600 h 2260601"/>
              <a:gd name="connsiteX27" fmla="*/ 110067 w 1388533"/>
              <a:gd name="connsiteY27" fmla="*/ 685800 h 2260601"/>
              <a:gd name="connsiteX28" fmla="*/ 93133 w 1388533"/>
              <a:gd name="connsiteY28" fmla="*/ 516467 h 2260601"/>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762000 w 1388533"/>
              <a:gd name="connsiteY10" fmla="*/ 2133600 h 2409248"/>
              <a:gd name="connsiteX11" fmla="*/ 1134533 w 1388533"/>
              <a:gd name="connsiteY11" fmla="*/ 2125134 h 2409248"/>
              <a:gd name="connsiteX12" fmla="*/ 1151466 w 1388533"/>
              <a:gd name="connsiteY12" fmla="*/ 2099734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34533 w 1388533"/>
              <a:gd name="connsiteY11" fmla="*/ 2125134 h 2409248"/>
              <a:gd name="connsiteX12" fmla="*/ 1151466 w 1388533"/>
              <a:gd name="connsiteY12" fmla="*/ 2099734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34533 w 1388533"/>
              <a:gd name="connsiteY11" fmla="*/ 2125134 h 2409248"/>
              <a:gd name="connsiteX12" fmla="*/ 1244600 w 1388533"/>
              <a:gd name="connsiteY12" fmla="*/ 2209801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68400 w 1388533"/>
              <a:gd name="connsiteY11" fmla="*/ 2235200 h 2409248"/>
              <a:gd name="connsiteX12" fmla="*/ 1244600 w 1388533"/>
              <a:gd name="connsiteY12" fmla="*/ 2209801 h 2409248"/>
              <a:gd name="connsiteX13" fmla="*/ 1193800 w 1388533"/>
              <a:gd name="connsiteY13" fmla="*/ 2074334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68400 w 1388533"/>
              <a:gd name="connsiteY11" fmla="*/ 2235200 h 2409248"/>
              <a:gd name="connsiteX12" fmla="*/ 1244600 w 1388533"/>
              <a:gd name="connsiteY12" fmla="*/ 2209801 h 2409248"/>
              <a:gd name="connsiteX13" fmla="*/ 1363133 w 1388533"/>
              <a:gd name="connsiteY13" fmla="*/ 2091267 h 2409248"/>
              <a:gd name="connsiteX14" fmla="*/ 1227666 w 1388533"/>
              <a:gd name="connsiteY14" fmla="*/ 2048934 h 2409248"/>
              <a:gd name="connsiteX15" fmla="*/ 1253066 w 1388533"/>
              <a:gd name="connsiteY15" fmla="*/ 2032000 h 2409248"/>
              <a:gd name="connsiteX16" fmla="*/ 1286933 w 1388533"/>
              <a:gd name="connsiteY16" fmla="*/ 2006600 h 2409248"/>
              <a:gd name="connsiteX17" fmla="*/ 1312333 w 1388533"/>
              <a:gd name="connsiteY17" fmla="*/ 1989667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0067 w 1388533"/>
              <a:gd name="connsiteY28" fmla="*/ 685800 h 2409248"/>
              <a:gd name="connsiteX29" fmla="*/ 93133 w 1388533"/>
              <a:gd name="connsiteY29" fmla="*/ 516467 h 2409248"/>
              <a:gd name="connsiteX0" fmla="*/ 0 w 1388846"/>
              <a:gd name="connsiteY0" fmla="*/ 194734 h 2409248"/>
              <a:gd name="connsiteX1" fmla="*/ 135466 w 1388846"/>
              <a:gd name="connsiteY1" fmla="*/ 855134 h 2409248"/>
              <a:gd name="connsiteX2" fmla="*/ 228600 w 1388846"/>
              <a:gd name="connsiteY2" fmla="*/ 1507067 h 2409248"/>
              <a:gd name="connsiteX3" fmla="*/ 262466 w 1388846"/>
              <a:gd name="connsiteY3" fmla="*/ 1642534 h 2409248"/>
              <a:gd name="connsiteX4" fmla="*/ 296333 w 1388846"/>
              <a:gd name="connsiteY4" fmla="*/ 1735667 h 2409248"/>
              <a:gd name="connsiteX5" fmla="*/ 338666 w 1388846"/>
              <a:gd name="connsiteY5" fmla="*/ 1888067 h 2409248"/>
              <a:gd name="connsiteX6" fmla="*/ 347133 w 1388846"/>
              <a:gd name="connsiteY6" fmla="*/ 1938867 h 2409248"/>
              <a:gd name="connsiteX7" fmla="*/ 355600 w 1388846"/>
              <a:gd name="connsiteY7" fmla="*/ 1981200 h 2409248"/>
              <a:gd name="connsiteX8" fmla="*/ 448733 w 1388846"/>
              <a:gd name="connsiteY8" fmla="*/ 2260601 h 2409248"/>
              <a:gd name="connsiteX9" fmla="*/ 787400 w 1388846"/>
              <a:gd name="connsiteY9" fmla="*/ 2404534 h 2409248"/>
              <a:gd name="connsiteX10" fmla="*/ 1016000 w 1388846"/>
              <a:gd name="connsiteY10" fmla="*/ 2370667 h 2409248"/>
              <a:gd name="connsiteX11" fmla="*/ 1168400 w 1388846"/>
              <a:gd name="connsiteY11" fmla="*/ 2235200 h 2409248"/>
              <a:gd name="connsiteX12" fmla="*/ 1244600 w 1388846"/>
              <a:gd name="connsiteY12" fmla="*/ 2209801 h 2409248"/>
              <a:gd name="connsiteX13" fmla="*/ 1363133 w 1388846"/>
              <a:gd name="connsiteY13" fmla="*/ 2091267 h 2409248"/>
              <a:gd name="connsiteX14" fmla="*/ 1380066 w 1388846"/>
              <a:gd name="connsiteY14" fmla="*/ 2040468 h 2409248"/>
              <a:gd name="connsiteX15" fmla="*/ 1253066 w 1388846"/>
              <a:gd name="connsiteY15" fmla="*/ 2032000 h 2409248"/>
              <a:gd name="connsiteX16" fmla="*/ 1286933 w 1388846"/>
              <a:gd name="connsiteY16" fmla="*/ 2006600 h 2409248"/>
              <a:gd name="connsiteX17" fmla="*/ 1312333 w 1388846"/>
              <a:gd name="connsiteY17" fmla="*/ 1989667 h 2409248"/>
              <a:gd name="connsiteX18" fmla="*/ 1380066 w 1388846"/>
              <a:gd name="connsiteY18" fmla="*/ 1236134 h 2409248"/>
              <a:gd name="connsiteX19" fmla="*/ 1388533 w 1388846"/>
              <a:gd name="connsiteY19" fmla="*/ 575734 h 2409248"/>
              <a:gd name="connsiteX20" fmla="*/ 1176866 w 1388846"/>
              <a:gd name="connsiteY20" fmla="*/ 59267 h 2409248"/>
              <a:gd name="connsiteX21" fmla="*/ 575733 w 1388846"/>
              <a:gd name="connsiteY21" fmla="*/ 0 h 2409248"/>
              <a:gd name="connsiteX22" fmla="*/ 110066 w 1388846"/>
              <a:gd name="connsiteY22" fmla="*/ 152400 h 2409248"/>
              <a:gd name="connsiteX23" fmla="*/ 101600 w 1388846"/>
              <a:gd name="connsiteY23" fmla="*/ 465667 h 2409248"/>
              <a:gd name="connsiteX24" fmla="*/ 93133 w 1388846"/>
              <a:gd name="connsiteY24" fmla="*/ 524934 h 2409248"/>
              <a:gd name="connsiteX25" fmla="*/ 84666 w 1388846"/>
              <a:gd name="connsiteY25" fmla="*/ 635000 h 2409248"/>
              <a:gd name="connsiteX26" fmla="*/ 84666 w 1388846"/>
              <a:gd name="connsiteY26" fmla="*/ 863600 h 2409248"/>
              <a:gd name="connsiteX27" fmla="*/ 84666 w 1388846"/>
              <a:gd name="connsiteY27" fmla="*/ 863600 h 2409248"/>
              <a:gd name="connsiteX28" fmla="*/ 110067 w 1388846"/>
              <a:gd name="connsiteY28" fmla="*/ 685800 h 2409248"/>
              <a:gd name="connsiteX29" fmla="*/ 93133 w 1388846"/>
              <a:gd name="connsiteY29" fmla="*/ 516467 h 2409248"/>
              <a:gd name="connsiteX0" fmla="*/ 0 w 1388846"/>
              <a:gd name="connsiteY0" fmla="*/ 194734 h 2409248"/>
              <a:gd name="connsiteX1" fmla="*/ 135466 w 1388846"/>
              <a:gd name="connsiteY1" fmla="*/ 855134 h 2409248"/>
              <a:gd name="connsiteX2" fmla="*/ 228600 w 1388846"/>
              <a:gd name="connsiteY2" fmla="*/ 1507067 h 2409248"/>
              <a:gd name="connsiteX3" fmla="*/ 262466 w 1388846"/>
              <a:gd name="connsiteY3" fmla="*/ 1642534 h 2409248"/>
              <a:gd name="connsiteX4" fmla="*/ 296333 w 1388846"/>
              <a:gd name="connsiteY4" fmla="*/ 1735667 h 2409248"/>
              <a:gd name="connsiteX5" fmla="*/ 338666 w 1388846"/>
              <a:gd name="connsiteY5" fmla="*/ 1888067 h 2409248"/>
              <a:gd name="connsiteX6" fmla="*/ 347133 w 1388846"/>
              <a:gd name="connsiteY6" fmla="*/ 1938867 h 2409248"/>
              <a:gd name="connsiteX7" fmla="*/ 355600 w 1388846"/>
              <a:gd name="connsiteY7" fmla="*/ 1981200 h 2409248"/>
              <a:gd name="connsiteX8" fmla="*/ 448733 w 1388846"/>
              <a:gd name="connsiteY8" fmla="*/ 2260601 h 2409248"/>
              <a:gd name="connsiteX9" fmla="*/ 787400 w 1388846"/>
              <a:gd name="connsiteY9" fmla="*/ 2404534 h 2409248"/>
              <a:gd name="connsiteX10" fmla="*/ 1016000 w 1388846"/>
              <a:gd name="connsiteY10" fmla="*/ 2370667 h 2409248"/>
              <a:gd name="connsiteX11" fmla="*/ 1168400 w 1388846"/>
              <a:gd name="connsiteY11" fmla="*/ 2235200 h 2409248"/>
              <a:gd name="connsiteX12" fmla="*/ 1244600 w 1388846"/>
              <a:gd name="connsiteY12" fmla="*/ 2209801 h 2409248"/>
              <a:gd name="connsiteX13" fmla="*/ 1363133 w 1388846"/>
              <a:gd name="connsiteY13" fmla="*/ 2091267 h 2409248"/>
              <a:gd name="connsiteX14" fmla="*/ 1380066 w 1388846"/>
              <a:gd name="connsiteY14" fmla="*/ 2040468 h 2409248"/>
              <a:gd name="connsiteX15" fmla="*/ 1253066 w 1388846"/>
              <a:gd name="connsiteY15" fmla="*/ 2032000 h 2409248"/>
              <a:gd name="connsiteX16" fmla="*/ 1286933 w 1388846"/>
              <a:gd name="connsiteY16" fmla="*/ 2006600 h 2409248"/>
              <a:gd name="connsiteX17" fmla="*/ 1354667 w 1388846"/>
              <a:gd name="connsiteY17" fmla="*/ 1972734 h 2409248"/>
              <a:gd name="connsiteX18" fmla="*/ 1380066 w 1388846"/>
              <a:gd name="connsiteY18" fmla="*/ 1236134 h 2409248"/>
              <a:gd name="connsiteX19" fmla="*/ 1388533 w 1388846"/>
              <a:gd name="connsiteY19" fmla="*/ 575734 h 2409248"/>
              <a:gd name="connsiteX20" fmla="*/ 1176866 w 1388846"/>
              <a:gd name="connsiteY20" fmla="*/ 59267 h 2409248"/>
              <a:gd name="connsiteX21" fmla="*/ 575733 w 1388846"/>
              <a:gd name="connsiteY21" fmla="*/ 0 h 2409248"/>
              <a:gd name="connsiteX22" fmla="*/ 110066 w 1388846"/>
              <a:gd name="connsiteY22" fmla="*/ 152400 h 2409248"/>
              <a:gd name="connsiteX23" fmla="*/ 101600 w 1388846"/>
              <a:gd name="connsiteY23" fmla="*/ 465667 h 2409248"/>
              <a:gd name="connsiteX24" fmla="*/ 93133 w 1388846"/>
              <a:gd name="connsiteY24" fmla="*/ 524934 h 2409248"/>
              <a:gd name="connsiteX25" fmla="*/ 84666 w 1388846"/>
              <a:gd name="connsiteY25" fmla="*/ 635000 h 2409248"/>
              <a:gd name="connsiteX26" fmla="*/ 84666 w 1388846"/>
              <a:gd name="connsiteY26" fmla="*/ 863600 h 2409248"/>
              <a:gd name="connsiteX27" fmla="*/ 84666 w 1388846"/>
              <a:gd name="connsiteY27" fmla="*/ 863600 h 2409248"/>
              <a:gd name="connsiteX28" fmla="*/ 110067 w 1388846"/>
              <a:gd name="connsiteY28" fmla="*/ 685800 h 2409248"/>
              <a:gd name="connsiteX29" fmla="*/ 93133 w 1388846"/>
              <a:gd name="connsiteY29" fmla="*/ 516467 h 2409248"/>
              <a:gd name="connsiteX0" fmla="*/ 0 w 1388846"/>
              <a:gd name="connsiteY0" fmla="*/ 194734 h 2409248"/>
              <a:gd name="connsiteX1" fmla="*/ 135466 w 1388846"/>
              <a:gd name="connsiteY1" fmla="*/ 855134 h 2409248"/>
              <a:gd name="connsiteX2" fmla="*/ 228600 w 1388846"/>
              <a:gd name="connsiteY2" fmla="*/ 1507067 h 2409248"/>
              <a:gd name="connsiteX3" fmla="*/ 262466 w 1388846"/>
              <a:gd name="connsiteY3" fmla="*/ 1642534 h 2409248"/>
              <a:gd name="connsiteX4" fmla="*/ 296333 w 1388846"/>
              <a:gd name="connsiteY4" fmla="*/ 1735667 h 2409248"/>
              <a:gd name="connsiteX5" fmla="*/ 338666 w 1388846"/>
              <a:gd name="connsiteY5" fmla="*/ 1888067 h 2409248"/>
              <a:gd name="connsiteX6" fmla="*/ 347133 w 1388846"/>
              <a:gd name="connsiteY6" fmla="*/ 1938867 h 2409248"/>
              <a:gd name="connsiteX7" fmla="*/ 355600 w 1388846"/>
              <a:gd name="connsiteY7" fmla="*/ 1981200 h 2409248"/>
              <a:gd name="connsiteX8" fmla="*/ 448733 w 1388846"/>
              <a:gd name="connsiteY8" fmla="*/ 2260601 h 2409248"/>
              <a:gd name="connsiteX9" fmla="*/ 787400 w 1388846"/>
              <a:gd name="connsiteY9" fmla="*/ 2404534 h 2409248"/>
              <a:gd name="connsiteX10" fmla="*/ 1016000 w 1388846"/>
              <a:gd name="connsiteY10" fmla="*/ 2370667 h 2409248"/>
              <a:gd name="connsiteX11" fmla="*/ 1168400 w 1388846"/>
              <a:gd name="connsiteY11" fmla="*/ 2235200 h 2409248"/>
              <a:gd name="connsiteX12" fmla="*/ 1244600 w 1388846"/>
              <a:gd name="connsiteY12" fmla="*/ 2209801 h 2409248"/>
              <a:gd name="connsiteX13" fmla="*/ 1363133 w 1388846"/>
              <a:gd name="connsiteY13" fmla="*/ 2091267 h 2409248"/>
              <a:gd name="connsiteX14" fmla="*/ 1380066 w 1388846"/>
              <a:gd name="connsiteY14" fmla="*/ 2040468 h 2409248"/>
              <a:gd name="connsiteX15" fmla="*/ 1253066 w 1388846"/>
              <a:gd name="connsiteY15" fmla="*/ 2032000 h 2409248"/>
              <a:gd name="connsiteX16" fmla="*/ 1286933 w 1388846"/>
              <a:gd name="connsiteY16" fmla="*/ 2006600 h 2409248"/>
              <a:gd name="connsiteX17" fmla="*/ 1354667 w 1388846"/>
              <a:gd name="connsiteY17" fmla="*/ 1972734 h 2409248"/>
              <a:gd name="connsiteX18" fmla="*/ 1380066 w 1388846"/>
              <a:gd name="connsiteY18" fmla="*/ 1236134 h 2409248"/>
              <a:gd name="connsiteX19" fmla="*/ 1388533 w 1388846"/>
              <a:gd name="connsiteY19" fmla="*/ 575734 h 2409248"/>
              <a:gd name="connsiteX20" fmla="*/ 1176866 w 1388846"/>
              <a:gd name="connsiteY20" fmla="*/ 59267 h 2409248"/>
              <a:gd name="connsiteX21" fmla="*/ 575733 w 1388846"/>
              <a:gd name="connsiteY21" fmla="*/ 0 h 2409248"/>
              <a:gd name="connsiteX22" fmla="*/ 110066 w 1388846"/>
              <a:gd name="connsiteY22" fmla="*/ 152400 h 2409248"/>
              <a:gd name="connsiteX23" fmla="*/ 101600 w 1388846"/>
              <a:gd name="connsiteY23" fmla="*/ 465667 h 2409248"/>
              <a:gd name="connsiteX24" fmla="*/ 93133 w 1388846"/>
              <a:gd name="connsiteY24" fmla="*/ 524934 h 2409248"/>
              <a:gd name="connsiteX25" fmla="*/ 84666 w 1388846"/>
              <a:gd name="connsiteY25" fmla="*/ 635000 h 2409248"/>
              <a:gd name="connsiteX26" fmla="*/ 84666 w 1388846"/>
              <a:gd name="connsiteY26" fmla="*/ 863600 h 2409248"/>
              <a:gd name="connsiteX27" fmla="*/ 84666 w 1388846"/>
              <a:gd name="connsiteY27" fmla="*/ 863600 h 2409248"/>
              <a:gd name="connsiteX28" fmla="*/ 118534 w 1388846"/>
              <a:gd name="connsiteY28" fmla="*/ 626533 h 2409248"/>
              <a:gd name="connsiteX29" fmla="*/ 93133 w 1388846"/>
              <a:gd name="connsiteY29" fmla="*/ 516467 h 2409248"/>
              <a:gd name="connsiteX0" fmla="*/ 0 w 1388533"/>
              <a:gd name="connsiteY0" fmla="*/ 194734 h 2409248"/>
              <a:gd name="connsiteX1" fmla="*/ 135466 w 1388533"/>
              <a:gd name="connsiteY1" fmla="*/ 855134 h 2409248"/>
              <a:gd name="connsiteX2" fmla="*/ 228600 w 1388533"/>
              <a:gd name="connsiteY2" fmla="*/ 1507067 h 2409248"/>
              <a:gd name="connsiteX3" fmla="*/ 262466 w 1388533"/>
              <a:gd name="connsiteY3" fmla="*/ 1642534 h 2409248"/>
              <a:gd name="connsiteX4" fmla="*/ 296333 w 1388533"/>
              <a:gd name="connsiteY4" fmla="*/ 1735667 h 2409248"/>
              <a:gd name="connsiteX5" fmla="*/ 338666 w 1388533"/>
              <a:gd name="connsiteY5" fmla="*/ 1888067 h 2409248"/>
              <a:gd name="connsiteX6" fmla="*/ 347133 w 1388533"/>
              <a:gd name="connsiteY6" fmla="*/ 1938867 h 2409248"/>
              <a:gd name="connsiteX7" fmla="*/ 355600 w 1388533"/>
              <a:gd name="connsiteY7" fmla="*/ 1981200 h 2409248"/>
              <a:gd name="connsiteX8" fmla="*/ 448733 w 1388533"/>
              <a:gd name="connsiteY8" fmla="*/ 2260601 h 2409248"/>
              <a:gd name="connsiteX9" fmla="*/ 787400 w 1388533"/>
              <a:gd name="connsiteY9" fmla="*/ 2404534 h 2409248"/>
              <a:gd name="connsiteX10" fmla="*/ 1016000 w 1388533"/>
              <a:gd name="connsiteY10" fmla="*/ 2370667 h 2409248"/>
              <a:gd name="connsiteX11" fmla="*/ 1168400 w 1388533"/>
              <a:gd name="connsiteY11" fmla="*/ 2235200 h 2409248"/>
              <a:gd name="connsiteX12" fmla="*/ 1244600 w 1388533"/>
              <a:gd name="connsiteY12" fmla="*/ 2209801 h 2409248"/>
              <a:gd name="connsiteX13" fmla="*/ 1363133 w 1388533"/>
              <a:gd name="connsiteY13" fmla="*/ 2091267 h 2409248"/>
              <a:gd name="connsiteX14" fmla="*/ 1380066 w 1388533"/>
              <a:gd name="connsiteY14" fmla="*/ 2040468 h 2409248"/>
              <a:gd name="connsiteX15" fmla="*/ 1363133 w 1388533"/>
              <a:gd name="connsiteY15" fmla="*/ 2015067 h 2409248"/>
              <a:gd name="connsiteX16" fmla="*/ 1286933 w 1388533"/>
              <a:gd name="connsiteY16" fmla="*/ 2006600 h 2409248"/>
              <a:gd name="connsiteX17" fmla="*/ 1354667 w 1388533"/>
              <a:gd name="connsiteY17" fmla="*/ 1972734 h 2409248"/>
              <a:gd name="connsiteX18" fmla="*/ 1380066 w 1388533"/>
              <a:gd name="connsiteY18" fmla="*/ 1236134 h 2409248"/>
              <a:gd name="connsiteX19" fmla="*/ 1388533 w 1388533"/>
              <a:gd name="connsiteY19" fmla="*/ 575734 h 2409248"/>
              <a:gd name="connsiteX20" fmla="*/ 1176866 w 1388533"/>
              <a:gd name="connsiteY20" fmla="*/ 59267 h 2409248"/>
              <a:gd name="connsiteX21" fmla="*/ 575733 w 1388533"/>
              <a:gd name="connsiteY21" fmla="*/ 0 h 2409248"/>
              <a:gd name="connsiteX22" fmla="*/ 110066 w 1388533"/>
              <a:gd name="connsiteY22" fmla="*/ 152400 h 2409248"/>
              <a:gd name="connsiteX23" fmla="*/ 101600 w 1388533"/>
              <a:gd name="connsiteY23" fmla="*/ 465667 h 2409248"/>
              <a:gd name="connsiteX24" fmla="*/ 93133 w 1388533"/>
              <a:gd name="connsiteY24" fmla="*/ 524934 h 2409248"/>
              <a:gd name="connsiteX25" fmla="*/ 84666 w 1388533"/>
              <a:gd name="connsiteY25" fmla="*/ 635000 h 2409248"/>
              <a:gd name="connsiteX26" fmla="*/ 84666 w 1388533"/>
              <a:gd name="connsiteY26" fmla="*/ 863600 h 2409248"/>
              <a:gd name="connsiteX27" fmla="*/ 84666 w 1388533"/>
              <a:gd name="connsiteY27" fmla="*/ 863600 h 2409248"/>
              <a:gd name="connsiteX28" fmla="*/ 118534 w 1388533"/>
              <a:gd name="connsiteY28" fmla="*/ 626533 h 2409248"/>
              <a:gd name="connsiteX29" fmla="*/ 93133 w 1388533"/>
              <a:gd name="connsiteY29" fmla="*/ 516467 h 2409248"/>
              <a:gd name="connsiteX0" fmla="*/ 0 w 1439333"/>
              <a:gd name="connsiteY0" fmla="*/ 194734 h 2409248"/>
              <a:gd name="connsiteX1" fmla="*/ 135466 w 1439333"/>
              <a:gd name="connsiteY1" fmla="*/ 855134 h 2409248"/>
              <a:gd name="connsiteX2" fmla="*/ 228600 w 1439333"/>
              <a:gd name="connsiteY2" fmla="*/ 1507067 h 2409248"/>
              <a:gd name="connsiteX3" fmla="*/ 262466 w 1439333"/>
              <a:gd name="connsiteY3" fmla="*/ 1642534 h 2409248"/>
              <a:gd name="connsiteX4" fmla="*/ 296333 w 1439333"/>
              <a:gd name="connsiteY4" fmla="*/ 1735667 h 2409248"/>
              <a:gd name="connsiteX5" fmla="*/ 338666 w 1439333"/>
              <a:gd name="connsiteY5" fmla="*/ 1888067 h 2409248"/>
              <a:gd name="connsiteX6" fmla="*/ 347133 w 1439333"/>
              <a:gd name="connsiteY6" fmla="*/ 1938867 h 2409248"/>
              <a:gd name="connsiteX7" fmla="*/ 355600 w 1439333"/>
              <a:gd name="connsiteY7" fmla="*/ 1981200 h 2409248"/>
              <a:gd name="connsiteX8" fmla="*/ 448733 w 1439333"/>
              <a:gd name="connsiteY8" fmla="*/ 2260601 h 2409248"/>
              <a:gd name="connsiteX9" fmla="*/ 787400 w 1439333"/>
              <a:gd name="connsiteY9" fmla="*/ 2404534 h 2409248"/>
              <a:gd name="connsiteX10" fmla="*/ 1016000 w 1439333"/>
              <a:gd name="connsiteY10" fmla="*/ 2370667 h 2409248"/>
              <a:gd name="connsiteX11" fmla="*/ 1168400 w 1439333"/>
              <a:gd name="connsiteY11" fmla="*/ 2235200 h 2409248"/>
              <a:gd name="connsiteX12" fmla="*/ 1244600 w 1439333"/>
              <a:gd name="connsiteY12" fmla="*/ 2209801 h 2409248"/>
              <a:gd name="connsiteX13" fmla="*/ 1363133 w 1439333"/>
              <a:gd name="connsiteY13" fmla="*/ 2091267 h 2409248"/>
              <a:gd name="connsiteX14" fmla="*/ 1380066 w 1439333"/>
              <a:gd name="connsiteY14" fmla="*/ 2040468 h 2409248"/>
              <a:gd name="connsiteX15" fmla="*/ 1363133 w 1439333"/>
              <a:gd name="connsiteY15" fmla="*/ 2015067 h 2409248"/>
              <a:gd name="connsiteX16" fmla="*/ 1286933 w 1439333"/>
              <a:gd name="connsiteY16" fmla="*/ 2006600 h 2409248"/>
              <a:gd name="connsiteX17" fmla="*/ 1354667 w 1439333"/>
              <a:gd name="connsiteY17" fmla="*/ 1972734 h 2409248"/>
              <a:gd name="connsiteX18" fmla="*/ 1439333 w 1439333"/>
              <a:gd name="connsiteY18" fmla="*/ 1219201 h 2409248"/>
              <a:gd name="connsiteX19" fmla="*/ 1388533 w 1439333"/>
              <a:gd name="connsiteY19" fmla="*/ 575734 h 2409248"/>
              <a:gd name="connsiteX20" fmla="*/ 1176866 w 1439333"/>
              <a:gd name="connsiteY20" fmla="*/ 59267 h 2409248"/>
              <a:gd name="connsiteX21" fmla="*/ 575733 w 1439333"/>
              <a:gd name="connsiteY21" fmla="*/ 0 h 2409248"/>
              <a:gd name="connsiteX22" fmla="*/ 110066 w 1439333"/>
              <a:gd name="connsiteY22" fmla="*/ 152400 h 2409248"/>
              <a:gd name="connsiteX23" fmla="*/ 101600 w 1439333"/>
              <a:gd name="connsiteY23" fmla="*/ 465667 h 2409248"/>
              <a:gd name="connsiteX24" fmla="*/ 93133 w 1439333"/>
              <a:gd name="connsiteY24" fmla="*/ 524934 h 2409248"/>
              <a:gd name="connsiteX25" fmla="*/ 84666 w 1439333"/>
              <a:gd name="connsiteY25" fmla="*/ 635000 h 2409248"/>
              <a:gd name="connsiteX26" fmla="*/ 84666 w 1439333"/>
              <a:gd name="connsiteY26" fmla="*/ 863600 h 2409248"/>
              <a:gd name="connsiteX27" fmla="*/ 84666 w 1439333"/>
              <a:gd name="connsiteY27" fmla="*/ 863600 h 2409248"/>
              <a:gd name="connsiteX28" fmla="*/ 118534 w 1439333"/>
              <a:gd name="connsiteY28" fmla="*/ 626533 h 2409248"/>
              <a:gd name="connsiteX29" fmla="*/ 93133 w 1439333"/>
              <a:gd name="connsiteY29" fmla="*/ 516467 h 2409248"/>
              <a:gd name="connsiteX0" fmla="*/ 0 w 1439333"/>
              <a:gd name="connsiteY0" fmla="*/ 194734 h 2409248"/>
              <a:gd name="connsiteX1" fmla="*/ 135466 w 1439333"/>
              <a:gd name="connsiteY1" fmla="*/ 855134 h 2409248"/>
              <a:gd name="connsiteX2" fmla="*/ 228600 w 1439333"/>
              <a:gd name="connsiteY2" fmla="*/ 1507067 h 2409248"/>
              <a:gd name="connsiteX3" fmla="*/ 262466 w 1439333"/>
              <a:gd name="connsiteY3" fmla="*/ 1642534 h 2409248"/>
              <a:gd name="connsiteX4" fmla="*/ 296333 w 1439333"/>
              <a:gd name="connsiteY4" fmla="*/ 1735667 h 2409248"/>
              <a:gd name="connsiteX5" fmla="*/ 338666 w 1439333"/>
              <a:gd name="connsiteY5" fmla="*/ 1888067 h 2409248"/>
              <a:gd name="connsiteX6" fmla="*/ 347133 w 1439333"/>
              <a:gd name="connsiteY6" fmla="*/ 1938867 h 2409248"/>
              <a:gd name="connsiteX7" fmla="*/ 355600 w 1439333"/>
              <a:gd name="connsiteY7" fmla="*/ 1981200 h 2409248"/>
              <a:gd name="connsiteX8" fmla="*/ 448733 w 1439333"/>
              <a:gd name="connsiteY8" fmla="*/ 2260601 h 2409248"/>
              <a:gd name="connsiteX9" fmla="*/ 787400 w 1439333"/>
              <a:gd name="connsiteY9" fmla="*/ 2404534 h 2409248"/>
              <a:gd name="connsiteX10" fmla="*/ 1016000 w 1439333"/>
              <a:gd name="connsiteY10" fmla="*/ 2370667 h 2409248"/>
              <a:gd name="connsiteX11" fmla="*/ 1168400 w 1439333"/>
              <a:gd name="connsiteY11" fmla="*/ 2235200 h 2409248"/>
              <a:gd name="connsiteX12" fmla="*/ 1244600 w 1439333"/>
              <a:gd name="connsiteY12" fmla="*/ 2209801 h 2409248"/>
              <a:gd name="connsiteX13" fmla="*/ 1363133 w 1439333"/>
              <a:gd name="connsiteY13" fmla="*/ 2091267 h 2409248"/>
              <a:gd name="connsiteX14" fmla="*/ 1380066 w 1439333"/>
              <a:gd name="connsiteY14" fmla="*/ 2040468 h 2409248"/>
              <a:gd name="connsiteX15" fmla="*/ 1363133 w 1439333"/>
              <a:gd name="connsiteY15" fmla="*/ 2015067 h 2409248"/>
              <a:gd name="connsiteX16" fmla="*/ 1346200 w 1439333"/>
              <a:gd name="connsiteY16" fmla="*/ 1989666 h 2409248"/>
              <a:gd name="connsiteX17" fmla="*/ 1354667 w 1439333"/>
              <a:gd name="connsiteY17" fmla="*/ 1972734 h 2409248"/>
              <a:gd name="connsiteX18" fmla="*/ 1439333 w 1439333"/>
              <a:gd name="connsiteY18" fmla="*/ 1219201 h 2409248"/>
              <a:gd name="connsiteX19" fmla="*/ 1388533 w 1439333"/>
              <a:gd name="connsiteY19" fmla="*/ 575734 h 2409248"/>
              <a:gd name="connsiteX20" fmla="*/ 1176866 w 1439333"/>
              <a:gd name="connsiteY20" fmla="*/ 59267 h 2409248"/>
              <a:gd name="connsiteX21" fmla="*/ 575733 w 1439333"/>
              <a:gd name="connsiteY21" fmla="*/ 0 h 2409248"/>
              <a:gd name="connsiteX22" fmla="*/ 110066 w 1439333"/>
              <a:gd name="connsiteY22" fmla="*/ 152400 h 2409248"/>
              <a:gd name="connsiteX23" fmla="*/ 101600 w 1439333"/>
              <a:gd name="connsiteY23" fmla="*/ 465667 h 2409248"/>
              <a:gd name="connsiteX24" fmla="*/ 93133 w 1439333"/>
              <a:gd name="connsiteY24" fmla="*/ 524934 h 2409248"/>
              <a:gd name="connsiteX25" fmla="*/ 84666 w 1439333"/>
              <a:gd name="connsiteY25" fmla="*/ 635000 h 2409248"/>
              <a:gd name="connsiteX26" fmla="*/ 84666 w 1439333"/>
              <a:gd name="connsiteY26" fmla="*/ 863600 h 2409248"/>
              <a:gd name="connsiteX27" fmla="*/ 84666 w 1439333"/>
              <a:gd name="connsiteY27" fmla="*/ 863600 h 2409248"/>
              <a:gd name="connsiteX28" fmla="*/ 118534 w 1439333"/>
              <a:gd name="connsiteY28" fmla="*/ 626533 h 2409248"/>
              <a:gd name="connsiteX29" fmla="*/ 93133 w 1439333"/>
              <a:gd name="connsiteY29" fmla="*/ 516467 h 240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9333" h="2409248">
                <a:moveTo>
                  <a:pt x="0" y="194734"/>
                </a:moveTo>
                <a:lnTo>
                  <a:pt x="135466" y="855134"/>
                </a:lnTo>
                <a:lnTo>
                  <a:pt x="228600" y="1507067"/>
                </a:lnTo>
                <a:cubicBezTo>
                  <a:pt x="239889" y="1552223"/>
                  <a:pt x="249243" y="1597906"/>
                  <a:pt x="262466" y="1642534"/>
                </a:cubicBezTo>
                <a:cubicBezTo>
                  <a:pt x="271850" y="1674206"/>
                  <a:pt x="285887" y="1704329"/>
                  <a:pt x="296333" y="1735667"/>
                </a:cubicBezTo>
                <a:cubicBezTo>
                  <a:pt x="309809" y="1776095"/>
                  <a:pt x="329287" y="1844297"/>
                  <a:pt x="338666" y="1888067"/>
                </a:cubicBezTo>
                <a:cubicBezTo>
                  <a:pt x="342263" y="1904853"/>
                  <a:pt x="344062" y="1921977"/>
                  <a:pt x="347133" y="1938867"/>
                </a:cubicBezTo>
                <a:cubicBezTo>
                  <a:pt x="349707" y="1953025"/>
                  <a:pt x="338667" y="1927578"/>
                  <a:pt x="355600" y="1981200"/>
                </a:cubicBezTo>
                <a:cubicBezTo>
                  <a:pt x="372533" y="2034822"/>
                  <a:pt x="388055" y="2233790"/>
                  <a:pt x="448733" y="2260601"/>
                </a:cubicBezTo>
                <a:cubicBezTo>
                  <a:pt x="539044" y="2221090"/>
                  <a:pt x="697089" y="2444045"/>
                  <a:pt x="787400" y="2404534"/>
                </a:cubicBezTo>
                <a:lnTo>
                  <a:pt x="1016000" y="2370667"/>
                </a:lnTo>
                <a:cubicBezTo>
                  <a:pt x="1140178" y="2367845"/>
                  <a:pt x="1130300" y="2262011"/>
                  <a:pt x="1168400" y="2235200"/>
                </a:cubicBezTo>
                <a:cubicBezTo>
                  <a:pt x="1206500" y="2208389"/>
                  <a:pt x="1212145" y="2233790"/>
                  <a:pt x="1244600" y="2209801"/>
                </a:cubicBezTo>
                <a:cubicBezTo>
                  <a:pt x="1277056" y="2185812"/>
                  <a:pt x="1340555" y="2119489"/>
                  <a:pt x="1363133" y="2091267"/>
                </a:cubicBezTo>
                <a:cubicBezTo>
                  <a:pt x="1385711" y="2063045"/>
                  <a:pt x="1380066" y="2053168"/>
                  <a:pt x="1380066" y="2040468"/>
                </a:cubicBezTo>
                <a:cubicBezTo>
                  <a:pt x="1380066" y="2027768"/>
                  <a:pt x="1368777" y="2023534"/>
                  <a:pt x="1363133" y="2015067"/>
                </a:cubicBezTo>
                <a:cubicBezTo>
                  <a:pt x="1357489" y="2006600"/>
                  <a:pt x="1347611" y="1996722"/>
                  <a:pt x="1346200" y="1989666"/>
                </a:cubicBezTo>
                <a:cubicBezTo>
                  <a:pt x="1344789" y="1982611"/>
                  <a:pt x="1339145" y="2101145"/>
                  <a:pt x="1354667" y="1972734"/>
                </a:cubicBezTo>
                <a:cubicBezTo>
                  <a:pt x="1370189" y="1844323"/>
                  <a:pt x="1411111" y="1470379"/>
                  <a:pt x="1439333" y="1219201"/>
                </a:cubicBezTo>
                <a:cubicBezTo>
                  <a:pt x="1422400" y="1004712"/>
                  <a:pt x="1432277" y="769056"/>
                  <a:pt x="1388533" y="575734"/>
                </a:cubicBezTo>
                <a:cubicBezTo>
                  <a:pt x="1344789" y="382412"/>
                  <a:pt x="1247422" y="231423"/>
                  <a:pt x="1176866" y="59267"/>
                </a:cubicBezTo>
                <a:lnTo>
                  <a:pt x="575733" y="0"/>
                </a:lnTo>
                <a:lnTo>
                  <a:pt x="110066" y="152400"/>
                </a:lnTo>
                <a:cubicBezTo>
                  <a:pt x="107244" y="256822"/>
                  <a:pt x="106343" y="361314"/>
                  <a:pt x="101600" y="465667"/>
                </a:cubicBezTo>
                <a:cubicBezTo>
                  <a:pt x="100694" y="485603"/>
                  <a:pt x="95119" y="505077"/>
                  <a:pt x="93133" y="524934"/>
                </a:cubicBezTo>
                <a:cubicBezTo>
                  <a:pt x="89471" y="561548"/>
                  <a:pt x="85586" y="598214"/>
                  <a:pt x="84666" y="635000"/>
                </a:cubicBezTo>
                <a:cubicBezTo>
                  <a:pt x="82762" y="711176"/>
                  <a:pt x="84666" y="787400"/>
                  <a:pt x="84666" y="863600"/>
                </a:cubicBezTo>
                <a:lnTo>
                  <a:pt x="84666" y="863600"/>
                </a:lnTo>
                <a:cubicBezTo>
                  <a:pt x="90311" y="824089"/>
                  <a:pt x="117123" y="684388"/>
                  <a:pt x="118534" y="626533"/>
                </a:cubicBezTo>
                <a:cubicBezTo>
                  <a:pt x="119945" y="568678"/>
                  <a:pt x="228600" y="553156"/>
                  <a:pt x="93133" y="516467"/>
                </a:cubicBezTo>
              </a:path>
            </a:pathLst>
          </a:custGeom>
          <a:solidFill>
            <a:srgbClr val="56CFEF">
              <a:alpha val="62000"/>
            </a:srgbClr>
          </a:solidFill>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2" name="TextBox 1"/>
          <p:cNvSpPr txBox="1"/>
          <p:nvPr/>
        </p:nvSpPr>
        <p:spPr>
          <a:xfrm>
            <a:off x="3810000" y="2234624"/>
            <a:ext cx="656149" cy="584776"/>
          </a:xfrm>
          <a:prstGeom prst="rect">
            <a:avLst/>
          </a:prstGeom>
          <a:noFill/>
        </p:spPr>
        <p:txBody>
          <a:bodyPr wrap="none" rtlCol="0">
            <a:spAutoFit/>
          </a:bodyPr>
          <a:lstStyle/>
          <a:p>
            <a:r>
              <a:rPr lang="en-US" sz="3200" dirty="0" err="1"/>
              <a:t>cP</a:t>
            </a:r>
            <a:endParaRPr lang="en-US" sz="3200" dirty="0"/>
          </a:p>
        </p:txBody>
      </p:sp>
      <p:sp>
        <p:nvSpPr>
          <p:cNvPr id="8" name="TextBox 7"/>
          <p:cNvSpPr txBox="1"/>
          <p:nvPr/>
        </p:nvSpPr>
        <p:spPr>
          <a:xfrm>
            <a:off x="685800" y="2474893"/>
            <a:ext cx="1296148" cy="954107"/>
          </a:xfrm>
          <a:prstGeom prst="rect">
            <a:avLst/>
          </a:prstGeom>
          <a:noFill/>
        </p:spPr>
        <p:txBody>
          <a:bodyPr wrap="none" rtlCol="0">
            <a:spAutoFit/>
          </a:bodyPr>
          <a:lstStyle/>
          <a:p>
            <a:pPr algn="ctr"/>
            <a:r>
              <a:rPr lang="en-US" sz="3200" dirty="0" err="1"/>
              <a:t>mP</a:t>
            </a:r>
            <a:endParaRPr lang="en-US" sz="3200" dirty="0"/>
          </a:p>
          <a:p>
            <a:pPr algn="ctr"/>
            <a:r>
              <a:rPr lang="en-US" dirty="0"/>
              <a:t>(Pacific)</a:t>
            </a:r>
          </a:p>
        </p:txBody>
      </p:sp>
      <p:sp>
        <p:nvSpPr>
          <p:cNvPr id="9" name="TextBox 8"/>
          <p:cNvSpPr txBox="1"/>
          <p:nvPr/>
        </p:nvSpPr>
        <p:spPr>
          <a:xfrm>
            <a:off x="5763859" y="2246293"/>
            <a:ext cx="1398941" cy="954107"/>
          </a:xfrm>
          <a:prstGeom prst="rect">
            <a:avLst/>
          </a:prstGeom>
          <a:noFill/>
        </p:spPr>
        <p:txBody>
          <a:bodyPr wrap="none" rtlCol="0">
            <a:spAutoFit/>
          </a:bodyPr>
          <a:lstStyle/>
          <a:p>
            <a:pPr algn="ctr"/>
            <a:r>
              <a:rPr lang="en-US" sz="3200" dirty="0" err="1"/>
              <a:t>mP</a:t>
            </a:r>
            <a:endParaRPr lang="en-US" sz="3200" dirty="0"/>
          </a:p>
          <a:p>
            <a:pPr algn="ctr"/>
            <a:r>
              <a:rPr lang="en-US" dirty="0"/>
              <a:t>(Atlantic)</a:t>
            </a:r>
          </a:p>
        </p:txBody>
      </p:sp>
      <p:sp>
        <p:nvSpPr>
          <p:cNvPr id="10" name="TextBox 9"/>
          <p:cNvSpPr txBox="1"/>
          <p:nvPr/>
        </p:nvSpPr>
        <p:spPr>
          <a:xfrm>
            <a:off x="4800600" y="4419600"/>
            <a:ext cx="774571" cy="584776"/>
          </a:xfrm>
          <a:prstGeom prst="rect">
            <a:avLst/>
          </a:prstGeom>
          <a:noFill/>
        </p:spPr>
        <p:txBody>
          <a:bodyPr wrap="none" rtlCol="0">
            <a:spAutoFit/>
          </a:bodyPr>
          <a:lstStyle/>
          <a:p>
            <a:r>
              <a:rPr lang="en-US" sz="3200" dirty="0" err="1"/>
              <a:t>mT</a:t>
            </a:r>
            <a:endParaRPr lang="en-US" sz="3200" dirty="0"/>
          </a:p>
        </p:txBody>
      </p:sp>
    </p:spTree>
    <p:extLst>
      <p:ext uri="{BB962C8B-B14F-4D97-AF65-F5344CB8AC3E}">
        <p14:creationId xmlns:p14="http://schemas.microsoft.com/office/powerpoint/2010/main" val="1660545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3589_11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52400"/>
            <a:ext cx="84836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371600" y="76200"/>
            <a:ext cx="6599583" cy="461665"/>
          </a:xfrm>
          <a:prstGeom prst="rect">
            <a:avLst/>
          </a:prstGeom>
          <a:noFill/>
          <a:ln>
            <a:noFill/>
          </a:ln>
        </p:spPr>
        <p:txBody>
          <a:bodyPr wrap="none" rtlCol="0">
            <a:spAutoFit/>
          </a:bodyPr>
          <a:lstStyle/>
          <a:p>
            <a:r>
              <a:rPr lang="en-US" dirty="0">
                <a:solidFill>
                  <a:schemeClr val="bg1"/>
                </a:solidFill>
              </a:rPr>
              <a:t>North America Air Masses and Source Regions</a:t>
            </a:r>
          </a:p>
        </p:txBody>
      </p:sp>
    </p:spTree>
    <p:extLst>
      <p:ext uri="{BB962C8B-B14F-4D97-AF65-F5344CB8AC3E}">
        <p14:creationId xmlns:p14="http://schemas.microsoft.com/office/powerpoint/2010/main" val="266334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88" y="439738"/>
            <a:ext cx="8382000" cy="6001642"/>
          </a:xfrm>
          <a:prstGeom prst="rect">
            <a:avLst/>
          </a:prstGeom>
          <a:noFill/>
        </p:spPr>
        <p:txBody>
          <a:bodyPr>
            <a:spAutoFit/>
          </a:bodyPr>
          <a:lstStyle/>
          <a:p>
            <a:pPr>
              <a:defRPr/>
            </a:pPr>
            <a:r>
              <a:rPr lang="en-US" b="1" u="sng" dirty="0"/>
              <a:t>Quick Summary—Air Masses (Chapter 11):</a:t>
            </a:r>
          </a:p>
          <a:p>
            <a:pPr>
              <a:defRPr/>
            </a:pPr>
            <a:endParaRPr lang="en-US" dirty="0"/>
          </a:p>
          <a:p>
            <a:pPr marL="342900" indent="-342900">
              <a:buFont typeface="Arial"/>
              <a:buChar char="•"/>
              <a:defRPr/>
            </a:pPr>
            <a:r>
              <a:rPr lang="en-US" dirty="0"/>
              <a:t>Air masses are large bodies of air with consistent temperature and humidity, as characterized by their source region.</a:t>
            </a:r>
          </a:p>
          <a:p>
            <a:pPr marL="342900" indent="-342900">
              <a:buFont typeface="Arial"/>
              <a:buChar char="•"/>
              <a:defRPr/>
            </a:pPr>
            <a:endParaRPr lang="en-US" dirty="0"/>
          </a:p>
          <a:p>
            <a:pPr marL="342900" indent="-342900">
              <a:buFont typeface="Arial"/>
              <a:buChar char="•"/>
              <a:defRPr/>
            </a:pPr>
            <a:r>
              <a:rPr lang="en-US" dirty="0"/>
              <a:t>Main air mass types:  </a:t>
            </a:r>
            <a:r>
              <a:rPr lang="en-US" dirty="0" err="1"/>
              <a:t>cP</a:t>
            </a:r>
            <a:r>
              <a:rPr lang="en-US" dirty="0"/>
              <a:t> (cold, dry, polar land), </a:t>
            </a:r>
            <a:r>
              <a:rPr lang="en-US" dirty="0" err="1"/>
              <a:t>cT</a:t>
            </a:r>
            <a:r>
              <a:rPr lang="en-US" dirty="0"/>
              <a:t> (hot, dry, subtropical land), </a:t>
            </a:r>
            <a:r>
              <a:rPr lang="en-US" dirty="0" err="1"/>
              <a:t>mP</a:t>
            </a:r>
            <a:r>
              <a:rPr lang="en-US" dirty="0"/>
              <a:t> (cool, moist, high latitude ocean), </a:t>
            </a:r>
            <a:r>
              <a:rPr lang="en-US" dirty="0" err="1"/>
              <a:t>mT</a:t>
            </a:r>
            <a:r>
              <a:rPr lang="en-US" dirty="0"/>
              <a:t> (warm, moist, low latitude ocean)</a:t>
            </a:r>
          </a:p>
          <a:p>
            <a:pPr marL="342900" indent="-342900">
              <a:buFont typeface="Arial"/>
              <a:buChar char="•"/>
              <a:defRPr/>
            </a:pPr>
            <a:endParaRPr lang="en-US" dirty="0"/>
          </a:p>
          <a:p>
            <a:pPr marL="342900" indent="-342900">
              <a:buFont typeface="Arial"/>
              <a:buChar char="•"/>
              <a:defRPr/>
            </a:pPr>
            <a:r>
              <a:rPr lang="en-US" dirty="0"/>
              <a:t>The U.S. is dominated by </a:t>
            </a:r>
            <a:r>
              <a:rPr lang="en-US" dirty="0" err="1"/>
              <a:t>cP</a:t>
            </a:r>
            <a:r>
              <a:rPr lang="en-US" dirty="0"/>
              <a:t> in the winter and </a:t>
            </a:r>
            <a:r>
              <a:rPr lang="en-US" dirty="0" err="1"/>
              <a:t>mT</a:t>
            </a:r>
            <a:r>
              <a:rPr lang="en-US" dirty="0"/>
              <a:t> in the summer.</a:t>
            </a:r>
          </a:p>
          <a:p>
            <a:pPr>
              <a:defRPr/>
            </a:pPr>
            <a:endParaRPr lang="en-US" dirty="0"/>
          </a:p>
          <a:p>
            <a:pPr marL="342900" indent="-342900">
              <a:buFont typeface="Arial"/>
              <a:buChar char="•"/>
              <a:defRPr/>
            </a:pPr>
            <a:r>
              <a:rPr lang="en-US" dirty="0"/>
              <a:t>Air masses can modify as they move out of their source regions and alter their thermal and moisture properties.</a:t>
            </a:r>
          </a:p>
          <a:p>
            <a:pPr>
              <a:defRPr/>
            </a:pPr>
            <a:r>
              <a:rPr lang="en-US" dirty="0"/>
              <a:t>  </a:t>
            </a:r>
          </a:p>
        </p:txBody>
      </p:sp>
    </p:spTree>
    <p:extLst>
      <p:ext uri="{BB962C8B-B14F-4D97-AF65-F5344CB8AC3E}">
        <p14:creationId xmlns:p14="http://schemas.microsoft.com/office/powerpoint/2010/main" val="60363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F135-0913-5F45-91C5-0A0239E0EDAA}"/>
              </a:ext>
            </a:extLst>
          </p:cNvPr>
          <p:cNvSpPr>
            <a:spLocks noGrp="1"/>
          </p:cNvSpPr>
          <p:nvPr>
            <p:ph type="title"/>
          </p:nvPr>
        </p:nvSpPr>
        <p:spPr/>
        <p:txBody>
          <a:bodyPr/>
          <a:lstStyle/>
          <a:p>
            <a:r>
              <a:rPr lang="en-US" dirty="0"/>
              <a:t>Air Mass Definition</a:t>
            </a:r>
          </a:p>
        </p:txBody>
      </p:sp>
      <p:sp>
        <p:nvSpPr>
          <p:cNvPr id="3" name="Content Placeholder 2">
            <a:extLst>
              <a:ext uri="{FF2B5EF4-FFF2-40B4-BE49-F238E27FC236}">
                <a16:creationId xmlns:a16="http://schemas.microsoft.com/office/drawing/2014/main" id="{6BD3DA01-2D1D-444B-ADA4-7D22B1D3DD6C}"/>
              </a:ext>
            </a:extLst>
          </p:cNvPr>
          <p:cNvSpPr>
            <a:spLocks noGrp="1"/>
          </p:cNvSpPr>
          <p:nvPr>
            <p:ph idx="1"/>
          </p:nvPr>
        </p:nvSpPr>
        <p:spPr/>
        <p:txBody>
          <a:bodyPr/>
          <a:lstStyle/>
          <a:p>
            <a:r>
              <a:rPr lang="en-US" dirty="0"/>
              <a:t>Large body of air with fairly consistent temperature and humidity over large horizontal distances</a:t>
            </a:r>
          </a:p>
          <a:p>
            <a:r>
              <a:rPr lang="en-US" dirty="0"/>
              <a:t>Air needs to remain in place long enough to acquire the characteristics of the underlying surface</a:t>
            </a:r>
          </a:p>
        </p:txBody>
      </p:sp>
    </p:spTree>
    <p:extLst>
      <p:ext uri="{BB962C8B-B14F-4D97-AF65-F5344CB8AC3E}">
        <p14:creationId xmlns:p14="http://schemas.microsoft.com/office/powerpoint/2010/main" val="211791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C87D-8710-5940-BD9D-9808C763571C}"/>
              </a:ext>
            </a:extLst>
          </p:cNvPr>
          <p:cNvSpPr>
            <a:spLocks noGrp="1"/>
          </p:cNvSpPr>
          <p:nvPr>
            <p:ph type="title"/>
          </p:nvPr>
        </p:nvSpPr>
        <p:spPr>
          <a:xfrm>
            <a:off x="685800" y="228600"/>
            <a:ext cx="7772400" cy="1143000"/>
          </a:xfrm>
        </p:spPr>
        <p:txBody>
          <a:bodyPr/>
          <a:lstStyle/>
          <a:p>
            <a:r>
              <a:rPr lang="en-US" dirty="0"/>
              <a:t>Air Mass Source Regions</a:t>
            </a:r>
          </a:p>
        </p:txBody>
      </p:sp>
      <p:sp>
        <p:nvSpPr>
          <p:cNvPr id="3" name="Content Placeholder 2">
            <a:extLst>
              <a:ext uri="{FF2B5EF4-FFF2-40B4-BE49-F238E27FC236}">
                <a16:creationId xmlns:a16="http://schemas.microsoft.com/office/drawing/2014/main" id="{8F605CFC-4F3D-1C4B-AE73-C85F595E6471}"/>
              </a:ext>
            </a:extLst>
          </p:cNvPr>
          <p:cNvSpPr>
            <a:spLocks noGrp="1"/>
          </p:cNvSpPr>
          <p:nvPr>
            <p:ph idx="1"/>
          </p:nvPr>
        </p:nvSpPr>
        <p:spPr>
          <a:xfrm>
            <a:off x="685800" y="1371600"/>
            <a:ext cx="7772400" cy="1219200"/>
          </a:xfrm>
        </p:spPr>
        <p:txBody>
          <a:bodyPr/>
          <a:lstStyle/>
          <a:p>
            <a:r>
              <a:rPr lang="en-US" dirty="0"/>
              <a:t>Extensive and relatively homogeneous surfaces </a:t>
            </a:r>
          </a:p>
        </p:txBody>
      </p:sp>
      <p:grpSp>
        <p:nvGrpSpPr>
          <p:cNvPr id="8" name="Group 7">
            <a:extLst>
              <a:ext uri="{FF2B5EF4-FFF2-40B4-BE49-F238E27FC236}">
                <a16:creationId xmlns:a16="http://schemas.microsoft.com/office/drawing/2014/main" id="{03D43789-3357-EF42-AA57-D0C1B8971C98}"/>
              </a:ext>
            </a:extLst>
          </p:cNvPr>
          <p:cNvGrpSpPr/>
          <p:nvPr/>
        </p:nvGrpSpPr>
        <p:grpSpPr>
          <a:xfrm>
            <a:off x="838200" y="3000386"/>
            <a:ext cx="7304353" cy="461665"/>
            <a:chOff x="838200" y="3000386"/>
            <a:chExt cx="7304353" cy="461665"/>
          </a:xfrm>
        </p:grpSpPr>
        <p:sp>
          <p:nvSpPr>
            <p:cNvPr id="4" name="TextBox 3">
              <a:extLst>
                <a:ext uri="{FF2B5EF4-FFF2-40B4-BE49-F238E27FC236}">
                  <a16:creationId xmlns:a16="http://schemas.microsoft.com/office/drawing/2014/main" id="{BBD1AF6E-0ED5-BA41-86E8-244842F0CF4D}"/>
                </a:ext>
              </a:extLst>
            </p:cNvPr>
            <p:cNvSpPr txBox="1"/>
            <p:nvPr/>
          </p:nvSpPr>
          <p:spPr>
            <a:xfrm>
              <a:off x="838200" y="3000386"/>
              <a:ext cx="3215945" cy="461665"/>
            </a:xfrm>
            <a:prstGeom prst="rect">
              <a:avLst/>
            </a:prstGeom>
            <a:noFill/>
          </p:spPr>
          <p:txBody>
            <a:bodyPr wrap="none" rtlCol="0">
              <a:spAutoFit/>
            </a:bodyPr>
            <a:lstStyle/>
            <a:p>
              <a:r>
                <a:rPr lang="en-US" i="1" u="sng" dirty="0"/>
                <a:t>Good Source Regions</a:t>
              </a:r>
            </a:p>
          </p:txBody>
        </p:sp>
        <p:sp>
          <p:nvSpPr>
            <p:cNvPr id="5" name="TextBox 4">
              <a:extLst>
                <a:ext uri="{FF2B5EF4-FFF2-40B4-BE49-F238E27FC236}">
                  <a16:creationId xmlns:a16="http://schemas.microsoft.com/office/drawing/2014/main" id="{689E85CF-BC62-BC4B-97BB-140A2B018890}"/>
                </a:ext>
              </a:extLst>
            </p:cNvPr>
            <p:cNvSpPr txBox="1"/>
            <p:nvPr/>
          </p:nvSpPr>
          <p:spPr>
            <a:xfrm>
              <a:off x="5029200" y="3000386"/>
              <a:ext cx="3113353" cy="461665"/>
            </a:xfrm>
            <a:prstGeom prst="rect">
              <a:avLst/>
            </a:prstGeom>
            <a:noFill/>
          </p:spPr>
          <p:txBody>
            <a:bodyPr wrap="none" rtlCol="0">
              <a:spAutoFit/>
            </a:bodyPr>
            <a:lstStyle/>
            <a:p>
              <a:r>
                <a:rPr lang="en-US" i="1" u="sng" dirty="0"/>
                <a:t>Poor Source Regions</a:t>
              </a:r>
            </a:p>
          </p:txBody>
        </p:sp>
      </p:grpSp>
      <p:sp>
        <p:nvSpPr>
          <p:cNvPr id="6" name="TextBox 5">
            <a:extLst>
              <a:ext uri="{FF2B5EF4-FFF2-40B4-BE49-F238E27FC236}">
                <a16:creationId xmlns:a16="http://schemas.microsoft.com/office/drawing/2014/main" id="{DB206736-5BCF-EF4E-B648-C1BB3ED0636B}"/>
              </a:ext>
            </a:extLst>
          </p:cNvPr>
          <p:cNvSpPr txBox="1"/>
          <p:nvPr/>
        </p:nvSpPr>
        <p:spPr>
          <a:xfrm>
            <a:off x="838200" y="3886200"/>
            <a:ext cx="3597460" cy="1200329"/>
          </a:xfrm>
          <a:prstGeom prst="rect">
            <a:avLst/>
          </a:prstGeom>
          <a:noFill/>
        </p:spPr>
        <p:txBody>
          <a:bodyPr wrap="none" rtlCol="0">
            <a:spAutoFit/>
          </a:bodyPr>
          <a:lstStyle/>
          <a:p>
            <a:pPr marL="342900" indent="-342900">
              <a:buFont typeface="Arial" panose="020B0604020202020204" pitchFamily="34" charset="0"/>
              <a:buChar char="•"/>
            </a:pPr>
            <a:r>
              <a:rPr lang="en-US" dirty="0"/>
              <a:t>deserts</a:t>
            </a:r>
          </a:p>
          <a:p>
            <a:pPr marL="342900" indent="-342900">
              <a:buFont typeface="Arial" panose="020B0604020202020204" pitchFamily="34" charset="0"/>
              <a:buChar char="•"/>
            </a:pPr>
            <a:r>
              <a:rPr lang="en-US" dirty="0"/>
              <a:t>snow/ice-covered land</a:t>
            </a:r>
          </a:p>
          <a:p>
            <a:pPr marL="342900" indent="-342900">
              <a:buFont typeface="Arial" panose="020B0604020202020204" pitchFamily="34" charset="0"/>
              <a:buChar char="•"/>
            </a:pPr>
            <a:r>
              <a:rPr lang="en-US" dirty="0"/>
              <a:t>oceans</a:t>
            </a:r>
          </a:p>
        </p:txBody>
      </p:sp>
      <p:sp>
        <p:nvSpPr>
          <p:cNvPr id="7" name="TextBox 6">
            <a:extLst>
              <a:ext uri="{FF2B5EF4-FFF2-40B4-BE49-F238E27FC236}">
                <a16:creationId xmlns:a16="http://schemas.microsoft.com/office/drawing/2014/main" id="{15972CFB-0D7D-1D4A-9079-AD3A88F060BA}"/>
              </a:ext>
            </a:extLst>
          </p:cNvPr>
          <p:cNvSpPr txBox="1"/>
          <p:nvPr/>
        </p:nvSpPr>
        <p:spPr>
          <a:xfrm>
            <a:off x="5029200" y="3886199"/>
            <a:ext cx="3820277" cy="1938992"/>
          </a:xfrm>
          <a:prstGeom prst="rect">
            <a:avLst/>
          </a:prstGeom>
          <a:noFill/>
        </p:spPr>
        <p:txBody>
          <a:bodyPr wrap="none" rtlCol="0">
            <a:spAutoFit/>
          </a:bodyPr>
          <a:lstStyle/>
          <a:p>
            <a:pPr marL="342900" indent="-342900">
              <a:buFont typeface="Arial" panose="020B0604020202020204" pitchFamily="34" charset="0"/>
              <a:buChar char="•"/>
            </a:pPr>
            <a:r>
              <a:rPr lang="en-US" dirty="0"/>
              <a:t>coastlines</a:t>
            </a:r>
          </a:p>
          <a:p>
            <a:pPr marL="342900" indent="-342900">
              <a:buFont typeface="Arial" panose="020B0604020202020204" pitchFamily="34" charset="0"/>
              <a:buChar char="•"/>
            </a:pPr>
            <a:r>
              <a:rPr lang="en-US" dirty="0"/>
              <a:t>mountains</a:t>
            </a:r>
          </a:p>
          <a:p>
            <a:pPr marL="342900" indent="-342900">
              <a:buFont typeface="Arial" panose="020B0604020202020204" pitchFamily="34" charset="0"/>
              <a:buChar char="•"/>
            </a:pPr>
            <a:r>
              <a:rPr lang="en-US" dirty="0"/>
              <a:t>lakes (too small)</a:t>
            </a:r>
          </a:p>
          <a:p>
            <a:pPr marL="342900" indent="-342900">
              <a:buFont typeface="Arial" panose="020B0604020202020204" pitchFamily="34" charset="0"/>
              <a:buChar char="•"/>
            </a:pPr>
            <a:r>
              <a:rPr lang="en-US" dirty="0"/>
              <a:t>m</a:t>
            </a:r>
            <a:r>
              <a:rPr lang="en-US"/>
              <a:t>id-latitudes </a:t>
            </a:r>
            <a:r>
              <a:rPr lang="en-US" dirty="0"/>
              <a:t>(especially</a:t>
            </a:r>
          </a:p>
          <a:p>
            <a:r>
              <a:rPr lang="en-US" dirty="0"/>
              <a:t>	continents)</a:t>
            </a:r>
          </a:p>
        </p:txBody>
      </p:sp>
    </p:spTree>
    <p:extLst>
      <p:ext uri="{BB962C8B-B14F-4D97-AF65-F5344CB8AC3E}">
        <p14:creationId xmlns:p14="http://schemas.microsoft.com/office/powerpoint/2010/main" val="7192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3589_08_35.jpg">
            <a:extLst>
              <a:ext uri="{FF2B5EF4-FFF2-40B4-BE49-F238E27FC236}">
                <a16:creationId xmlns:a16="http://schemas.microsoft.com/office/drawing/2014/main" id="{2A2A223B-7FA6-8A48-8B50-24756ADE69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71" y="990600"/>
            <a:ext cx="7013458" cy="423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9E9F08-95A3-424B-8679-4F7FF5283310}"/>
              </a:ext>
            </a:extLst>
          </p:cNvPr>
          <p:cNvSpPr txBox="1"/>
          <p:nvPr/>
        </p:nvSpPr>
        <p:spPr>
          <a:xfrm>
            <a:off x="685800" y="228600"/>
            <a:ext cx="7013458" cy="461665"/>
          </a:xfrm>
          <a:prstGeom prst="rect">
            <a:avLst/>
          </a:prstGeom>
          <a:noFill/>
        </p:spPr>
        <p:txBody>
          <a:bodyPr wrap="none" rtlCol="0">
            <a:spAutoFit/>
          </a:bodyPr>
          <a:lstStyle/>
          <a:p>
            <a:r>
              <a:rPr lang="en-US" dirty="0"/>
              <a:t>Source regions are associated with </a:t>
            </a:r>
            <a:r>
              <a:rPr lang="en-US" b="1" u="sng" dirty="0"/>
              <a:t>anticyclones.</a:t>
            </a:r>
          </a:p>
        </p:txBody>
      </p:sp>
      <p:sp>
        <p:nvSpPr>
          <p:cNvPr id="4" name="TextBox 3">
            <a:extLst>
              <a:ext uri="{FF2B5EF4-FFF2-40B4-BE49-F238E27FC236}">
                <a16:creationId xmlns:a16="http://schemas.microsoft.com/office/drawing/2014/main" id="{039DF825-6A38-814A-91DE-D3E94E4EBA4E}"/>
              </a:ext>
            </a:extLst>
          </p:cNvPr>
          <p:cNvSpPr txBox="1"/>
          <p:nvPr/>
        </p:nvSpPr>
        <p:spPr>
          <a:xfrm>
            <a:off x="1027630" y="5451901"/>
            <a:ext cx="4793300" cy="830997"/>
          </a:xfrm>
          <a:prstGeom prst="rect">
            <a:avLst/>
          </a:prstGeom>
          <a:noFill/>
        </p:spPr>
        <p:txBody>
          <a:bodyPr wrap="none" rtlCol="0">
            <a:spAutoFit/>
          </a:bodyPr>
          <a:lstStyle/>
          <a:p>
            <a:pPr marL="342900" indent="-342900">
              <a:buFont typeface="Arial" panose="020B0604020202020204" pitchFamily="34" charset="0"/>
              <a:buChar char="•"/>
            </a:pPr>
            <a:r>
              <a:rPr lang="en-US" dirty="0"/>
              <a:t>weak, divergent surface winds</a:t>
            </a:r>
          </a:p>
          <a:p>
            <a:pPr marL="342900" indent="-342900">
              <a:buFont typeface="Arial" panose="020B0604020202020204" pitchFamily="34" charset="0"/>
              <a:buChar char="•"/>
            </a:pPr>
            <a:r>
              <a:rPr lang="en-US" dirty="0"/>
              <a:t>often stationary or slow-moving</a:t>
            </a:r>
          </a:p>
        </p:txBody>
      </p:sp>
    </p:spTree>
    <p:extLst>
      <p:ext uri="{BB962C8B-B14F-4D97-AF65-F5344CB8AC3E}">
        <p14:creationId xmlns:p14="http://schemas.microsoft.com/office/powerpoint/2010/main" val="356801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D178C-D344-1C4A-A1A0-74C386DF6CB1}"/>
              </a:ext>
            </a:extLst>
          </p:cNvPr>
          <p:cNvSpPr txBox="1"/>
          <p:nvPr/>
        </p:nvSpPr>
        <p:spPr>
          <a:xfrm>
            <a:off x="2286000" y="152400"/>
            <a:ext cx="4614965" cy="461665"/>
          </a:xfrm>
          <a:prstGeom prst="rect">
            <a:avLst/>
          </a:prstGeom>
          <a:noFill/>
        </p:spPr>
        <p:txBody>
          <a:bodyPr wrap="none" rtlCol="0">
            <a:spAutoFit/>
          </a:bodyPr>
          <a:lstStyle/>
          <a:p>
            <a:r>
              <a:rPr lang="en-US" dirty="0">
                <a:solidFill>
                  <a:schemeClr val="accent6">
                    <a:lumMod val="60000"/>
                    <a:lumOff val="40000"/>
                  </a:schemeClr>
                </a:solidFill>
              </a:rPr>
              <a:t>Bergeron Air Mass Classification</a:t>
            </a:r>
          </a:p>
        </p:txBody>
      </p:sp>
      <p:sp>
        <p:nvSpPr>
          <p:cNvPr id="3" name="TextBox 2">
            <a:extLst>
              <a:ext uri="{FF2B5EF4-FFF2-40B4-BE49-F238E27FC236}">
                <a16:creationId xmlns:a16="http://schemas.microsoft.com/office/drawing/2014/main" id="{ACB503DD-A302-3F4C-B03B-31DA863FC4EC}"/>
              </a:ext>
            </a:extLst>
          </p:cNvPr>
          <p:cNvSpPr txBox="1"/>
          <p:nvPr/>
        </p:nvSpPr>
        <p:spPr>
          <a:xfrm>
            <a:off x="2664266" y="1030717"/>
            <a:ext cx="3815468" cy="1200329"/>
          </a:xfrm>
          <a:prstGeom prst="rect">
            <a:avLst/>
          </a:prstGeom>
          <a:noFill/>
        </p:spPr>
        <p:txBody>
          <a:bodyPr wrap="none" rtlCol="0">
            <a:spAutoFit/>
          </a:bodyPr>
          <a:lstStyle/>
          <a:p>
            <a:pPr marL="342900" indent="-342900">
              <a:buFont typeface="Arial" panose="020B0604020202020204" pitchFamily="34" charset="0"/>
              <a:buChar char="•"/>
            </a:pPr>
            <a:r>
              <a:rPr lang="en-US" dirty="0"/>
              <a:t>1</a:t>
            </a:r>
            <a:r>
              <a:rPr lang="en-US" baseline="30000" dirty="0"/>
              <a:t>st</a:t>
            </a:r>
            <a:r>
              <a:rPr lang="en-US" dirty="0"/>
              <a:t> letter:  humidity </a:t>
            </a:r>
          </a:p>
          <a:p>
            <a:pPr marL="800100" lvl="1" indent="-342900">
              <a:buFont typeface="Arial" panose="020B0604020202020204" pitchFamily="34" charset="0"/>
              <a:buChar char="•"/>
            </a:pPr>
            <a:r>
              <a:rPr lang="en-US" dirty="0"/>
              <a:t>maritime (m):  humid</a:t>
            </a:r>
          </a:p>
          <a:p>
            <a:pPr marL="800100" lvl="1" indent="-342900">
              <a:buFont typeface="Arial" panose="020B0604020202020204" pitchFamily="34" charset="0"/>
              <a:buChar char="•"/>
            </a:pPr>
            <a:r>
              <a:rPr lang="en-US" dirty="0"/>
              <a:t>continental (c):  dry</a:t>
            </a:r>
          </a:p>
        </p:txBody>
      </p:sp>
      <p:sp>
        <p:nvSpPr>
          <p:cNvPr id="4" name="TextBox 3">
            <a:extLst>
              <a:ext uri="{FF2B5EF4-FFF2-40B4-BE49-F238E27FC236}">
                <a16:creationId xmlns:a16="http://schemas.microsoft.com/office/drawing/2014/main" id="{879CE227-19E6-F948-ACA9-9C5F4A591686}"/>
              </a:ext>
            </a:extLst>
          </p:cNvPr>
          <p:cNvSpPr txBox="1"/>
          <p:nvPr/>
        </p:nvSpPr>
        <p:spPr>
          <a:xfrm>
            <a:off x="2664266" y="2647698"/>
            <a:ext cx="3815468" cy="1200329"/>
          </a:xfrm>
          <a:prstGeom prst="rect">
            <a:avLst/>
          </a:prstGeom>
          <a:noFill/>
        </p:spPr>
        <p:txBody>
          <a:bodyPr wrap="none" rtlCol="0">
            <a:spAutoFit/>
          </a:bodyPr>
          <a:lstStyle/>
          <a:p>
            <a:pPr marL="342900" indent="-342900">
              <a:buFont typeface="Arial" panose="020B0604020202020204" pitchFamily="34" charset="0"/>
              <a:buChar char="•"/>
            </a:pPr>
            <a:r>
              <a:rPr lang="en-US" dirty="0"/>
              <a:t>2</a:t>
            </a:r>
            <a:r>
              <a:rPr lang="en-US" baseline="30000" dirty="0"/>
              <a:t>nd</a:t>
            </a:r>
            <a:r>
              <a:rPr lang="en-US" dirty="0"/>
              <a:t> letter:  temperature </a:t>
            </a:r>
          </a:p>
          <a:p>
            <a:pPr marL="800100" lvl="1" indent="-342900">
              <a:buFont typeface="Arial" panose="020B0604020202020204" pitchFamily="34" charset="0"/>
              <a:buChar char="•"/>
            </a:pPr>
            <a:r>
              <a:rPr lang="en-US" dirty="0"/>
              <a:t>Tropical (T):  warm</a:t>
            </a:r>
          </a:p>
          <a:p>
            <a:pPr marL="800100" lvl="1" indent="-342900">
              <a:buFont typeface="Arial" panose="020B0604020202020204" pitchFamily="34" charset="0"/>
              <a:buChar char="•"/>
            </a:pPr>
            <a:r>
              <a:rPr lang="en-US" dirty="0"/>
              <a:t>Polar (P):  cold</a:t>
            </a:r>
          </a:p>
        </p:txBody>
      </p:sp>
      <p:sp>
        <p:nvSpPr>
          <p:cNvPr id="5" name="TextBox 4">
            <a:extLst>
              <a:ext uri="{FF2B5EF4-FFF2-40B4-BE49-F238E27FC236}">
                <a16:creationId xmlns:a16="http://schemas.microsoft.com/office/drawing/2014/main" id="{062F74D5-8E83-7B40-9038-33DB54EFA1B3}"/>
              </a:ext>
            </a:extLst>
          </p:cNvPr>
          <p:cNvSpPr txBox="1"/>
          <p:nvPr/>
        </p:nvSpPr>
        <p:spPr>
          <a:xfrm>
            <a:off x="2664266" y="4226409"/>
            <a:ext cx="5081840" cy="1569660"/>
          </a:xfrm>
          <a:prstGeom prst="rect">
            <a:avLst/>
          </a:prstGeom>
          <a:noFill/>
        </p:spPr>
        <p:txBody>
          <a:bodyPr wrap="none" rtlCol="0">
            <a:spAutoFit/>
          </a:bodyPr>
          <a:lstStyle/>
          <a:p>
            <a:pPr marL="342900" indent="-342900">
              <a:buFont typeface="Arial" panose="020B0604020202020204" pitchFamily="34" charset="0"/>
              <a:buChar char="•"/>
            </a:pPr>
            <a:r>
              <a:rPr lang="en-US" dirty="0"/>
              <a:t>3</a:t>
            </a:r>
            <a:r>
              <a:rPr lang="en-US" baseline="30000" dirty="0"/>
              <a:t>rd</a:t>
            </a:r>
            <a:r>
              <a:rPr lang="en-US" dirty="0"/>
              <a:t> letter: modification (optional)</a:t>
            </a:r>
          </a:p>
          <a:p>
            <a:pPr marL="800100" lvl="1" indent="-342900">
              <a:buFont typeface="Arial" panose="020B0604020202020204" pitchFamily="34" charset="0"/>
              <a:buChar char="•"/>
            </a:pPr>
            <a:r>
              <a:rPr lang="en-US" dirty="0"/>
              <a:t>air is colder than surface (k)</a:t>
            </a:r>
          </a:p>
          <a:p>
            <a:pPr marL="800100" lvl="1" indent="-342900">
              <a:buFont typeface="Arial" panose="020B0604020202020204" pitchFamily="34" charset="0"/>
              <a:buChar char="•"/>
            </a:pPr>
            <a:r>
              <a:rPr lang="en-US" dirty="0"/>
              <a:t>Air is warmer than surface (w)</a:t>
            </a:r>
          </a:p>
          <a:p>
            <a:pPr lvl="1"/>
            <a:r>
              <a:rPr lang="en-US" dirty="0"/>
              <a:t>(Not used in this class)</a:t>
            </a:r>
          </a:p>
        </p:txBody>
      </p:sp>
    </p:spTree>
    <p:extLst>
      <p:ext uri="{BB962C8B-B14F-4D97-AF65-F5344CB8AC3E}">
        <p14:creationId xmlns:p14="http://schemas.microsoft.com/office/powerpoint/2010/main" val="27240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11-t1"/>
          <p:cNvPicPr>
            <a:picLocks noChangeAspect="1" noChangeArrowheads="1"/>
          </p:cNvPicPr>
          <p:nvPr/>
        </p:nvPicPr>
        <p:blipFill>
          <a:blip r:embed="rId3" cstate="print"/>
          <a:srcRect/>
          <a:stretch>
            <a:fillRect/>
          </a:stretch>
        </p:blipFill>
        <p:spPr bwMode="auto">
          <a:xfrm>
            <a:off x="76200" y="762000"/>
            <a:ext cx="8966200" cy="2195513"/>
          </a:xfrm>
          <a:prstGeom prst="rect">
            <a:avLst/>
          </a:prstGeom>
          <a:noFill/>
        </p:spPr>
      </p:pic>
      <p:graphicFrame>
        <p:nvGraphicFramePr>
          <p:cNvPr id="4" name="Table 3"/>
          <p:cNvGraphicFramePr>
            <a:graphicFrameLocks noGrp="1"/>
          </p:cNvGraphicFramePr>
          <p:nvPr>
            <p:extLst>
              <p:ext uri="{D42A27DB-BD31-4B8C-83A1-F6EECF244321}">
                <p14:modId xmlns:p14="http://schemas.microsoft.com/office/powerpoint/2010/main" val="1820475093"/>
              </p:ext>
            </p:extLst>
          </p:nvPr>
        </p:nvGraphicFramePr>
        <p:xfrm>
          <a:off x="1600200" y="4526280"/>
          <a:ext cx="6553200" cy="111252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LOW</a:t>
                      </a:r>
                    </a:p>
                  </a:txBody>
                  <a:tcPr/>
                </a:tc>
                <a:tc>
                  <a:txBody>
                    <a:bodyPr/>
                    <a:lstStyle/>
                    <a:p>
                      <a:r>
                        <a:rPr lang="en-US" dirty="0"/>
                        <a:t>HIGH</a:t>
                      </a:r>
                    </a:p>
                  </a:txBody>
                  <a:tcPr/>
                </a:tc>
                <a:extLst>
                  <a:ext uri="{0D108BD9-81ED-4DB2-BD59-A6C34878D82A}">
                    <a16:rowId xmlns:a16="http://schemas.microsoft.com/office/drawing/2014/main" val="10000"/>
                  </a:ext>
                </a:extLst>
              </a:tr>
              <a:tr h="370840">
                <a:tc>
                  <a:txBody>
                    <a:bodyPr/>
                    <a:lstStyle/>
                    <a:p>
                      <a:r>
                        <a:rPr lang="en-US" dirty="0"/>
                        <a:t>LOW</a:t>
                      </a:r>
                    </a:p>
                  </a:txBody>
                  <a:tcPr/>
                </a:tc>
                <a:tc>
                  <a:txBody>
                    <a:bodyPr/>
                    <a:lstStyle/>
                    <a:p>
                      <a:r>
                        <a:rPr lang="en-US" dirty="0"/>
                        <a:t>continental</a:t>
                      </a:r>
                      <a:r>
                        <a:rPr lang="en-US" baseline="0" dirty="0"/>
                        <a:t> Polar</a:t>
                      </a:r>
                      <a:endParaRPr lang="en-US" dirty="0"/>
                    </a:p>
                  </a:txBody>
                  <a:tcPr/>
                </a:tc>
                <a:tc>
                  <a:txBody>
                    <a:bodyPr/>
                    <a:lstStyle/>
                    <a:p>
                      <a:r>
                        <a:rPr lang="en-US" dirty="0"/>
                        <a:t>continental Tropical</a:t>
                      </a:r>
                    </a:p>
                  </a:txBody>
                  <a:tcPr/>
                </a:tc>
                <a:extLst>
                  <a:ext uri="{0D108BD9-81ED-4DB2-BD59-A6C34878D82A}">
                    <a16:rowId xmlns:a16="http://schemas.microsoft.com/office/drawing/2014/main" val="10001"/>
                  </a:ext>
                </a:extLst>
              </a:tr>
              <a:tr h="370840">
                <a:tc>
                  <a:txBody>
                    <a:bodyPr/>
                    <a:lstStyle/>
                    <a:p>
                      <a:r>
                        <a:rPr lang="en-US" dirty="0"/>
                        <a:t>HIGH</a:t>
                      </a:r>
                    </a:p>
                  </a:txBody>
                  <a:tcPr/>
                </a:tc>
                <a:tc>
                  <a:txBody>
                    <a:bodyPr/>
                    <a:lstStyle/>
                    <a:p>
                      <a:r>
                        <a:rPr lang="en-US" dirty="0"/>
                        <a:t>maritime Polar</a:t>
                      </a:r>
                    </a:p>
                  </a:txBody>
                  <a:tcPr/>
                </a:tc>
                <a:tc>
                  <a:txBody>
                    <a:bodyPr/>
                    <a:lstStyle/>
                    <a:p>
                      <a:r>
                        <a:rPr lang="en-US" dirty="0"/>
                        <a:t>maritime</a:t>
                      </a:r>
                      <a:r>
                        <a:rPr lang="en-US" baseline="0" dirty="0"/>
                        <a:t> Tropical</a:t>
                      </a:r>
                      <a:endParaRPr lang="en-US"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4896596" y="3962400"/>
            <a:ext cx="2113804" cy="461665"/>
          </a:xfrm>
          <a:prstGeom prst="rect">
            <a:avLst/>
          </a:prstGeom>
          <a:noFill/>
        </p:spPr>
        <p:txBody>
          <a:bodyPr wrap="none" rtlCol="0">
            <a:spAutoFit/>
          </a:bodyPr>
          <a:lstStyle/>
          <a:p>
            <a:r>
              <a:rPr lang="en-US" b="1" i="1" dirty="0"/>
              <a:t>Temperature</a:t>
            </a:r>
          </a:p>
        </p:txBody>
      </p:sp>
      <p:sp>
        <p:nvSpPr>
          <p:cNvPr id="7" name="TextBox 6"/>
          <p:cNvSpPr txBox="1"/>
          <p:nvPr/>
        </p:nvSpPr>
        <p:spPr>
          <a:xfrm rot="16200000">
            <a:off x="204108" y="4825092"/>
            <a:ext cx="1577449" cy="461665"/>
          </a:xfrm>
          <a:prstGeom prst="rect">
            <a:avLst/>
          </a:prstGeom>
          <a:noFill/>
        </p:spPr>
        <p:txBody>
          <a:bodyPr wrap="none" rtlCol="0">
            <a:spAutoFit/>
          </a:bodyPr>
          <a:lstStyle/>
          <a:p>
            <a:r>
              <a:rPr lang="en-US" b="1" i="1" dirty="0"/>
              <a:t>Humidity</a:t>
            </a:r>
          </a:p>
        </p:txBody>
      </p:sp>
      <p:sp>
        <p:nvSpPr>
          <p:cNvPr id="6" name="TextBox 5"/>
          <p:cNvSpPr txBox="1"/>
          <p:nvPr/>
        </p:nvSpPr>
        <p:spPr>
          <a:xfrm>
            <a:off x="2286000" y="152400"/>
            <a:ext cx="4614965" cy="461665"/>
          </a:xfrm>
          <a:prstGeom prst="rect">
            <a:avLst/>
          </a:prstGeom>
          <a:noFill/>
        </p:spPr>
        <p:txBody>
          <a:bodyPr wrap="none" rtlCol="0">
            <a:spAutoFit/>
          </a:bodyPr>
          <a:lstStyle/>
          <a:p>
            <a:r>
              <a:rPr lang="en-US" dirty="0">
                <a:solidFill>
                  <a:schemeClr val="accent6">
                    <a:lumMod val="60000"/>
                    <a:lumOff val="40000"/>
                  </a:schemeClr>
                </a:solidFill>
              </a:rPr>
              <a:t>Bergeron Air Mass Classification</a:t>
            </a:r>
          </a:p>
        </p:txBody>
      </p:sp>
      <p:sp>
        <p:nvSpPr>
          <p:cNvPr id="8" name="TextBox 7"/>
          <p:cNvSpPr txBox="1"/>
          <p:nvPr/>
        </p:nvSpPr>
        <p:spPr>
          <a:xfrm>
            <a:off x="990600" y="3212068"/>
            <a:ext cx="5260838" cy="369332"/>
          </a:xfrm>
          <a:prstGeom prst="rect">
            <a:avLst/>
          </a:prstGeom>
          <a:noFill/>
        </p:spPr>
        <p:txBody>
          <a:bodyPr wrap="none" rtlCol="0">
            <a:spAutoFit/>
          </a:bodyPr>
          <a:lstStyle/>
          <a:p>
            <a:r>
              <a:rPr lang="en-US" sz="1800" dirty="0">
                <a:solidFill>
                  <a:schemeClr val="accent6">
                    <a:lumMod val="40000"/>
                    <a:lumOff val="60000"/>
                  </a:schemeClr>
                </a:solidFill>
              </a:rPr>
              <a:t>continental Arctic (</a:t>
            </a:r>
            <a:r>
              <a:rPr lang="en-US" sz="1800" dirty="0" err="1">
                <a:solidFill>
                  <a:schemeClr val="accent6">
                    <a:lumMod val="40000"/>
                    <a:lumOff val="60000"/>
                  </a:schemeClr>
                </a:solidFill>
              </a:rPr>
              <a:t>cA</a:t>
            </a:r>
            <a:r>
              <a:rPr lang="en-US" sz="1800" dirty="0">
                <a:solidFill>
                  <a:schemeClr val="accent6">
                    <a:lumMod val="40000"/>
                    <a:lumOff val="60000"/>
                  </a:schemeClr>
                </a:solidFill>
              </a:rPr>
              <a:t>) is an extreme version of </a:t>
            </a:r>
            <a:r>
              <a:rPr lang="en-US" sz="1800" dirty="0" err="1">
                <a:solidFill>
                  <a:schemeClr val="accent6">
                    <a:lumMod val="40000"/>
                    <a:lumOff val="60000"/>
                  </a:schemeClr>
                </a:solidFill>
              </a:rPr>
              <a:t>cP</a:t>
            </a:r>
            <a:endParaRPr lang="en-US" sz="1800" dirty="0">
              <a:solidFill>
                <a:schemeClr val="accent6">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3589_11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52400"/>
            <a:ext cx="84836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71600" y="76200"/>
            <a:ext cx="6599583" cy="461665"/>
          </a:xfrm>
          <a:prstGeom prst="rect">
            <a:avLst/>
          </a:prstGeom>
          <a:noFill/>
          <a:ln>
            <a:noFill/>
          </a:ln>
        </p:spPr>
        <p:txBody>
          <a:bodyPr wrap="none" rtlCol="0">
            <a:spAutoFit/>
          </a:bodyPr>
          <a:lstStyle/>
          <a:p>
            <a:r>
              <a:rPr lang="en-US" dirty="0">
                <a:solidFill>
                  <a:schemeClr val="bg1"/>
                </a:solidFill>
              </a:rPr>
              <a:t>North America Air Masses and Source Regions</a:t>
            </a:r>
          </a:p>
        </p:txBody>
      </p:sp>
    </p:spTree>
    <p:extLst>
      <p:ext uri="{BB962C8B-B14F-4D97-AF65-F5344CB8AC3E}">
        <p14:creationId xmlns:p14="http://schemas.microsoft.com/office/powerpoint/2010/main" val="266334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Text Box 15"/>
          <p:cNvSpPr txBox="1">
            <a:spLocks noChangeArrowheads="1"/>
          </p:cNvSpPr>
          <p:nvPr/>
        </p:nvSpPr>
        <p:spPr bwMode="auto">
          <a:xfrm>
            <a:off x="533400" y="228600"/>
            <a:ext cx="2301875" cy="1552575"/>
          </a:xfrm>
          <a:prstGeom prst="rect">
            <a:avLst/>
          </a:prstGeom>
          <a:noFill/>
          <a:ln w="9525">
            <a:noFill/>
            <a:miter lim="800000"/>
            <a:headEnd/>
            <a:tailEnd/>
          </a:ln>
        </p:spPr>
        <p:txBody>
          <a:bodyPr wrap="none">
            <a:spAutoFit/>
          </a:bodyPr>
          <a:lstStyle/>
          <a:p>
            <a:pPr algn="ctr"/>
            <a:r>
              <a:rPr lang="en-US"/>
              <a:t>Typical</a:t>
            </a:r>
          </a:p>
          <a:p>
            <a:pPr algn="ctr"/>
            <a:r>
              <a:rPr lang="en-US"/>
              <a:t>North American</a:t>
            </a:r>
          </a:p>
          <a:p>
            <a:pPr algn="ctr"/>
            <a:r>
              <a:rPr lang="en-US"/>
              <a:t>Winter</a:t>
            </a:r>
          </a:p>
          <a:p>
            <a:pPr algn="ctr"/>
            <a:r>
              <a:rPr lang="en-US"/>
              <a:t>Air Masses</a:t>
            </a:r>
          </a:p>
        </p:txBody>
      </p:sp>
      <p:grpSp>
        <p:nvGrpSpPr>
          <p:cNvPr id="19476" name="Group 20"/>
          <p:cNvGrpSpPr>
            <a:grpSpLocks/>
          </p:cNvGrpSpPr>
          <p:nvPr/>
        </p:nvGrpSpPr>
        <p:grpSpPr bwMode="auto">
          <a:xfrm>
            <a:off x="3278188" y="152400"/>
            <a:ext cx="5408612" cy="6678613"/>
            <a:chOff x="2065" y="96"/>
            <a:chExt cx="3407" cy="4207"/>
          </a:xfrm>
        </p:grpSpPr>
        <p:grpSp>
          <p:nvGrpSpPr>
            <p:cNvPr id="19473" name="Group 17"/>
            <p:cNvGrpSpPr>
              <a:grpSpLocks/>
            </p:cNvGrpSpPr>
            <p:nvPr/>
          </p:nvGrpSpPr>
          <p:grpSpPr bwMode="auto">
            <a:xfrm>
              <a:off x="2065" y="96"/>
              <a:ext cx="3407" cy="4207"/>
              <a:chOff x="2065" y="96"/>
              <a:chExt cx="3407" cy="4207"/>
            </a:xfrm>
          </p:grpSpPr>
          <p:pic>
            <p:nvPicPr>
              <p:cNvPr id="19461" name="Picture 5" descr="U"/>
              <p:cNvPicPr>
                <a:picLocks noChangeAspect="1" noChangeArrowheads="1"/>
              </p:cNvPicPr>
              <p:nvPr/>
            </p:nvPicPr>
            <p:blipFill>
              <a:blip r:embed="rId3" cstate="print"/>
              <a:srcRect/>
              <a:stretch>
                <a:fillRect/>
              </a:stretch>
            </p:blipFill>
            <p:spPr bwMode="auto">
              <a:xfrm>
                <a:off x="2065" y="96"/>
                <a:ext cx="3407" cy="4207"/>
              </a:xfrm>
              <a:prstGeom prst="rect">
                <a:avLst/>
              </a:prstGeom>
              <a:noFill/>
            </p:spPr>
          </p:pic>
          <p:grpSp>
            <p:nvGrpSpPr>
              <p:cNvPr id="19472" name="Group 16"/>
              <p:cNvGrpSpPr>
                <a:grpSpLocks/>
              </p:cNvGrpSpPr>
              <p:nvPr/>
            </p:nvGrpSpPr>
            <p:grpSpPr bwMode="auto">
              <a:xfrm>
                <a:off x="2256" y="960"/>
                <a:ext cx="3072" cy="2592"/>
                <a:chOff x="2256" y="960"/>
                <a:chExt cx="3072" cy="2592"/>
              </a:xfrm>
            </p:grpSpPr>
            <p:sp>
              <p:nvSpPr>
                <p:cNvPr id="19462" name="Oval 6"/>
                <p:cNvSpPr>
                  <a:spLocks noChangeArrowheads="1"/>
                </p:cNvSpPr>
                <p:nvPr/>
              </p:nvSpPr>
              <p:spPr bwMode="auto">
                <a:xfrm>
                  <a:off x="3408" y="96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9465" name="Oval 9"/>
                <p:cNvSpPr>
                  <a:spLocks noChangeArrowheads="1"/>
                </p:cNvSpPr>
                <p:nvPr/>
              </p:nvSpPr>
              <p:spPr bwMode="auto">
                <a:xfrm>
                  <a:off x="3024" y="172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9466" name="Oval 10"/>
                <p:cNvSpPr>
                  <a:spLocks noChangeArrowheads="1"/>
                </p:cNvSpPr>
                <p:nvPr/>
              </p:nvSpPr>
              <p:spPr bwMode="auto">
                <a:xfrm>
                  <a:off x="3696" y="2688"/>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9467" name="Oval 11"/>
                <p:cNvSpPr>
                  <a:spLocks noChangeArrowheads="1"/>
                </p:cNvSpPr>
                <p:nvPr/>
              </p:nvSpPr>
              <p:spPr bwMode="auto">
                <a:xfrm>
                  <a:off x="4368" y="163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cP</a:t>
                  </a:r>
                  <a:endParaRPr lang="en-US"/>
                </a:p>
              </p:txBody>
            </p:sp>
            <p:sp>
              <p:nvSpPr>
                <p:cNvPr id="19468" name="Oval 12"/>
                <p:cNvSpPr>
                  <a:spLocks noChangeArrowheads="1"/>
                </p:cNvSpPr>
                <p:nvPr/>
              </p:nvSpPr>
              <p:spPr bwMode="auto">
                <a:xfrm>
                  <a:off x="2256" y="312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9469" name="Oval 13"/>
                <p:cNvSpPr>
                  <a:spLocks noChangeArrowheads="1"/>
                </p:cNvSpPr>
                <p:nvPr/>
              </p:nvSpPr>
              <p:spPr bwMode="auto">
                <a:xfrm>
                  <a:off x="4464" y="3264"/>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9470" name="Oval 14"/>
                <p:cNvSpPr>
                  <a:spLocks noChangeArrowheads="1"/>
                </p:cNvSpPr>
                <p:nvPr/>
              </p:nvSpPr>
              <p:spPr bwMode="auto">
                <a:xfrm>
                  <a:off x="5040" y="1872"/>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mP</a:t>
                  </a:r>
                  <a:endParaRPr lang="en-US"/>
                </a:p>
              </p:txBody>
            </p:sp>
          </p:grpSp>
        </p:grpSp>
        <p:sp>
          <p:nvSpPr>
            <p:cNvPr id="19474" name="Oval 18"/>
            <p:cNvSpPr>
              <a:spLocks noChangeArrowheads="1"/>
            </p:cNvSpPr>
            <p:nvPr/>
          </p:nvSpPr>
          <p:spPr bwMode="auto">
            <a:xfrm>
              <a:off x="4128" y="2736"/>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sp>
          <p:nvSpPr>
            <p:cNvPr id="19475" name="Oval 19"/>
            <p:cNvSpPr>
              <a:spLocks noChangeArrowheads="1"/>
            </p:cNvSpPr>
            <p:nvPr/>
          </p:nvSpPr>
          <p:spPr bwMode="auto">
            <a:xfrm>
              <a:off x="4272" y="2400"/>
              <a:ext cx="288" cy="288"/>
            </a:xfrm>
            <a:prstGeom prst="ellipse">
              <a:avLst/>
            </a:prstGeom>
            <a:solidFill>
              <a:srgbClr val="9D9D9D"/>
            </a:solidFill>
            <a:ln w="9525">
              <a:noFill/>
              <a:round/>
              <a:headEnd/>
              <a:tailEnd/>
            </a:ln>
          </p:spPr>
          <p:txBody>
            <a:bodyPr wrap="none" anchor="ctr"/>
            <a:lstStyle/>
            <a:p>
              <a:pPr algn="ctr"/>
              <a:r>
                <a:rPr lang="en-US" sz="1600">
                  <a:solidFill>
                    <a:schemeClr val="bg1"/>
                  </a:solidFill>
                </a:rPr>
                <a:t>mT</a:t>
              </a:r>
              <a:endParaRPr lang="en-US"/>
            </a:p>
          </p:txBody>
        </p:sp>
      </p:grpSp>
      <p:sp>
        <p:nvSpPr>
          <p:cNvPr id="2" name="TextBox 1"/>
          <p:cNvSpPr txBox="1"/>
          <p:nvPr/>
        </p:nvSpPr>
        <p:spPr>
          <a:xfrm>
            <a:off x="840728" y="5036403"/>
            <a:ext cx="1733943" cy="707886"/>
          </a:xfrm>
          <a:prstGeom prst="rect">
            <a:avLst/>
          </a:prstGeom>
          <a:noFill/>
        </p:spPr>
        <p:txBody>
          <a:bodyPr wrap="none" rtlCol="0">
            <a:spAutoFit/>
          </a:bodyPr>
          <a:lstStyle/>
          <a:p>
            <a:pPr algn="ctr"/>
            <a:r>
              <a:rPr lang="en-US" sz="2000" dirty="0" err="1">
                <a:solidFill>
                  <a:srgbClr val="3366FF"/>
                </a:solidFill>
              </a:rPr>
              <a:t>cP</a:t>
            </a:r>
            <a:r>
              <a:rPr lang="en-US" sz="2000" dirty="0">
                <a:solidFill>
                  <a:srgbClr val="3366FF"/>
                </a:solidFill>
              </a:rPr>
              <a:t> dominates</a:t>
            </a:r>
          </a:p>
          <a:p>
            <a:pPr algn="ctr"/>
            <a:r>
              <a:rPr lang="en-US" sz="2000" dirty="0">
                <a:solidFill>
                  <a:srgbClr val="3366FF"/>
                </a:solidFill>
              </a:rPr>
              <a:t>in winter</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10875</TotalTime>
  <Words>1120</Words>
  <Application>Microsoft Macintosh PowerPoint</Application>
  <PresentationFormat>On-screen Show (4:3)</PresentationFormat>
  <Paragraphs>226</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Blank Presentation</vt:lpstr>
      <vt:lpstr>PowerPoint Presentation</vt:lpstr>
      <vt:lpstr>PowerPoint Presentation</vt:lpstr>
      <vt:lpstr>Air Mass Definition</vt:lpstr>
      <vt:lpstr>Air Mass Source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Davis</dc:creator>
  <cp:lastModifiedBy>Davis, Robert E (red3u)</cp:lastModifiedBy>
  <cp:revision>40</cp:revision>
  <dcterms:created xsi:type="dcterms:W3CDTF">2007-03-05T19:21:20Z</dcterms:created>
  <dcterms:modified xsi:type="dcterms:W3CDTF">2022-03-13T16:31:18Z</dcterms:modified>
</cp:coreProperties>
</file>