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36"/>
  </p:notesMasterIdLst>
  <p:sldIdLst>
    <p:sldId id="297" r:id="rId2"/>
    <p:sldId id="519" r:id="rId3"/>
    <p:sldId id="298" r:id="rId4"/>
    <p:sldId id="520" r:id="rId5"/>
    <p:sldId id="296" r:id="rId6"/>
    <p:sldId id="560" r:id="rId7"/>
    <p:sldId id="307" r:id="rId8"/>
    <p:sldId id="308" r:id="rId9"/>
    <p:sldId id="521" r:id="rId10"/>
    <p:sldId id="522" r:id="rId11"/>
    <p:sldId id="561" r:id="rId12"/>
    <p:sldId id="326" r:id="rId13"/>
    <p:sldId id="523" r:id="rId14"/>
    <p:sldId id="302" r:id="rId15"/>
    <p:sldId id="303" r:id="rId16"/>
    <p:sldId id="304" r:id="rId17"/>
    <p:sldId id="305" r:id="rId18"/>
    <p:sldId id="524" r:id="rId19"/>
    <p:sldId id="525" r:id="rId20"/>
    <p:sldId id="529" r:id="rId21"/>
    <p:sldId id="526" r:id="rId22"/>
    <p:sldId id="564" r:id="rId23"/>
    <p:sldId id="565" r:id="rId24"/>
    <p:sldId id="527" r:id="rId25"/>
    <p:sldId id="566" r:id="rId26"/>
    <p:sldId id="567" r:id="rId27"/>
    <p:sldId id="528" r:id="rId28"/>
    <p:sldId id="408" r:id="rId29"/>
    <p:sldId id="530" r:id="rId30"/>
    <p:sldId id="563" r:id="rId31"/>
    <p:sldId id="300" r:id="rId32"/>
    <p:sldId id="568" r:id="rId33"/>
    <p:sldId id="569" r:id="rId34"/>
    <p:sldId id="570" r:id="rId35"/>
    <p:sldId id="571" r:id="rId36"/>
    <p:sldId id="572" r:id="rId37"/>
    <p:sldId id="393" r:id="rId38"/>
    <p:sldId id="311" r:id="rId39"/>
    <p:sldId id="573" r:id="rId40"/>
    <p:sldId id="312" r:id="rId41"/>
    <p:sldId id="574" r:id="rId42"/>
    <p:sldId id="575" r:id="rId43"/>
    <p:sldId id="313" r:id="rId44"/>
    <p:sldId id="314" r:id="rId45"/>
    <p:sldId id="315" r:id="rId46"/>
    <p:sldId id="316" r:id="rId47"/>
    <p:sldId id="317" r:id="rId48"/>
    <p:sldId id="576" r:id="rId49"/>
    <p:sldId id="386" r:id="rId50"/>
    <p:sldId id="577" r:id="rId51"/>
    <p:sldId id="318" r:id="rId52"/>
    <p:sldId id="319" r:id="rId53"/>
    <p:sldId id="320" r:id="rId54"/>
    <p:sldId id="321" r:id="rId55"/>
    <p:sldId id="322" r:id="rId56"/>
    <p:sldId id="323" r:id="rId57"/>
    <p:sldId id="395" r:id="rId58"/>
    <p:sldId id="562" r:id="rId59"/>
    <p:sldId id="324" r:id="rId60"/>
    <p:sldId id="337" r:id="rId61"/>
    <p:sldId id="338" r:id="rId62"/>
    <p:sldId id="357" r:id="rId63"/>
    <p:sldId id="358" r:id="rId64"/>
    <p:sldId id="578" r:id="rId65"/>
    <p:sldId id="539" r:id="rId66"/>
    <p:sldId id="579" r:id="rId67"/>
    <p:sldId id="540" r:id="rId68"/>
    <p:sldId id="541" r:id="rId69"/>
    <p:sldId id="542" r:id="rId70"/>
    <p:sldId id="339" r:id="rId71"/>
    <p:sldId id="543" r:id="rId72"/>
    <p:sldId id="342" r:id="rId73"/>
    <p:sldId id="388" r:id="rId74"/>
    <p:sldId id="544" r:id="rId75"/>
    <p:sldId id="464" r:id="rId76"/>
    <p:sldId id="346" r:id="rId77"/>
    <p:sldId id="349" r:id="rId78"/>
    <p:sldId id="347" r:id="rId79"/>
    <p:sldId id="348" r:id="rId80"/>
    <p:sldId id="545" r:id="rId81"/>
    <p:sldId id="546" r:id="rId82"/>
    <p:sldId id="549" r:id="rId83"/>
    <p:sldId id="550" r:id="rId84"/>
    <p:sldId id="551" r:id="rId85"/>
    <p:sldId id="448" r:id="rId86"/>
    <p:sldId id="552" r:id="rId87"/>
    <p:sldId id="547" r:id="rId88"/>
    <p:sldId id="548" r:id="rId89"/>
    <p:sldId id="553" r:id="rId90"/>
    <p:sldId id="554" r:id="rId91"/>
    <p:sldId id="387" r:id="rId92"/>
    <p:sldId id="480" r:id="rId93"/>
    <p:sldId id="481" r:id="rId94"/>
    <p:sldId id="482" r:id="rId95"/>
    <p:sldId id="483" r:id="rId96"/>
    <p:sldId id="484" r:id="rId97"/>
    <p:sldId id="485" r:id="rId98"/>
    <p:sldId id="486" r:id="rId99"/>
    <p:sldId id="488" r:id="rId100"/>
    <p:sldId id="489" r:id="rId101"/>
    <p:sldId id="490" r:id="rId102"/>
    <p:sldId id="557" r:id="rId103"/>
    <p:sldId id="555" r:id="rId104"/>
    <p:sldId id="492" r:id="rId105"/>
    <p:sldId id="493" r:id="rId106"/>
    <p:sldId id="494" r:id="rId107"/>
    <p:sldId id="580" r:id="rId108"/>
    <p:sldId id="495" r:id="rId109"/>
    <p:sldId id="496" r:id="rId110"/>
    <p:sldId id="497" r:id="rId111"/>
    <p:sldId id="498" r:id="rId112"/>
    <p:sldId id="499" r:id="rId113"/>
    <p:sldId id="500" r:id="rId114"/>
    <p:sldId id="501" r:id="rId115"/>
    <p:sldId id="502" r:id="rId116"/>
    <p:sldId id="503" r:id="rId117"/>
    <p:sldId id="581" r:id="rId118"/>
    <p:sldId id="504" r:id="rId119"/>
    <p:sldId id="505" r:id="rId120"/>
    <p:sldId id="506" r:id="rId121"/>
    <p:sldId id="507" r:id="rId122"/>
    <p:sldId id="508" r:id="rId123"/>
    <p:sldId id="509" r:id="rId124"/>
    <p:sldId id="510" r:id="rId125"/>
    <p:sldId id="511" r:id="rId126"/>
    <p:sldId id="512" r:id="rId127"/>
    <p:sldId id="513" r:id="rId128"/>
    <p:sldId id="514" r:id="rId129"/>
    <p:sldId id="515" r:id="rId130"/>
    <p:sldId id="518" r:id="rId131"/>
    <p:sldId id="556" r:id="rId132"/>
    <p:sldId id="517" r:id="rId133"/>
    <p:sldId id="558" r:id="rId134"/>
    <p:sldId id="559" r:id="rId1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8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FFFB"/>
    <a:srgbClr val="0776A8"/>
    <a:srgbClr val="79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p:restoredTop sz="94626"/>
  </p:normalViewPr>
  <p:slideViewPr>
    <p:cSldViewPr>
      <p:cViewPr varScale="1">
        <p:scale>
          <a:sx n="116" d="100"/>
          <a:sy n="116" d="100"/>
        </p:scale>
        <p:origin x="1824" y="192"/>
      </p:cViewPr>
      <p:guideLst>
        <p:guide orient="horz" pos="28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45DEC0D-4210-654E-99C2-77A5B374EC6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6" charset="0"/>
                <a:ea typeface="+mn-ea"/>
                <a:cs typeface="+mn-cs"/>
              </a:defRPr>
            </a:lvl1pPr>
          </a:lstStyle>
          <a:p>
            <a:pPr>
              <a:defRPr/>
            </a:pPr>
            <a:endParaRPr lang="en-US"/>
          </a:p>
        </p:txBody>
      </p:sp>
      <p:sp>
        <p:nvSpPr>
          <p:cNvPr id="47107" name="Rectangle 3">
            <a:extLst>
              <a:ext uri="{FF2B5EF4-FFF2-40B4-BE49-F238E27FC236}">
                <a16:creationId xmlns:a16="http://schemas.microsoft.com/office/drawing/2014/main" id="{F464E8BE-493B-794C-8E8F-19D7BA79E9F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6"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4E360FED-49A5-2E4E-9F0D-80B7D2A886A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a:extLst>
              <a:ext uri="{FF2B5EF4-FFF2-40B4-BE49-F238E27FC236}">
                <a16:creationId xmlns:a16="http://schemas.microsoft.com/office/drawing/2014/main" id="{33950B9E-1F8F-624C-9771-DE1CDA8E802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a:extLst>
              <a:ext uri="{FF2B5EF4-FFF2-40B4-BE49-F238E27FC236}">
                <a16:creationId xmlns:a16="http://schemas.microsoft.com/office/drawing/2014/main" id="{1F34B04F-209B-5F44-8330-5977A9D145E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6" charset="0"/>
                <a:ea typeface="+mn-ea"/>
                <a:cs typeface="+mn-cs"/>
              </a:defRPr>
            </a:lvl1pPr>
          </a:lstStyle>
          <a:p>
            <a:pPr>
              <a:defRPr/>
            </a:pPr>
            <a:endParaRPr lang="en-US"/>
          </a:p>
        </p:txBody>
      </p:sp>
      <p:sp>
        <p:nvSpPr>
          <p:cNvPr id="47111" name="Rectangle 7">
            <a:extLst>
              <a:ext uri="{FF2B5EF4-FFF2-40B4-BE49-F238E27FC236}">
                <a16:creationId xmlns:a16="http://schemas.microsoft.com/office/drawing/2014/main" id="{7C5DFFC4-53C0-C640-B33B-16E643E6B3F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B6329A-50C3-164E-A61A-39B1F3714E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6" charset="0"/>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16" charset="0"/>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6" charset="0"/>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6" charset="0"/>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6" charset="0"/>
        <a:ea typeface="ＭＳ Ｐゴシック"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602FAC3-B85D-3C40-A42A-623E68C412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C3B007-0754-0B47-A034-210CCD8CA28F}" type="slidenum">
              <a:rPr lang="en-US" altLang="en-US" sz="1200"/>
              <a:pPr/>
              <a:t>1</a:t>
            </a:fld>
            <a:endParaRPr lang="en-US" altLang="en-US" sz="1200"/>
          </a:p>
        </p:txBody>
      </p:sp>
      <p:sp>
        <p:nvSpPr>
          <p:cNvPr id="15362" name="Rectangle 2">
            <a:extLst>
              <a:ext uri="{FF2B5EF4-FFF2-40B4-BE49-F238E27FC236}">
                <a16:creationId xmlns:a16="http://schemas.microsoft.com/office/drawing/2014/main" id="{524CAA85-FBAD-6E45-87EC-D0AA78CA87B7}"/>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6BAD2FE2-D905-3441-AAA0-BC69CC858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C2C1FED-A26E-F247-A0EA-43F11CB431D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4A878A69-CA8A-D145-89D5-051B60A14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125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3 The blue line is the saturation mixing ratio. The mixing of two unsaturated air parcels (A and B) can produce a saturated air parcel and fog.</a:t>
            </a:r>
          </a:p>
        </p:txBody>
      </p:sp>
      <p:sp>
        <p:nvSpPr>
          <p:cNvPr id="32771" name="Slide Number Placeholder 3">
            <a:extLst>
              <a:ext uri="{FF2B5EF4-FFF2-40B4-BE49-F238E27FC236}">
                <a16:creationId xmlns:a16="http://schemas.microsoft.com/office/drawing/2014/main" id="{2F1EC2DA-8824-364C-82CF-1393000BD1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6C69AF4C-8963-D14D-9C0C-72B75B1DD76F}"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CDE91618-A543-A547-AE76-6D8FF5B293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A6E8D3D-B2EC-0A47-8433-D4D0E33951CF}" type="slidenum">
              <a:rPr lang="en-US" altLang="en-US" sz="1200"/>
              <a:pPr/>
              <a:t>128</a:t>
            </a:fld>
            <a:endParaRPr lang="en-US" altLang="en-US" sz="1200"/>
          </a:p>
        </p:txBody>
      </p:sp>
      <p:sp>
        <p:nvSpPr>
          <p:cNvPr id="237570" name="Rectangle 2">
            <a:extLst>
              <a:ext uri="{FF2B5EF4-FFF2-40B4-BE49-F238E27FC236}">
                <a16:creationId xmlns:a16="http://schemas.microsoft.com/office/drawing/2014/main" id="{77C17F01-2893-3446-88A8-4175C8631E6E}"/>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3D87E423-D574-8E44-8959-714671DAA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9854715C-3BCB-DC43-8DE5-17AE85EBB6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EB8C90-541F-4245-B98D-4C8ED5EE85F3}" type="slidenum">
              <a:rPr lang="en-US" altLang="en-US" sz="1200"/>
              <a:pPr/>
              <a:t>129</a:t>
            </a:fld>
            <a:endParaRPr lang="en-US" altLang="en-US" sz="1200"/>
          </a:p>
        </p:txBody>
      </p:sp>
      <p:sp>
        <p:nvSpPr>
          <p:cNvPr id="239618" name="Rectangle 2">
            <a:extLst>
              <a:ext uri="{FF2B5EF4-FFF2-40B4-BE49-F238E27FC236}">
                <a16:creationId xmlns:a16="http://schemas.microsoft.com/office/drawing/2014/main" id="{45A6EBBC-A36E-CA47-A807-AAD46FE42173}"/>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DE496940-BB63-BB45-A59F-5BA24EC70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a:extLst>
              <a:ext uri="{FF2B5EF4-FFF2-40B4-BE49-F238E27FC236}">
                <a16:creationId xmlns:a16="http://schemas.microsoft.com/office/drawing/2014/main" id="{B6EA64B6-1148-A24E-8106-36FB7B1795E3}"/>
              </a:ext>
            </a:extLst>
          </p:cNvPr>
          <p:cNvSpPr>
            <a:spLocks noGrp="1" noRot="1" noChangeAspect="1" noChangeArrowheads="1" noTextEdit="1"/>
          </p:cNvSpPr>
          <p:nvPr>
            <p:ph type="sldImg"/>
          </p:nvPr>
        </p:nvSpPr>
        <p:spPr>
          <a:ln/>
        </p:spPr>
      </p:sp>
      <p:sp>
        <p:nvSpPr>
          <p:cNvPr id="242690" name="Notes Placeholder 2">
            <a:extLst>
              <a:ext uri="{FF2B5EF4-FFF2-40B4-BE49-F238E27FC236}">
                <a16:creationId xmlns:a16="http://schemas.microsoft.com/office/drawing/2014/main" id="{895EEFB8-EE34-3C4E-87BB-48015AD141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164</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6.27 Billow clouds forming in a region where wind speed changes rapidly with altitude. This is a region of strong vertical wind shear. (More on the topic of wind shear and the formation of these clouds is given in Chapter 9, p. 235.)</a:t>
            </a:r>
          </a:p>
        </p:txBody>
      </p:sp>
      <p:sp>
        <p:nvSpPr>
          <p:cNvPr id="242691" name="Slide Number Placeholder 3">
            <a:extLst>
              <a:ext uri="{FF2B5EF4-FFF2-40B4-BE49-F238E27FC236}">
                <a16:creationId xmlns:a16="http://schemas.microsoft.com/office/drawing/2014/main" id="{80A89B0B-9D71-8145-9FDD-E0EA3419AC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262FD2A7-E4A8-CA49-8F90-E2C028F2A27A}" type="slidenum">
              <a:rPr lang="en-US" altLang="en-US" sz="1200">
                <a:latin typeface="Calibri" panose="020F0502020204030204" pitchFamily="34" charset="0"/>
              </a:rPr>
              <a:pPr eaLnBrk="1" hangingPunct="1"/>
              <a:t>131</a:t>
            </a:fld>
            <a:endParaRPr lang="en-US" altLang="en-US" sz="1200">
              <a:latin typeface="Calibri" panose="020F050202020403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2564EBA3-3830-A947-9199-3E7D82CD3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A27B4A6-088C-B340-A430-2ADA2D887022}" type="slidenum">
              <a:rPr lang="en-US" altLang="en-US" sz="1200"/>
              <a:pPr/>
              <a:t>132</a:t>
            </a:fld>
            <a:endParaRPr lang="en-US" altLang="en-US" sz="1200"/>
          </a:p>
        </p:txBody>
      </p:sp>
      <p:sp>
        <p:nvSpPr>
          <p:cNvPr id="244738" name="Rectangle 2">
            <a:extLst>
              <a:ext uri="{FF2B5EF4-FFF2-40B4-BE49-F238E27FC236}">
                <a16:creationId xmlns:a16="http://schemas.microsoft.com/office/drawing/2014/main" id="{58B8DD23-403A-AF4F-95BE-175631E33CB6}"/>
              </a:ext>
            </a:extLst>
          </p:cNvPr>
          <p:cNvSpPr>
            <a:spLocks noGrp="1" noRot="1" noChangeAspect="1" noChangeArrowheads="1" noTextEdit="1"/>
          </p:cNvSpPr>
          <p:nvPr>
            <p:ph type="sldImg"/>
          </p:nvPr>
        </p:nvSpPr>
        <p:spPr>
          <a:ln/>
        </p:spPr>
      </p:sp>
      <p:sp>
        <p:nvSpPr>
          <p:cNvPr id="244739" name="Rectangle 3">
            <a:extLst>
              <a:ext uri="{FF2B5EF4-FFF2-40B4-BE49-F238E27FC236}">
                <a16:creationId xmlns:a16="http://schemas.microsoft.com/office/drawing/2014/main" id="{3FF4B514-FA01-4242-905F-E9129B743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3BA28D30-9868-C248-A3FC-91ED3606A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8C9A95C-6C0D-C444-829F-7B615F58498E}" type="slidenum">
              <a:rPr lang="en-US" altLang="en-US" sz="1200"/>
              <a:pPr/>
              <a:t>12</a:t>
            </a:fld>
            <a:endParaRPr lang="en-US" altLang="en-US" sz="1200"/>
          </a:p>
        </p:txBody>
      </p:sp>
      <p:sp>
        <p:nvSpPr>
          <p:cNvPr id="34818" name="Rectangle 2">
            <a:extLst>
              <a:ext uri="{FF2B5EF4-FFF2-40B4-BE49-F238E27FC236}">
                <a16:creationId xmlns:a16="http://schemas.microsoft.com/office/drawing/2014/main" id="{1E73768A-7690-B848-BA11-7DA93ABF2129}"/>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F124128C-AA17-E146-ACEA-2CFCFD6A49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FB1CD1F-B61F-6047-B9D6-1942DFB7B4F0}"/>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980CD0EE-DFAB-754A-B3B0-2E1A53E4AA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146</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6.2 The dry adiabatic rate. As long as the air parcel remains unsaturated, it expands and cools by 10°C per 1000 m; the sinking parcel compresses and warms by 10°C per 1000 m.</a:t>
            </a:r>
          </a:p>
        </p:txBody>
      </p:sp>
      <p:sp>
        <p:nvSpPr>
          <p:cNvPr id="36867" name="Slide Number Placeholder 3">
            <a:extLst>
              <a:ext uri="{FF2B5EF4-FFF2-40B4-BE49-F238E27FC236}">
                <a16:creationId xmlns:a16="http://schemas.microsoft.com/office/drawing/2014/main" id="{8C9E5F4B-CD8A-1A40-9FAF-4C9FF13E9B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775D68CF-B5DE-BD4D-A197-40DE33AED9E1}"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BBF2B02-84C1-D44A-9F40-63F6577F8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2F2BC26-130A-994D-B4B3-78F109876C82}" type="slidenum">
              <a:rPr lang="en-US" altLang="en-US" sz="1200"/>
              <a:pPr/>
              <a:t>14</a:t>
            </a:fld>
            <a:endParaRPr lang="en-US" altLang="en-US" sz="1200"/>
          </a:p>
        </p:txBody>
      </p:sp>
      <p:sp>
        <p:nvSpPr>
          <p:cNvPr id="38915" name="Rectangle 2">
            <a:extLst>
              <a:ext uri="{FF2B5EF4-FFF2-40B4-BE49-F238E27FC236}">
                <a16:creationId xmlns:a16="http://schemas.microsoft.com/office/drawing/2014/main" id="{44373543-45B2-0F43-A25D-16B1D48AA76D}"/>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38916" name="Rectangle 3">
            <a:extLst>
              <a:ext uri="{FF2B5EF4-FFF2-40B4-BE49-F238E27FC236}">
                <a16:creationId xmlns:a16="http://schemas.microsoft.com/office/drawing/2014/main" id="{5284BCA7-43B8-014E-AC05-4018CBA3057C}"/>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6.15</a:t>
            </a:r>
          </a:p>
          <a:p>
            <a:r>
              <a:rPr lang="el-GR" altLang="en-US">
                <a:solidFill>
                  <a:srgbClr val="000000"/>
                </a:solidFill>
                <a:latin typeface="Times" pitchFamily="2" charset="0"/>
                <a:cs typeface="Arial" panose="020B0604020202020204" pitchFamily="34" charset="0"/>
              </a:rPr>
              <a:t>The primary ways clouds form: (a) surface heating and convection; (b) forced lifting along topographic barriers; (c) convergence of surface air; (d) forced lifting along weather fronts.</a:t>
            </a: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69ADFD7F-F738-1B47-B67F-4801AEE88A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D6C3A27-C8FE-F74D-9F94-C8800CFD9820}" type="slidenum">
              <a:rPr lang="en-US" altLang="en-US" sz="1200"/>
              <a:pPr/>
              <a:t>15</a:t>
            </a:fld>
            <a:endParaRPr lang="en-US" altLang="en-US" sz="1200"/>
          </a:p>
        </p:txBody>
      </p:sp>
      <p:sp>
        <p:nvSpPr>
          <p:cNvPr id="40963" name="Rectangle 2">
            <a:extLst>
              <a:ext uri="{FF2B5EF4-FFF2-40B4-BE49-F238E27FC236}">
                <a16:creationId xmlns:a16="http://schemas.microsoft.com/office/drawing/2014/main" id="{E0A57ECB-A626-F84D-A4AD-C73F65FFD08E}"/>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40964" name="Rectangle 3">
            <a:extLst>
              <a:ext uri="{FF2B5EF4-FFF2-40B4-BE49-F238E27FC236}">
                <a16:creationId xmlns:a16="http://schemas.microsoft.com/office/drawing/2014/main" id="{487CA330-1D17-ED43-9ACB-EEDF8208B8C4}"/>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6.15</a:t>
            </a:r>
          </a:p>
          <a:p>
            <a:r>
              <a:rPr lang="el-GR" altLang="en-US">
                <a:solidFill>
                  <a:srgbClr val="000000"/>
                </a:solidFill>
                <a:latin typeface="Times" pitchFamily="2" charset="0"/>
                <a:cs typeface="Arial" panose="020B0604020202020204" pitchFamily="34" charset="0"/>
              </a:rPr>
              <a:t>The primary ways clouds form: (a) surface heating and convection; (b) forced lifting along topographic barriers; (c) convergence of surface air; (d) forced lifting along weather fronts.</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339D04F-9413-5145-8621-C342FF7C95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8FDDF0-1F50-0842-8D7A-4B9205F7B450}" type="slidenum">
              <a:rPr lang="en-US" altLang="en-US" sz="1200"/>
              <a:pPr/>
              <a:t>16</a:t>
            </a:fld>
            <a:endParaRPr lang="en-US" altLang="en-US" sz="1200"/>
          </a:p>
        </p:txBody>
      </p:sp>
      <p:sp>
        <p:nvSpPr>
          <p:cNvPr id="43011" name="Rectangle 2">
            <a:extLst>
              <a:ext uri="{FF2B5EF4-FFF2-40B4-BE49-F238E27FC236}">
                <a16:creationId xmlns:a16="http://schemas.microsoft.com/office/drawing/2014/main" id="{8C13ADFA-92BE-7D46-82A4-21D64A89FEF3}"/>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43012" name="Rectangle 3">
            <a:extLst>
              <a:ext uri="{FF2B5EF4-FFF2-40B4-BE49-F238E27FC236}">
                <a16:creationId xmlns:a16="http://schemas.microsoft.com/office/drawing/2014/main" id="{A76BAEBA-1801-D346-A940-1C4955D5F5FE}"/>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6.15</a:t>
            </a:r>
          </a:p>
          <a:p>
            <a:r>
              <a:rPr lang="el-GR" altLang="en-US">
                <a:solidFill>
                  <a:srgbClr val="000000"/>
                </a:solidFill>
                <a:latin typeface="Times" pitchFamily="2" charset="0"/>
                <a:cs typeface="Arial" panose="020B0604020202020204" pitchFamily="34" charset="0"/>
              </a:rPr>
              <a:t>The primary ways clouds form: (a) surface heating and convection; (b) forced lifting along topographic barriers; (c) convergence of surface air; (d) forced lifting along weather fronts.</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58C1D9FF-CE7B-7949-A5EA-1D23CFC08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22EC3A-8EF2-E043-86C1-D848A0D371E7}" type="slidenum">
              <a:rPr lang="en-US" altLang="en-US" sz="1200"/>
              <a:pPr/>
              <a:t>17</a:t>
            </a:fld>
            <a:endParaRPr lang="en-US" altLang="en-US" sz="1200"/>
          </a:p>
        </p:txBody>
      </p:sp>
      <p:sp>
        <p:nvSpPr>
          <p:cNvPr id="45059" name="Rectangle 2">
            <a:extLst>
              <a:ext uri="{FF2B5EF4-FFF2-40B4-BE49-F238E27FC236}">
                <a16:creationId xmlns:a16="http://schemas.microsoft.com/office/drawing/2014/main" id="{F3FE91E9-E8C9-034C-BF62-ED2F2368C1DC}"/>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45060" name="Rectangle 3">
            <a:extLst>
              <a:ext uri="{FF2B5EF4-FFF2-40B4-BE49-F238E27FC236}">
                <a16:creationId xmlns:a16="http://schemas.microsoft.com/office/drawing/2014/main" id="{7D0F85E6-C6E8-4347-84A6-0F37D37F77D4}"/>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6.15</a:t>
            </a:r>
          </a:p>
          <a:p>
            <a:r>
              <a:rPr lang="el-GR" altLang="en-US">
                <a:solidFill>
                  <a:srgbClr val="000000"/>
                </a:solidFill>
                <a:latin typeface="Times" pitchFamily="2" charset="0"/>
                <a:cs typeface="Arial" panose="020B0604020202020204" pitchFamily="34" charset="0"/>
              </a:rPr>
              <a:t>The primary ways clouds form: (a) surface heating and convection; (b) forced lifting along topographic barriers; (c) convergence of surface air; (d) forced lifting along weather fronts.</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6869D8C7-7D29-CF4B-AD5A-85F99F9C1B3C}"/>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id="{657280CD-DD15-784E-AE78-724B3773A1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155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6.15 The primary ways clouds form: (a) surface heating and convection; (b) forced lifting along topographic barriers; (c) convergence of surface air; (d) forced lifting along weather fronts.</a:t>
            </a:r>
          </a:p>
        </p:txBody>
      </p:sp>
      <p:sp>
        <p:nvSpPr>
          <p:cNvPr id="47107" name="Slide Number Placeholder 3">
            <a:extLst>
              <a:ext uri="{FF2B5EF4-FFF2-40B4-BE49-F238E27FC236}">
                <a16:creationId xmlns:a16="http://schemas.microsoft.com/office/drawing/2014/main" id="{15668780-F403-AE40-8F3F-CFCC065020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73B6F33-2137-AF46-81DE-574EC629EE5A}"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AEFD2BCA-A455-CE41-8769-4619576047FC}"/>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6592118E-9C42-EB4F-8A49-5C07CC965E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160</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6.22 Orographic uplift, cloud development, and the formation of a rain shadow.</a:t>
            </a:r>
          </a:p>
        </p:txBody>
      </p:sp>
      <p:sp>
        <p:nvSpPr>
          <p:cNvPr id="49155" name="Slide Number Placeholder 3">
            <a:extLst>
              <a:ext uri="{FF2B5EF4-FFF2-40B4-BE49-F238E27FC236}">
                <a16:creationId xmlns:a16="http://schemas.microsoft.com/office/drawing/2014/main" id="{A45C2047-F614-3640-BA65-1EC63F42CA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4FA0269C-9D5A-2E47-81DD-E0DA0BDE6281}"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8959C191-87EA-5F47-BFD2-BCAB9EEC090A}"/>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4939E5FA-B854-744E-B7EE-44CDBCA965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475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17.5 The effect of topography on average annual precipitation along a line running from the Pacific Ocean through central California into western Nevada.</a:t>
            </a:r>
          </a:p>
        </p:txBody>
      </p:sp>
      <p:sp>
        <p:nvSpPr>
          <p:cNvPr id="52227" name="Slide Number Placeholder 3">
            <a:extLst>
              <a:ext uri="{FF2B5EF4-FFF2-40B4-BE49-F238E27FC236}">
                <a16:creationId xmlns:a16="http://schemas.microsoft.com/office/drawing/2014/main" id="{71A817B1-5CB1-0745-893F-8EA78653C9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3AC52E9C-1AE5-4441-BE20-68A7ABEAA583}"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5752A7B-A4BB-7F46-98EB-D69BB3608869}"/>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6CBD128A-B6C4-3F4B-BAC2-F640B53BD3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170</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7.1 Relative sizes of raindrops, cloud droplets, and condensation nuclei in micrometers (μm).</a:t>
            </a:r>
          </a:p>
        </p:txBody>
      </p:sp>
      <p:sp>
        <p:nvSpPr>
          <p:cNvPr id="17411" name="Slide Number Placeholder 3">
            <a:extLst>
              <a:ext uri="{FF2B5EF4-FFF2-40B4-BE49-F238E27FC236}">
                <a16:creationId xmlns:a16="http://schemas.microsoft.com/office/drawing/2014/main" id="{2CFED2FD-46DF-0E44-8AAB-26AD946C80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C2DB3B3-269D-D74E-993C-D7D79BDF5857}"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CDC2872-02BD-6747-9962-BF88F4B978E2}"/>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D009BE43-6E2B-714F-87D4-77D4BEF039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156</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6.16 Cumulus clouds form as warm, invisible air bubbles detach themselves from the surface, then rise and cool to the condensation level. Below and within the cumulus clouds, the air is rising. Around the cloud, the air is sinking.</a:t>
            </a:r>
          </a:p>
        </p:txBody>
      </p:sp>
      <p:sp>
        <p:nvSpPr>
          <p:cNvPr id="54275" name="Slide Number Placeholder 3">
            <a:extLst>
              <a:ext uri="{FF2B5EF4-FFF2-40B4-BE49-F238E27FC236}">
                <a16:creationId xmlns:a16="http://schemas.microsoft.com/office/drawing/2014/main" id="{DDC4A5B8-5B74-2046-AF2E-6B1899E118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97402CDD-2A96-9A42-A9A0-538019B6942E}"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51E0B7C6-F2F2-014B-B4F0-C05D96C176FE}"/>
              </a:ext>
            </a:extLst>
          </p:cNvPr>
          <p:cNvSpPr>
            <a:spLocks noGrp="1" noRot="1" noChangeAspect="1" noChangeArrowheads="1" noTextEdit="1"/>
          </p:cNvSpPr>
          <p:nvPr>
            <p:ph type="sldImg"/>
          </p:nvPr>
        </p:nvSpPr>
        <p:spPr>
          <a:ln/>
        </p:spPr>
      </p:sp>
      <p:sp>
        <p:nvSpPr>
          <p:cNvPr id="56322" name="Notes Placeholder 2">
            <a:extLst>
              <a:ext uri="{FF2B5EF4-FFF2-40B4-BE49-F238E27FC236}">
                <a16:creationId xmlns:a16="http://schemas.microsoft.com/office/drawing/2014/main" id="{90B376BC-61B6-AF4B-A801-FCB5A60549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157</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6.18 The development of a cumulus cloud.</a:t>
            </a:r>
          </a:p>
        </p:txBody>
      </p:sp>
      <p:sp>
        <p:nvSpPr>
          <p:cNvPr id="56323" name="Slide Number Placeholder 3">
            <a:extLst>
              <a:ext uri="{FF2B5EF4-FFF2-40B4-BE49-F238E27FC236}">
                <a16:creationId xmlns:a16="http://schemas.microsoft.com/office/drawing/2014/main" id="{A89F9375-407B-4444-8DFC-58A1FB37F8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9982B359-0E3B-C14C-8BA0-FFA9591AB0B6}" type="slidenum">
              <a:rPr lang="en-US" altLang="en-US" sz="1200">
                <a:latin typeface="Calibri" panose="020F0502020204030204" pitchFamily="34" charset="0"/>
              </a:rPr>
              <a:pPr eaLnBrk="1" hangingPunct="1"/>
              <a:t>27</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9704A5A-B537-E644-8453-11B1CB3CA6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54652AA-0C1F-374F-BF23-4D3EA977A29C}" type="slidenum">
              <a:rPr lang="en-US" altLang="en-US" sz="1200"/>
              <a:pPr/>
              <a:t>28</a:t>
            </a:fld>
            <a:endParaRPr lang="en-US" altLang="en-US" sz="1200"/>
          </a:p>
        </p:txBody>
      </p:sp>
      <p:sp>
        <p:nvSpPr>
          <p:cNvPr id="58370" name="Rectangle 2">
            <a:extLst>
              <a:ext uri="{FF2B5EF4-FFF2-40B4-BE49-F238E27FC236}">
                <a16:creationId xmlns:a16="http://schemas.microsoft.com/office/drawing/2014/main" id="{F7EF94DE-9847-B349-88DC-2BC80F09E7F5}"/>
              </a:ext>
            </a:extLst>
          </p:cNvPr>
          <p:cNvSpPr>
            <a:spLocks noGrp="1" noRot="1" noChangeAspect="1"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3579351D-6D4C-E047-B85C-F140867AE26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solidFill>
                  <a:srgbClr val="009A9A"/>
                </a:solidFill>
                <a:latin typeface="Arial" panose="020B0604020202020204" pitchFamily="34" charset="0"/>
              </a:rPr>
              <a:t>FIGURE 6.17 </a:t>
            </a:r>
            <a:r>
              <a:rPr lang="en-US" altLang="en-US">
                <a:solidFill>
                  <a:srgbClr val="000000"/>
                </a:solidFill>
                <a:latin typeface="Arial" panose="020B0604020202020204" pitchFamily="34" charset="0"/>
              </a:rPr>
              <a:t>Cumulus clouds building on a warm summer</a:t>
            </a:r>
          </a:p>
          <a:p>
            <a:r>
              <a:rPr lang="en-US" altLang="en-US">
                <a:solidFill>
                  <a:srgbClr val="000000"/>
                </a:solidFill>
                <a:latin typeface="Arial" panose="020B0604020202020204" pitchFamily="34" charset="0"/>
              </a:rPr>
              <a:t>afternoon. Each cloud represents a region where thermals are rising</a:t>
            </a:r>
          </a:p>
          <a:p>
            <a:r>
              <a:rPr lang="en-US" altLang="en-US">
                <a:solidFill>
                  <a:srgbClr val="000000"/>
                </a:solidFill>
                <a:latin typeface="Arial" panose="020B0604020202020204" pitchFamily="34" charset="0"/>
              </a:rPr>
              <a:t>from the surface. The clear areas between the clouds are regions where</a:t>
            </a:r>
          </a:p>
          <a:p>
            <a:r>
              <a:rPr lang="en-US" altLang="en-US">
                <a:solidFill>
                  <a:srgbClr val="000000"/>
                </a:solidFill>
                <a:latin typeface="Arial" panose="020B0604020202020204" pitchFamily="34" charset="0"/>
              </a:rPr>
              <a:t>the air is sinking.</a:t>
            </a:r>
          </a:p>
          <a:p>
            <a:endParaRPr lang="en-US" altLang="en-US">
              <a:latin typeface="Times New Roman" panose="02020603050405020304" pitchFamily="18" charset="0"/>
            </a:endParaRPr>
          </a:p>
          <a:p>
            <a:endParaRPr lang="en-US" altLang="en-US">
              <a:latin typeface="Times" pitchFamily="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FE07F8F6-FC54-3A44-869B-E1094B4122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2ABCEC-92D1-1F49-8BDD-701056AD35E6}" type="slidenum">
              <a:rPr lang="en-US" altLang="en-US" sz="1200"/>
              <a:pPr/>
              <a:t>31</a:t>
            </a:fld>
            <a:endParaRPr lang="en-US" altLang="en-US" sz="1200"/>
          </a:p>
        </p:txBody>
      </p:sp>
      <p:sp>
        <p:nvSpPr>
          <p:cNvPr id="77826" name="Rectangle 2">
            <a:extLst>
              <a:ext uri="{FF2B5EF4-FFF2-40B4-BE49-F238E27FC236}">
                <a16:creationId xmlns:a16="http://schemas.microsoft.com/office/drawing/2014/main" id="{CD8DA92B-C74C-0943-A413-E1A05B76862C}"/>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83EE94F7-B25C-1D4D-B64F-0E0E45681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D3427E25-A407-6345-BEBA-14FEA57C7B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F0698DB-9B17-0840-8476-9C570D5582E6}" type="slidenum">
              <a:rPr lang="en-US" altLang="en-US" sz="1200"/>
              <a:pPr/>
              <a:t>37</a:t>
            </a:fld>
            <a:endParaRPr lang="en-US" altLang="en-US" sz="1200"/>
          </a:p>
        </p:txBody>
      </p:sp>
      <p:sp>
        <p:nvSpPr>
          <p:cNvPr id="79874" name="Rectangle 2">
            <a:extLst>
              <a:ext uri="{FF2B5EF4-FFF2-40B4-BE49-F238E27FC236}">
                <a16:creationId xmlns:a16="http://schemas.microsoft.com/office/drawing/2014/main" id="{8BD4978C-2794-2945-9DD4-3FAD51287990}"/>
              </a:ext>
            </a:extLst>
          </p:cNvPr>
          <p:cNvSpPr>
            <a:spLocks noGrp="1" noRot="1" noChangeAspect="1" noChangeArrowheads="1" noTextEdit="1"/>
          </p:cNvSpPr>
          <p:nvPr>
            <p:ph type="sldImg"/>
          </p:nvPr>
        </p:nvSpPr>
        <p:spPr>
          <a:solidFill>
            <a:srgbClr val="FFFFFF"/>
          </a:solidFill>
          <a:ln/>
        </p:spPr>
      </p:sp>
      <p:sp>
        <p:nvSpPr>
          <p:cNvPr id="79875" name="Rectangle 3">
            <a:extLst>
              <a:ext uri="{FF2B5EF4-FFF2-40B4-BE49-F238E27FC236}">
                <a16:creationId xmlns:a16="http://schemas.microsoft.com/office/drawing/2014/main" id="{E6F1E88F-849D-1149-88BF-2261B5D2258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solidFill>
                  <a:srgbClr val="009A9A"/>
                </a:solidFill>
                <a:latin typeface="Arial" panose="020B0604020202020204" pitchFamily="34" charset="0"/>
              </a:rPr>
              <a:t>FIGURE 5.24 </a:t>
            </a:r>
            <a:r>
              <a:rPr lang="en-US" altLang="en-US">
                <a:solidFill>
                  <a:srgbClr val="000000"/>
                </a:solidFill>
                <a:latin typeface="Arial" panose="020B0604020202020204" pitchFamily="34" charset="0"/>
              </a:rPr>
              <a:t>A generalized illustration of basic cloud types based on height above the surface and vertical development.</a:t>
            </a:r>
          </a:p>
          <a:p>
            <a:endParaRPr lang="en-US" altLang="en-US">
              <a:latin typeface="Times New Roman" panose="02020603050405020304" pitchFamily="18" charset="0"/>
            </a:endParaRPr>
          </a:p>
          <a:p>
            <a:endParaRPr lang="en-US" altLang="en-US">
              <a:latin typeface="Times"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0F13F43-7577-3548-8054-858A1F279B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BCF6AD-9BEF-584A-AAA4-ABA042BCE45D}" type="slidenum">
              <a:rPr lang="en-US" altLang="en-US" sz="1200"/>
              <a:pPr/>
              <a:t>38</a:t>
            </a:fld>
            <a:endParaRPr lang="en-US" altLang="en-US" sz="1200"/>
          </a:p>
        </p:txBody>
      </p:sp>
      <p:sp>
        <p:nvSpPr>
          <p:cNvPr id="81922" name="Rectangle 2">
            <a:extLst>
              <a:ext uri="{FF2B5EF4-FFF2-40B4-BE49-F238E27FC236}">
                <a16:creationId xmlns:a16="http://schemas.microsoft.com/office/drawing/2014/main" id="{C2445A0A-BF68-AB43-BAE4-B9A208E1D240}"/>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612F100-A94A-F240-88B3-F453653E1C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0B8F2B7-5C38-1C47-BB58-FCCA998F1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657252-9AAB-F047-948C-1C34F3515728}" type="slidenum">
              <a:rPr lang="en-US" altLang="en-US" sz="1200"/>
              <a:pPr/>
              <a:t>40</a:t>
            </a:fld>
            <a:endParaRPr lang="en-US" altLang="en-US" sz="1200"/>
          </a:p>
        </p:txBody>
      </p:sp>
      <p:sp>
        <p:nvSpPr>
          <p:cNvPr id="83970" name="Rectangle 2">
            <a:extLst>
              <a:ext uri="{FF2B5EF4-FFF2-40B4-BE49-F238E27FC236}">
                <a16:creationId xmlns:a16="http://schemas.microsoft.com/office/drawing/2014/main" id="{BE027EA9-B742-D14B-8363-8EF3D5EC27B0}"/>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06B6B0B0-B21D-8348-B87F-47B539E51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F7A5F443-3E85-E54F-BF32-72DEC81BF0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8FB930-D265-D447-8F62-5BB12245DC2C}" type="slidenum">
              <a:rPr lang="en-US" altLang="en-US" sz="1200"/>
              <a:pPr/>
              <a:t>43</a:t>
            </a:fld>
            <a:endParaRPr lang="en-US" altLang="en-US" sz="1200"/>
          </a:p>
        </p:txBody>
      </p:sp>
      <p:sp>
        <p:nvSpPr>
          <p:cNvPr id="86018" name="Rectangle 2">
            <a:extLst>
              <a:ext uri="{FF2B5EF4-FFF2-40B4-BE49-F238E27FC236}">
                <a16:creationId xmlns:a16="http://schemas.microsoft.com/office/drawing/2014/main" id="{C9A03BAB-ABE2-4C4C-88D5-BD9EBB031DDD}"/>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88A30DF2-C87C-FB46-98B3-1159F4B1A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573B5966-7327-E64C-861C-258038FEF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A665054-F2D9-4A41-8C7A-A9D35A60992A}" type="slidenum">
              <a:rPr lang="en-US" altLang="en-US" sz="1200"/>
              <a:pPr/>
              <a:t>44</a:t>
            </a:fld>
            <a:endParaRPr lang="en-US" altLang="en-US" sz="1200"/>
          </a:p>
        </p:txBody>
      </p:sp>
      <p:sp>
        <p:nvSpPr>
          <p:cNvPr id="88066" name="Rectangle 2">
            <a:extLst>
              <a:ext uri="{FF2B5EF4-FFF2-40B4-BE49-F238E27FC236}">
                <a16:creationId xmlns:a16="http://schemas.microsoft.com/office/drawing/2014/main" id="{2BAA957A-8545-E14D-AE87-1AC3403C2399}"/>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D10A8E3-CBB1-9344-B210-A3E17651AC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2BD59F8-E8BA-564B-B0E5-3AF636B10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DBEE4E-D5C9-BE4D-9237-C69FDFE550FB}" type="slidenum">
              <a:rPr lang="en-US" altLang="en-US" sz="1200"/>
              <a:pPr/>
              <a:t>45</a:t>
            </a:fld>
            <a:endParaRPr lang="en-US" altLang="en-US" sz="1200"/>
          </a:p>
        </p:txBody>
      </p:sp>
      <p:sp>
        <p:nvSpPr>
          <p:cNvPr id="90114" name="Rectangle 2">
            <a:extLst>
              <a:ext uri="{FF2B5EF4-FFF2-40B4-BE49-F238E27FC236}">
                <a16:creationId xmlns:a16="http://schemas.microsoft.com/office/drawing/2014/main" id="{91703465-4B08-C343-923F-B5F7671DE92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47E3499-7090-A640-A672-CA5939CD0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121CCF2-4878-DA40-8DA4-3761D4A4CC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CFA9EE-3D64-314E-B054-78667C552B80}" type="slidenum">
              <a:rPr lang="en-US" altLang="en-US" sz="1200"/>
              <a:pPr/>
              <a:t>3</a:t>
            </a:fld>
            <a:endParaRPr lang="en-US" altLang="en-US" sz="1200"/>
          </a:p>
        </p:txBody>
      </p:sp>
      <p:sp>
        <p:nvSpPr>
          <p:cNvPr id="19459" name="Rectangle 2">
            <a:extLst>
              <a:ext uri="{FF2B5EF4-FFF2-40B4-BE49-F238E27FC236}">
                <a16:creationId xmlns:a16="http://schemas.microsoft.com/office/drawing/2014/main" id="{87A43C43-7B2C-0B40-AFC8-837F263270A1}"/>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9460" name="Rectangle 3">
            <a:extLst>
              <a:ext uri="{FF2B5EF4-FFF2-40B4-BE49-F238E27FC236}">
                <a16:creationId xmlns:a16="http://schemas.microsoft.com/office/drawing/2014/main" id="{0233BF76-5617-3D42-A629-1B3B3CB5BA37}"/>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55923C8-0C53-9946-9C76-3F0345954B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FC5BD99-BBC4-8F4D-AD3A-451089502480}" type="slidenum">
              <a:rPr lang="en-US" altLang="en-US" sz="1200"/>
              <a:pPr/>
              <a:t>46</a:t>
            </a:fld>
            <a:endParaRPr lang="en-US" altLang="en-US" sz="1200"/>
          </a:p>
        </p:txBody>
      </p:sp>
      <p:sp>
        <p:nvSpPr>
          <p:cNvPr id="92162" name="Rectangle 2">
            <a:extLst>
              <a:ext uri="{FF2B5EF4-FFF2-40B4-BE49-F238E27FC236}">
                <a16:creationId xmlns:a16="http://schemas.microsoft.com/office/drawing/2014/main" id="{35008F92-94FF-F647-BF34-B320734BE347}"/>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85494563-C301-704A-BCD1-D8A5E4C9B9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D2B5F2DB-6D91-9941-8722-6BFCBF42C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D1DB73-E299-F343-97E9-AD1310E90B97}" type="slidenum">
              <a:rPr lang="en-US" altLang="en-US" sz="1200"/>
              <a:pPr/>
              <a:t>47</a:t>
            </a:fld>
            <a:endParaRPr lang="en-US" altLang="en-US" sz="1200"/>
          </a:p>
        </p:txBody>
      </p:sp>
      <p:sp>
        <p:nvSpPr>
          <p:cNvPr id="94210" name="Rectangle 2">
            <a:extLst>
              <a:ext uri="{FF2B5EF4-FFF2-40B4-BE49-F238E27FC236}">
                <a16:creationId xmlns:a16="http://schemas.microsoft.com/office/drawing/2014/main" id="{4DEC02A4-8AC6-654A-A81D-B803C3200C7C}"/>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907D8013-E754-C346-B161-957486171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51BF712E-5547-4144-AAE5-0C1B6EB7D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F1892EC-E4BE-AF40-BC4A-3745DB1D5B1C}" type="slidenum">
              <a:rPr lang="en-US" altLang="en-US" sz="1200"/>
              <a:pPr/>
              <a:t>49</a:t>
            </a:fld>
            <a:endParaRPr lang="en-US" altLang="en-US" sz="1200"/>
          </a:p>
        </p:txBody>
      </p:sp>
      <p:sp>
        <p:nvSpPr>
          <p:cNvPr id="96258" name="Rectangle 2">
            <a:extLst>
              <a:ext uri="{FF2B5EF4-FFF2-40B4-BE49-F238E27FC236}">
                <a16:creationId xmlns:a16="http://schemas.microsoft.com/office/drawing/2014/main" id="{E7B0203F-3E67-E545-B93F-DDEF64E2FA8B}"/>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3175AB7-3AD5-3640-A838-DE532C45F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83E38FA8-9E6E-C24A-9C84-09D627CFF9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059C645-940E-C940-A5A9-E234A3F248D6}" type="slidenum">
              <a:rPr lang="en-US" altLang="en-US" sz="1200"/>
              <a:pPr/>
              <a:t>51</a:t>
            </a:fld>
            <a:endParaRPr lang="en-US" altLang="en-US" sz="1200"/>
          </a:p>
        </p:txBody>
      </p:sp>
      <p:sp>
        <p:nvSpPr>
          <p:cNvPr id="98306" name="Rectangle 2">
            <a:extLst>
              <a:ext uri="{FF2B5EF4-FFF2-40B4-BE49-F238E27FC236}">
                <a16:creationId xmlns:a16="http://schemas.microsoft.com/office/drawing/2014/main" id="{D5996B0B-AE58-2248-8DE1-0A68554A7B0B}"/>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C533063D-6039-B240-994F-5D4E6D60B9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15367A06-CA2F-9648-B224-D88B17B77E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84EA9F-F30A-3E47-A174-6003B602A813}" type="slidenum">
              <a:rPr lang="en-US" altLang="en-US" sz="1200"/>
              <a:pPr/>
              <a:t>52</a:t>
            </a:fld>
            <a:endParaRPr lang="en-US" altLang="en-US" sz="1200"/>
          </a:p>
        </p:txBody>
      </p:sp>
      <p:sp>
        <p:nvSpPr>
          <p:cNvPr id="100354" name="Rectangle 2">
            <a:extLst>
              <a:ext uri="{FF2B5EF4-FFF2-40B4-BE49-F238E27FC236}">
                <a16:creationId xmlns:a16="http://schemas.microsoft.com/office/drawing/2014/main" id="{5AB7B93E-5B5C-954D-A5C1-CD7C521A5710}"/>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07C57CDE-6B20-AF49-A65E-42DFB6E3BA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611E3005-8291-A244-BC4E-41C6AC0D04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7B55A23-B5DC-AF41-B06B-64FF98DC0D0D}" type="slidenum">
              <a:rPr lang="en-US" altLang="en-US" sz="1200"/>
              <a:pPr/>
              <a:t>53</a:t>
            </a:fld>
            <a:endParaRPr lang="en-US" altLang="en-US" sz="1200"/>
          </a:p>
        </p:txBody>
      </p:sp>
      <p:sp>
        <p:nvSpPr>
          <p:cNvPr id="102402" name="Rectangle 2">
            <a:extLst>
              <a:ext uri="{FF2B5EF4-FFF2-40B4-BE49-F238E27FC236}">
                <a16:creationId xmlns:a16="http://schemas.microsoft.com/office/drawing/2014/main" id="{7FCA9557-A5E5-184D-B29E-781F54A71E11}"/>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6AEADC08-C574-EA44-8594-980FEBDA90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FC91E95D-C922-134E-AE9B-227C6D4BD9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1E8A23F-F761-B04B-AE0C-1AD5F441118F}" type="slidenum">
              <a:rPr lang="en-US" altLang="en-US" sz="1200"/>
              <a:pPr/>
              <a:t>54</a:t>
            </a:fld>
            <a:endParaRPr lang="en-US" altLang="en-US" sz="1200"/>
          </a:p>
        </p:txBody>
      </p:sp>
      <p:sp>
        <p:nvSpPr>
          <p:cNvPr id="104450" name="Rectangle 2">
            <a:extLst>
              <a:ext uri="{FF2B5EF4-FFF2-40B4-BE49-F238E27FC236}">
                <a16:creationId xmlns:a16="http://schemas.microsoft.com/office/drawing/2014/main" id="{6A23DF45-F940-1241-B36F-D27E0C8EE569}"/>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E27D284D-A6E7-204D-9688-B26F0C8027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7226AAB-D33D-DE43-9AC4-4D56A1CFE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7913531-7FA7-1342-9C7F-C499C2B4C4A1}" type="slidenum">
              <a:rPr lang="en-US" altLang="en-US" sz="1200"/>
              <a:pPr/>
              <a:t>55</a:t>
            </a:fld>
            <a:endParaRPr lang="en-US" altLang="en-US" sz="1200"/>
          </a:p>
        </p:txBody>
      </p:sp>
      <p:sp>
        <p:nvSpPr>
          <p:cNvPr id="106498" name="Rectangle 2">
            <a:extLst>
              <a:ext uri="{FF2B5EF4-FFF2-40B4-BE49-F238E27FC236}">
                <a16:creationId xmlns:a16="http://schemas.microsoft.com/office/drawing/2014/main" id="{F818989D-A7E5-AD43-9B3D-022EE120394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20CBCDB-87F5-984D-A0EF-B85908917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16B9F09-AE0A-E84D-8A75-8A1242A0C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F3BB040-B601-7C49-9813-6DDDA344D4BB}" type="slidenum">
              <a:rPr lang="en-US" altLang="en-US" sz="1200"/>
              <a:pPr/>
              <a:t>56</a:t>
            </a:fld>
            <a:endParaRPr lang="en-US" altLang="en-US" sz="1200"/>
          </a:p>
        </p:txBody>
      </p:sp>
      <p:sp>
        <p:nvSpPr>
          <p:cNvPr id="108546" name="Rectangle 2">
            <a:extLst>
              <a:ext uri="{FF2B5EF4-FFF2-40B4-BE49-F238E27FC236}">
                <a16:creationId xmlns:a16="http://schemas.microsoft.com/office/drawing/2014/main" id="{65CF2CC1-D648-DE45-A64E-9A4544B21570}"/>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937EC27-0058-2242-9A7F-B44F3FCE1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C5C06601-0C10-4246-B1F8-96CC1579B8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1C0694B-6153-2948-9354-2F53B5B8895A}" type="slidenum">
              <a:rPr lang="en-US" altLang="en-US" sz="1200"/>
              <a:pPr/>
              <a:t>57</a:t>
            </a:fld>
            <a:endParaRPr lang="en-US" altLang="en-US" sz="1200"/>
          </a:p>
        </p:txBody>
      </p:sp>
      <p:sp>
        <p:nvSpPr>
          <p:cNvPr id="110594" name="Rectangle 2">
            <a:extLst>
              <a:ext uri="{FF2B5EF4-FFF2-40B4-BE49-F238E27FC236}">
                <a16:creationId xmlns:a16="http://schemas.microsoft.com/office/drawing/2014/main" id="{3FDFB757-8A74-CA44-B7ED-4486EF7F92B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5A3EE06F-FFD1-3046-95F4-689235084E4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solidFill>
                  <a:srgbClr val="009A9A"/>
                </a:solidFill>
                <a:latin typeface="Arial" panose="020B0604020202020204" pitchFamily="34" charset="0"/>
              </a:rPr>
              <a:t>TABLE 5.3 </a:t>
            </a:r>
            <a:r>
              <a:rPr lang="en-US" altLang="en-US">
                <a:solidFill>
                  <a:srgbClr val="000000"/>
                </a:solidFill>
                <a:latin typeface="Arial" panose="020B0604020202020204" pitchFamily="34" charset="0"/>
              </a:rPr>
              <a:t>Approximate Height of Cloud Bases Above the Surface for Various Locations</a:t>
            </a:r>
          </a:p>
          <a:p>
            <a:endParaRPr lang="en-US" altLang="en-US">
              <a:latin typeface="Times New Roman" panose="02020603050405020304" pitchFamily="18" charset="0"/>
            </a:endParaRPr>
          </a:p>
          <a:p>
            <a:endParaRPr lang="en-US" altLang="en-US">
              <a:latin typeface="Times"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978486E-7019-914F-A21D-B8FC81FD31D7}"/>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2ACEBF02-AE60-8B4D-A7D5-0B3F5CD05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117</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5.3 Hygroscopic nuclei are </a:t>
            </a:r>
            <a:r>
              <a:rPr lang="ja-JP" altLang="en-US">
                <a:latin typeface="Calibri" panose="020F0502020204030204" pitchFamily="34" charset="0"/>
              </a:rPr>
              <a:t>“</a:t>
            </a:r>
            <a:r>
              <a:rPr lang="en-US" altLang="ja-JP">
                <a:latin typeface="Calibri" panose="020F0502020204030204" pitchFamily="34" charset="0"/>
              </a:rPr>
              <a:t>water-seeking,</a:t>
            </a:r>
            <a:r>
              <a:rPr lang="ja-JP" altLang="en-US">
                <a:latin typeface="Calibri" panose="020F0502020204030204" pitchFamily="34" charset="0"/>
              </a:rPr>
              <a:t>”</a:t>
            </a:r>
            <a:r>
              <a:rPr lang="en-US" altLang="ja-JP">
                <a:latin typeface="Calibri" panose="020F0502020204030204" pitchFamily="34" charset="0"/>
              </a:rPr>
              <a:t> and water vapor rapidly condenses on their surfaces. Hydrophobic nuclei are </a:t>
            </a:r>
            <a:r>
              <a:rPr lang="ja-JP" altLang="en-US">
                <a:latin typeface="Calibri" panose="020F0502020204030204" pitchFamily="34" charset="0"/>
              </a:rPr>
              <a:t>“</a:t>
            </a:r>
            <a:r>
              <a:rPr lang="en-US" altLang="ja-JP">
                <a:latin typeface="Calibri" panose="020F0502020204030204" pitchFamily="34" charset="0"/>
              </a:rPr>
              <a:t>water-repelling</a:t>
            </a:r>
            <a:r>
              <a:rPr lang="ja-JP" altLang="en-US">
                <a:latin typeface="Calibri" panose="020F0502020204030204" pitchFamily="34" charset="0"/>
              </a:rPr>
              <a:t>”</a:t>
            </a:r>
            <a:r>
              <a:rPr lang="en-US" altLang="ja-JP">
                <a:latin typeface="Calibri" panose="020F0502020204030204" pitchFamily="34" charset="0"/>
              </a:rPr>
              <a:t> and resist condensation.</a:t>
            </a:r>
            <a:endParaRPr lang="en-US" altLang="en-US">
              <a:latin typeface="Calibri" panose="020F0502020204030204" pitchFamily="34" charset="0"/>
            </a:endParaRPr>
          </a:p>
        </p:txBody>
      </p:sp>
      <p:sp>
        <p:nvSpPr>
          <p:cNvPr id="21507" name="Slide Number Placeholder 3">
            <a:extLst>
              <a:ext uri="{FF2B5EF4-FFF2-40B4-BE49-F238E27FC236}">
                <a16:creationId xmlns:a16="http://schemas.microsoft.com/office/drawing/2014/main" id="{86D07BB5-FD90-384C-B503-92174B45B6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179F42EE-C617-1041-A40B-B893FF954951}"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7DB5150B-19DB-6149-A1C9-996C931212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93FCCFE-4791-D34D-9042-7DB372B2472F}" type="slidenum">
              <a:rPr lang="en-US" altLang="en-US" sz="1200"/>
              <a:pPr/>
              <a:t>59</a:t>
            </a:fld>
            <a:endParaRPr lang="en-US" altLang="en-US" sz="1200"/>
          </a:p>
        </p:txBody>
      </p:sp>
      <p:sp>
        <p:nvSpPr>
          <p:cNvPr id="113666" name="Rectangle 2">
            <a:extLst>
              <a:ext uri="{FF2B5EF4-FFF2-40B4-BE49-F238E27FC236}">
                <a16:creationId xmlns:a16="http://schemas.microsoft.com/office/drawing/2014/main" id="{5FD416B7-A9F6-444C-87D6-96D3F7C50764}"/>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FC9A7AA-9C46-5340-8103-233BAFDA12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31DC4CAB-08FB-144F-AB95-6418F6963B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0E39DA6-7DB8-6C4A-B357-7864F42E70F1}" type="slidenum">
              <a:rPr lang="en-US" altLang="en-US" sz="1200"/>
              <a:pPr/>
              <a:t>60</a:t>
            </a:fld>
            <a:endParaRPr lang="en-US" altLang="en-US" sz="1200"/>
          </a:p>
        </p:txBody>
      </p:sp>
      <p:sp>
        <p:nvSpPr>
          <p:cNvPr id="115714" name="Rectangle 2">
            <a:extLst>
              <a:ext uri="{FF2B5EF4-FFF2-40B4-BE49-F238E27FC236}">
                <a16:creationId xmlns:a16="http://schemas.microsoft.com/office/drawing/2014/main" id="{A835EA28-BA69-AE47-A55F-AEB70911DFF8}"/>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19AE3635-CD08-2841-8B7B-DB268D8646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5CF81B7-34F9-3646-97F2-D100053482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B8A295-9F1D-C14C-A348-E58D5A9F5F8F}" type="slidenum">
              <a:rPr lang="en-US" altLang="en-US" sz="1200"/>
              <a:pPr/>
              <a:t>61</a:t>
            </a:fld>
            <a:endParaRPr lang="en-US" altLang="en-US" sz="1200"/>
          </a:p>
        </p:txBody>
      </p:sp>
      <p:sp>
        <p:nvSpPr>
          <p:cNvPr id="117763" name="Rectangle 2">
            <a:extLst>
              <a:ext uri="{FF2B5EF4-FFF2-40B4-BE49-F238E27FC236}">
                <a16:creationId xmlns:a16="http://schemas.microsoft.com/office/drawing/2014/main" id="{F94D61FF-A661-9A4D-A3F7-A6538289A3C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7764" name="Rectangle 3">
            <a:extLst>
              <a:ext uri="{FF2B5EF4-FFF2-40B4-BE49-F238E27FC236}">
                <a16:creationId xmlns:a16="http://schemas.microsoft.com/office/drawing/2014/main" id="{2369D5B2-4DDD-E444-83D9-60841D8DD30C}"/>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7.1</a:t>
            </a:r>
          </a:p>
          <a:p>
            <a:r>
              <a:rPr lang="el-GR" altLang="en-US">
                <a:solidFill>
                  <a:srgbClr val="000000"/>
                </a:solidFill>
                <a:latin typeface="Times" pitchFamily="2" charset="0"/>
                <a:cs typeface="Arial" panose="020B0604020202020204" pitchFamily="34" charset="0"/>
              </a:rPr>
              <a:t>Relative sizes of raindrops, cloud droplets, and condensation nuclei in micrometers (μm).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FIGURE 7.4 Collision and coalescence. (a) In a warm cloud composed only of small cloud droplets of uniform size, the droplets are less likely to collide as they all fall very slowly at about the same speed. Those droplets that do collide, frequently do not coalesce because of the strong surface tension that holds together each tiny droplet.  (b) In a cloud composed of droplets of varying sizes, larger droplets fall faster than smaller droplets. Although some tiny droplets are swept aside, some collect on the larger droplet’s forward edge, while others (captured in the wake of the larger droplet) coalesce on the droplet’s back side.</a:t>
            </a:r>
          </a:p>
        </p:txBody>
      </p:sp>
      <p:sp>
        <p:nvSpPr>
          <p:cNvPr id="4" name="Slide Number Placeholder 3"/>
          <p:cNvSpPr>
            <a:spLocks noGrp="1"/>
          </p:cNvSpPr>
          <p:nvPr>
            <p:ph type="sldNum" sz="quarter" idx="10"/>
          </p:nvPr>
        </p:nvSpPr>
        <p:spPr/>
        <p:txBody>
          <a:bodyPr/>
          <a:lstStyle/>
          <a:p>
            <a:fld id="{ECD812BB-8A2A-447F-BEAB-D13E1E968770}" type="slidenum">
              <a:rPr lang="en-US" altLang="en-US" smtClean="0"/>
              <a:pPr/>
              <a:t>62</a:t>
            </a:fld>
            <a:endParaRPr lang="en-US" altLang="en-US" dirty="0"/>
          </a:p>
        </p:txBody>
      </p:sp>
    </p:spTree>
    <p:extLst>
      <p:ext uri="{BB962C8B-B14F-4D97-AF65-F5344CB8AC3E}">
        <p14:creationId xmlns:p14="http://schemas.microsoft.com/office/powerpoint/2010/main" val="2506182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FIGURE 7.5 A cloud droplet rising then falling through a warm cumulus cloud can grow by collision and coalescence, and emerge from the cloud as a large raindrop.</a:t>
            </a:r>
          </a:p>
        </p:txBody>
      </p:sp>
      <p:sp>
        <p:nvSpPr>
          <p:cNvPr id="4" name="Slide Number Placeholder 3"/>
          <p:cNvSpPr>
            <a:spLocks noGrp="1"/>
          </p:cNvSpPr>
          <p:nvPr>
            <p:ph type="sldNum" sz="quarter" idx="10"/>
          </p:nvPr>
        </p:nvSpPr>
        <p:spPr/>
        <p:txBody>
          <a:bodyPr/>
          <a:lstStyle/>
          <a:p>
            <a:fld id="{ECD812BB-8A2A-447F-BEAB-D13E1E968770}" type="slidenum">
              <a:rPr lang="en-US" altLang="en-US" smtClean="0"/>
              <a:pPr/>
              <a:t>63</a:t>
            </a:fld>
            <a:endParaRPr lang="en-US" altLang="en-US" dirty="0"/>
          </a:p>
        </p:txBody>
      </p:sp>
    </p:spTree>
    <p:extLst>
      <p:ext uri="{BB962C8B-B14F-4D97-AF65-F5344CB8AC3E}">
        <p14:creationId xmlns:p14="http://schemas.microsoft.com/office/powerpoint/2010/main" val="527086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D209A221-87DD-5D4F-8DCF-63686BA547CE}"/>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F2241788-1C92-2D41-A764-55756F2BE0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99</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4.10 Saturation vapor pressure increases with increasing temperature. At a temperature of 10°C, the saturation vapor pressure is about 12 mb, whereas at 30°C it is about 42 mb. The inset illustrates that the saturation vapor pressure over water is greater than the saturation vapor pressure over ice. Why would</a:t>
            </a:r>
          </a:p>
        </p:txBody>
      </p:sp>
      <p:sp>
        <p:nvSpPr>
          <p:cNvPr id="119811" name="Slide Number Placeholder 3">
            <a:extLst>
              <a:ext uri="{FF2B5EF4-FFF2-40B4-BE49-F238E27FC236}">
                <a16:creationId xmlns:a16="http://schemas.microsoft.com/office/drawing/2014/main" id="{1B21F21E-6CA6-B64C-9157-058526082B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EC0816EB-C63E-5D43-B4FE-1F01F307D481}" type="slidenum">
              <a:rPr lang="en-US" altLang="en-US" sz="1200">
                <a:latin typeface="Calibri" panose="020F0502020204030204" pitchFamily="34" charset="0"/>
              </a:rPr>
              <a:pPr eaLnBrk="1" hangingPunct="1"/>
              <a:t>65</a:t>
            </a:fld>
            <a:endParaRPr lang="en-US" altLang="en-US"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AE12B0FA-932A-834E-AA3C-C642DEE1F6A8}"/>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26C72696-E86F-BC46-B2D7-9154F0FE4B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175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7.7 In a saturated environment, the water droplet and the ice crystal are in equilibrium, as the number of molecules leaving the surface of each droplet and ice crystal equals the number returning. There are more water vapor molecules above the droplet than above the ice, which produces a greater vapor pressure above the droplet. This situation means that, at saturation, the pressure exerted by the water molecules is greater over the water droplet than over the ice crystal.</a:t>
            </a:r>
          </a:p>
        </p:txBody>
      </p:sp>
      <p:sp>
        <p:nvSpPr>
          <p:cNvPr id="121859" name="Slide Number Placeholder 3">
            <a:extLst>
              <a:ext uri="{FF2B5EF4-FFF2-40B4-BE49-F238E27FC236}">
                <a16:creationId xmlns:a16="http://schemas.microsoft.com/office/drawing/2014/main" id="{8CFC4650-1593-CC40-BCF7-6D5CB6885B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6E75E04A-5211-BE4E-BBB9-B567F273DF6E}" type="slidenum">
              <a:rPr lang="en-US" altLang="en-US" sz="1200">
                <a:latin typeface="Calibri" panose="020F0502020204030204" pitchFamily="34" charset="0"/>
              </a:rPr>
              <a:pPr eaLnBrk="1" hangingPunct="1"/>
              <a:t>67</a:t>
            </a:fld>
            <a:endParaRPr lang="en-US" altLang="en-US"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D71CC64A-22C4-D44A-AA13-A815B08EA426}"/>
              </a:ext>
            </a:extLst>
          </p:cNvPr>
          <p:cNvSpPr>
            <a:spLocks noGrp="1" noRot="1" noChangeAspect="1" noChangeArrowheads="1" noTextEdit="1"/>
          </p:cNvSpPr>
          <p:nvPr>
            <p:ph type="sldImg"/>
          </p:nvPr>
        </p:nvSpPr>
        <p:spPr>
          <a:ln/>
        </p:spPr>
      </p:sp>
      <p:sp>
        <p:nvSpPr>
          <p:cNvPr id="123906" name="Notes Placeholder 2">
            <a:extLst>
              <a:ext uri="{FF2B5EF4-FFF2-40B4-BE49-F238E27FC236}">
                <a16:creationId xmlns:a16="http://schemas.microsoft.com/office/drawing/2014/main" id="{6D793204-61EC-B344-9FD6-54571745E3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175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7.9 The ice-crystal (Bergeron) process. (1) The greater number of water vapor molecules around the liquid droplet causes water molecules to diffuse from the liquid droplet toward the ice crystal. (2) The ice crystal absorbs the water vapor and grows larger, while (3) the water droplet grows smaller.</a:t>
            </a:r>
          </a:p>
        </p:txBody>
      </p:sp>
      <p:sp>
        <p:nvSpPr>
          <p:cNvPr id="123907" name="Slide Number Placeholder 3">
            <a:extLst>
              <a:ext uri="{FF2B5EF4-FFF2-40B4-BE49-F238E27FC236}">
                <a16:creationId xmlns:a16="http://schemas.microsoft.com/office/drawing/2014/main" id="{89EA3700-7EB7-9647-8E31-DED1F914AB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C13C1704-4DB4-B044-B993-6CF6A387DBB0}" type="slidenum">
              <a:rPr lang="en-US" altLang="en-US" sz="1200">
                <a:latin typeface="Calibri" panose="020F0502020204030204" pitchFamily="34" charset="0"/>
              </a:rPr>
              <a:pPr eaLnBrk="1" hangingPunct="1"/>
              <a:t>68</a:t>
            </a:fld>
            <a:endParaRPr lang="en-US" altLang="en-US" sz="12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161A3C76-5570-8D40-938F-9D73918F8686}"/>
              </a:ext>
            </a:extLst>
          </p:cNvPr>
          <p:cNvSpPr>
            <a:spLocks noGrp="1" noRot="1" noChangeAspect="1" noChangeArrowheads="1" noTextEdit="1"/>
          </p:cNvSpPr>
          <p:nvPr>
            <p:ph type="sldImg"/>
          </p:nvPr>
        </p:nvSpPr>
        <p:spPr>
          <a:ln/>
        </p:spPr>
      </p:sp>
      <p:sp>
        <p:nvSpPr>
          <p:cNvPr id="125954" name="Notes Placeholder 2">
            <a:extLst>
              <a:ext uri="{FF2B5EF4-FFF2-40B4-BE49-F238E27FC236}">
                <a16:creationId xmlns:a16="http://schemas.microsoft.com/office/drawing/2014/main" id="{194C80F8-7237-9249-8ECD-010D1A266F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181</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3 Which of the three drops shown here represents the real shape of a falling raindrop?</a:t>
            </a:r>
          </a:p>
        </p:txBody>
      </p:sp>
      <p:sp>
        <p:nvSpPr>
          <p:cNvPr id="125955" name="Slide Number Placeholder 3">
            <a:extLst>
              <a:ext uri="{FF2B5EF4-FFF2-40B4-BE49-F238E27FC236}">
                <a16:creationId xmlns:a16="http://schemas.microsoft.com/office/drawing/2014/main" id="{3783C319-6D06-F646-B62D-5EA62D439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7E1557FD-FADD-7440-A57E-206FF0FCF64A}" type="slidenum">
              <a:rPr lang="en-US" altLang="en-US" sz="1200">
                <a:latin typeface="Calibri" panose="020F0502020204030204" pitchFamily="34" charset="0"/>
              </a:rPr>
              <a:pPr eaLnBrk="1" hangingPunct="1"/>
              <a:t>69</a:t>
            </a:fld>
            <a:endParaRPr lang="en-US" altLang="en-US" sz="12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F3CECE33-558A-674D-9509-00A879CF1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1FAEEA2-414F-6048-BECD-B1D58431F8A6}" type="slidenum">
              <a:rPr lang="en-US" altLang="en-US" sz="1200"/>
              <a:pPr/>
              <a:t>70</a:t>
            </a:fld>
            <a:endParaRPr lang="en-US" altLang="en-US" sz="1200"/>
          </a:p>
        </p:txBody>
      </p:sp>
      <p:sp>
        <p:nvSpPr>
          <p:cNvPr id="128003" name="Rectangle 2">
            <a:extLst>
              <a:ext uri="{FF2B5EF4-FFF2-40B4-BE49-F238E27FC236}">
                <a16:creationId xmlns:a16="http://schemas.microsoft.com/office/drawing/2014/main" id="{F4AE4E39-FEFB-F944-84B3-5C3E93C5096E}"/>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8004" name="Rectangle 3">
            <a:extLst>
              <a:ext uri="{FF2B5EF4-FFF2-40B4-BE49-F238E27FC236}">
                <a16:creationId xmlns:a16="http://schemas.microsoft.com/office/drawing/2014/main" id="{5AD69689-A778-7340-9A9F-72869D013DC8}"/>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7.10</a:t>
            </a:r>
          </a:p>
          <a:p>
            <a:r>
              <a:rPr lang="el-GR" altLang="en-US">
                <a:solidFill>
                  <a:srgbClr val="000000"/>
                </a:solidFill>
                <a:latin typeface="Times" pitchFamily="2" charset="0"/>
                <a:cs typeface="Arial" panose="020B0604020202020204" pitchFamily="34" charset="0"/>
              </a:rPr>
              <a:t>Ice particles in clouds.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8F99A82F-CF69-4947-9744-FCA988AA5991}"/>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F07180F8-5DBC-FE4C-AA89-5DD735B0DA0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Page: 99</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a:p>
            <a:pPr eaLnBrk="1" hangingPunct="1">
              <a:spcBef>
                <a:spcPct val="0"/>
              </a:spcBef>
            </a:pPr>
            <a:r>
              <a:rPr lang="en-US" altLang="en-US">
                <a:latin typeface="Calibri" panose="020F0502020204030204" pitchFamily="34" charset="0"/>
                <a:ea typeface="ＭＳ Ｐゴシック" panose="020B0600070205080204" pitchFamily="34" charset="-128"/>
              </a:rPr>
              <a:t>FIGURE 4.10 Saturation vapor pressure increases with increasing temperature. At a temperature of 10°C, the saturation vapor pressure is about 12 mb, whereas at 30°C it is about 42 mb. The inset illustrates that the saturation vapor pressure over water is greater than the saturation vapor pressure over ice. Why would</a:t>
            </a:r>
          </a:p>
        </p:txBody>
      </p:sp>
      <p:sp>
        <p:nvSpPr>
          <p:cNvPr id="23555" name="Slide Number Placeholder 3">
            <a:extLst>
              <a:ext uri="{FF2B5EF4-FFF2-40B4-BE49-F238E27FC236}">
                <a16:creationId xmlns:a16="http://schemas.microsoft.com/office/drawing/2014/main" id="{D824E18D-BFAE-DF46-A80A-3A37C61D108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11967BC-D9E3-B143-852F-83FE84082800}"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30334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2763CA33-659F-5044-973F-FC9BEC4A882C}"/>
              </a:ext>
            </a:extLst>
          </p:cNvPr>
          <p:cNvSpPr>
            <a:spLocks noGrp="1" noRot="1" noChangeAspect="1" noChangeArrowheads="1" noTextEdit="1"/>
          </p:cNvSpPr>
          <p:nvPr>
            <p:ph type="sldImg"/>
          </p:nvPr>
        </p:nvSpPr>
        <p:spPr>
          <a:ln/>
        </p:spPr>
      </p:sp>
      <p:sp>
        <p:nvSpPr>
          <p:cNvPr id="130050" name="Notes Placeholder 2">
            <a:extLst>
              <a:ext uri="{FF2B5EF4-FFF2-40B4-BE49-F238E27FC236}">
                <a16:creationId xmlns:a16="http://schemas.microsoft.com/office/drawing/2014/main" id="{4FE3D588-620D-BA4F-A654-895D464E70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183</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7.18 Common ice crystal forms (habits).</a:t>
            </a:r>
          </a:p>
        </p:txBody>
      </p:sp>
      <p:sp>
        <p:nvSpPr>
          <p:cNvPr id="130051" name="Slide Number Placeholder 3">
            <a:extLst>
              <a:ext uri="{FF2B5EF4-FFF2-40B4-BE49-F238E27FC236}">
                <a16:creationId xmlns:a16="http://schemas.microsoft.com/office/drawing/2014/main" id="{E2166465-B66F-6A4A-A31A-7EDE443FF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2CDF4921-6E0C-DE4A-8D12-E1E56BC510B0}" type="slidenum">
              <a:rPr lang="en-US" altLang="en-US" sz="1200">
                <a:latin typeface="Calibri" panose="020F0502020204030204" pitchFamily="34" charset="0"/>
              </a:rPr>
              <a:pPr eaLnBrk="1" hangingPunct="1"/>
              <a:t>71</a:t>
            </a:fld>
            <a:endParaRPr lang="en-US"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185CED6F-83C5-2449-B672-E166BC840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27B94D9-1807-404C-A7B5-3EE1DC92AEC9}" type="slidenum">
              <a:rPr lang="en-US" altLang="en-US" sz="1200"/>
              <a:pPr/>
              <a:t>72</a:t>
            </a:fld>
            <a:endParaRPr lang="en-US" altLang="en-US" sz="1200"/>
          </a:p>
        </p:txBody>
      </p:sp>
      <p:sp>
        <p:nvSpPr>
          <p:cNvPr id="132099" name="Rectangle 2">
            <a:extLst>
              <a:ext uri="{FF2B5EF4-FFF2-40B4-BE49-F238E27FC236}">
                <a16:creationId xmlns:a16="http://schemas.microsoft.com/office/drawing/2014/main" id="{B8E7F210-3AA0-D741-BF08-3C003FF0128B}"/>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32100" name="Rectangle 3">
            <a:extLst>
              <a:ext uri="{FF2B5EF4-FFF2-40B4-BE49-F238E27FC236}">
                <a16:creationId xmlns:a16="http://schemas.microsoft.com/office/drawing/2014/main" id="{11A5054B-44E3-5D43-9DB6-0292FE2742DF}"/>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7D748716-9F34-1849-8C75-CDEB2B71B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F72A4B-82AB-D24B-AC04-4DD5A4B3E8D9}" type="slidenum">
              <a:rPr lang="en-US" altLang="en-US" sz="1200"/>
              <a:pPr/>
              <a:t>73</a:t>
            </a:fld>
            <a:endParaRPr lang="en-US" altLang="en-US" sz="1200"/>
          </a:p>
        </p:txBody>
      </p:sp>
      <p:sp>
        <p:nvSpPr>
          <p:cNvPr id="134146" name="Rectangle 2">
            <a:extLst>
              <a:ext uri="{FF2B5EF4-FFF2-40B4-BE49-F238E27FC236}">
                <a16:creationId xmlns:a16="http://schemas.microsoft.com/office/drawing/2014/main" id="{3FAB5A40-DBEC-7144-8850-F56E6209A534}"/>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15F5A102-ACB4-4748-8FEC-9F844AFB8A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F65D1972-B573-4B4A-B56C-794E282FEA2C}"/>
              </a:ext>
            </a:extLst>
          </p:cNvPr>
          <p:cNvSpPr>
            <a:spLocks noGrp="1" noRot="1" noChangeAspect="1" noChangeArrowheads="1" noTextEdit="1"/>
          </p:cNvSpPr>
          <p:nvPr>
            <p:ph type="sldImg"/>
          </p:nvPr>
        </p:nvSpPr>
        <p:spPr>
          <a:ln/>
        </p:spPr>
      </p:sp>
      <p:sp>
        <p:nvSpPr>
          <p:cNvPr id="136194" name="Notes Placeholder 2">
            <a:extLst>
              <a:ext uri="{FF2B5EF4-FFF2-40B4-BE49-F238E27FC236}">
                <a16:creationId xmlns:a16="http://schemas.microsoft.com/office/drawing/2014/main" id="{27341BFD-4296-3D4C-A41E-A17B52226C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184</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7.21 Average annual snowfall over the United States and southern Canada.</a:t>
            </a:r>
          </a:p>
        </p:txBody>
      </p:sp>
      <p:sp>
        <p:nvSpPr>
          <p:cNvPr id="136195" name="Slide Number Placeholder 3">
            <a:extLst>
              <a:ext uri="{FF2B5EF4-FFF2-40B4-BE49-F238E27FC236}">
                <a16:creationId xmlns:a16="http://schemas.microsoft.com/office/drawing/2014/main" id="{CC09F768-0DF7-BD47-82D6-44C2A27DB4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AEDDD3C0-30A1-E345-A8CC-473532EED684}" type="slidenum">
              <a:rPr lang="en-US" altLang="en-US" sz="1200">
                <a:latin typeface="Calibri" panose="020F0502020204030204" pitchFamily="34" charset="0"/>
              </a:rPr>
              <a:pPr eaLnBrk="1" hangingPunct="1"/>
              <a:t>74</a:t>
            </a:fld>
            <a:endParaRPr lang="en-US" altLang="en-US"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FB59782F-986B-3E44-93D3-240B00B0F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3E41CB-3CAC-1E47-B13D-708779CF9E80}" type="slidenum">
              <a:rPr lang="en-US" altLang="en-US" sz="1200"/>
              <a:pPr/>
              <a:t>76</a:t>
            </a:fld>
            <a:endParaRPr lang="en-US" altLang="en-US" sz="1200"/>
          </a:p>
        </p:txBody>
      </p:sp>
      <p:sp>
        <p:nvSpPr>
          <p:cNvPr id="139267" name="Rectangle 2">
            <a:extLst>
              <a:ext uri="{FF2B5EF4-FFF2-40B4-BE49-F238E27FC236}">
                <a16:creationId xmlns:a16="http://schemas.microsoft.com/office/drawing/2014/main" id="{15E52CD8-6BB8-E644-8D56-020F3782EC92}"/>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39268" name="Rectangle 3">
            <a:extLst>
              <a:ext uri="{FF2B5EF4-FFF2-40B4-BE49-F238E27FC236}">
                <a16:creationId xmlns:a16="http://schemas.microsoft.com/office/drawing/2014/main" id="{A305265A-54EA-E84A-8DB9-0D56FEC89014}"/>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7.23</a:t>
            </a:r>
          </a:p>
          <a:p>
            <a:r>
              <a:rPr lang="el-GR" altLang="en-US">
                <a:solidFill>
                  <a:srgbClr val="000000"/>
                </a:solidFill>
                <a:latin typeface="Times" pitchFamily="2" charset="0"/>
                <a:cs typeface="Arial" panose="020B0604020202020204" pitchFamily="34" charset="0"/>
              </a:rPr>
              <a:t>Vertical temperature profiles (solid red line) associated with different forms of precipitation.</a:t>
            </a: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2285EAB-05BE-0B4E-9267-BA89AC630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BBFB1C-D154-A14A-A9E9-B0668A761546}" type="slidenum">
              <a:rPr lang="en-US" altLang="en-US" sz="1200"/>
              <a:pPr/>
              <a:t>77</a:t>
            </a:fld>
            <a:endParaRPr lang="en-US" altLang="en-US" sz="1200"/>
          </a:p>
        </p:txBody>
      </p:sp>
      <p:sp>
        <p:nvSpPr>
          <p:cNvPr id="141315" name="Rectangle 2">
            <a:extLst>
              <a:ext uri="{FF2B5EF4-FFF2-40B4-BE49-F238E27FC236}">
                <a16:creationId xmlns:a16="http://schemas.microsoft.com/office/drawing/2014/main" id="{82731B6C-05EC-7441-9032-93A9F40389A2}"/>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41316" name="Rectangle 3">
            <a:extLst>
              <a:ext uri="{FF2B5EF4-FFF2-40B4-BE49-F238E27FC236}">
                <a16:creationId xmlns:a16="http://schemas.microsoft.com/office/drawing/2014/main" id="{CEBF848C-5713-7D4E-B1B0-D1972A49FBE1}"/>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7.23</a:t>
            </a:r>
          </a:p>
          <a:p>
            <a:r>
              <a:rPr lang="el-GR" altLang="en-US">
                <a:solidFill>
                  <a:srgbClr val="000000"/>
                </a:solidFill>
                <a:latin typeface="Times" pitchFamily="2" charset="0"/>
                <a:cs typeface="Arial" panose="020B0604020202020204" pitchFamily="34" charset="0"/>
              </a:rPr>
              <a:t>Vertical temperature profiles (solid red line) associated with different forms of precipitation.</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53AA5E25-F008-3B40-B357-60C4E5090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A4D9BCF-83FB-5444-9942-FED1874B5B5B}" type="slidenum">
              <a:rPr lang="en-US" altLang="en-US" sz="1200"/>
              <a:pPr/>
              <a:t>78</a:t>
            </a:fld>
            <a:endParaRPr lang="en-US" altLang="en-US" sz="1200"/>
          </a:p>
        </p:txBody>
      </p:sp>
      <p:sp>
        <p:nvSpPr>
          <p:cNvPr id="143363" name="Rectangle 2">
            <a:extLst>
              <a:ext uri="{FF2B5EF4-FFF2-40B4-BE49-F238E27FC236}">
                <a16:creationId xmlns:a16="http://schemas.microsoft.com/office/drawing/2014/main" id="{6431AF31-A92C-B943-A7A7-DAB3A04A58E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43364" name="Rectangle 3">
            <a:extLst>
              <a:ext uri="{FF2B5EF4-FFF2-40B4-BE49-F238E27FC236}">
                <a16:creationId xmlns:a16="http://schemas.microsoft.com/office/drawing/2014/main" id="{1233E994-C239-6449-88EC-00630C452240}"/>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7.23</a:t>
            </a:r>
          </a:p>
          <a:p>
            <a:r>
              <a:rPr lang="el-GR" altLang="en-US">
                <a:solidFill>
                  <a:srgbClr val="000000"/>
                </a:solidFill>
                <a:latin typeface="Times" pitchFamily="2" charset="0"/>
                <a:cs typeface="Arial" panose="020B0604020202020204" pitchFamily="34" charset="0"/>
              </a:rPr>
              <a:t>Vertical temperature profiles (solid red line) associated with different forms of precipitation.</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A994226A-826B-7743-9DD4-F7FFA3FFA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59D814-ECA6-1048-8F9B-61DB2B92976A}" type="slidenum">
              <a:rPr lang="en-US" altLang="en-US" sz="1200"/>
              <a:pPr/>
              <a:t>79</a:t>
            </a:fld>
            <a:endParaRPr lang="en-US" altLang="en-US" sz="1200"/>
          </a:p>
        </p:txBody>
      </p:sp>
      <p:sp>
        <p:nvSpPr>
          <p:cNvPr id="145411" name="Rectangle 2">
            <a:extLst>
              <a:ext uri="{FF2B5EF4-FFF2-40B4-BE49-F238E27FC236}">
                <a16:creationId xmlns:a16="http://schemas.microsoft.com/office/drawing/2014/main" id="{4FDDC586-3008-FD4A-A330-1C356881F788}"/>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45412" name="Rectangle 3">
            <a:extLst>
              <a:ext uri="{FF2B5EF4-FFF2-40B4-BE49-F238E27FC236}">
                <a16:creationId xmlns:a16="http://schemas.microsoft.com/office/drawing/2014/main" id="{780D5FD2-4C0A-C345-8ADF-2619090C7687}"/>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7.23</a:t>
            </a:r>
          </a:p>
          <a:p>
            <a:r>
              <a:rPr lang="el-GR" altLang="en-US">
                <a:solidFill>
                  <a:srgbClr val="000000"/>
                </a:solidFill>
                <a:latin typeface="Times" pitchFamily="2" charset="0"/>
                <a:cs typeface="Arial" panose="020B0604020202020204" pitchFamily="34" charset="0"/>
              </a:rPr>
              <a:t>Vertical temperature profiles (solid red line) associated with different forms of precipitation.</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86578E76-01D9-814C-A381-0648C3E589AE}"/>
              </a:ext>
            </a:extLst>
          </p:cNvPr>
          <p:cNvSpPr>
            <a:spLocks noGrp="1" noRot="1" noChangeAspect="1" noChangeArrowheads="1" noTextEdit="1"/>
          </p:cNvSpPr>
          <p:nvPr>
            <p:ph type="sldImg"/>
          </p:nvPr>
        </p:nvSpPr>
        <p:spPr>
          <a:ln/>
        </p:spPr>
      </p:sp>
      <p:sp>
        <p:nvSpPr>
          <p:cNvPr id="147458" name="Notes Placeholder 2">
            <a:extLst>
              <a:ext uri="{FF2B5EF4-FFF2-40B4-BE49-F238E27FC236}">
                <a16:creationId xmlns:a16="http://schemas.microsoft.com/office/drawing/2014/main" id="{6DEE859F-A871-E84F-AA24-31866F567A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187</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7.26 Vertical temperature profiles (solid red line) associated with different forms of precipitation.</a:t>
            </a:r>
          </a:p>
        </p:txBody>
      </p:sp>
      <p:sp>
        <p:nvSpPr>
          <p:cNvPr id="147459" name="Slide Number Placeholder 3">
            <a:extLst>
              <a:ext uri="{FF2B5EF4-FFF2-40B4-BE49-F238E27FC236}">
                <a16:creationId xmlns:a16="http://schemas.microsoft.com/office/drawing/2014/main" id="{6A9184FA-B9CD-5447-A453-C4ED8F002C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37B3C049-0FBE-0443-9AF7-5474A0EBA2DE}" type="slidenum">
              <a:rPr lang="en-US" altLang="en-US" sz="1200">
                <a:latin typeface="Calibri" panose="020F0502020204030204" pitchFamily="34" charset="0"/>
              </a:rPr>
              <a:pPr eaLnBrk="1" hangingPunct="1"/>
              <a:t>80</a:t>
            </a:fld>
            <a:endParaRPr lang="en-US" altLang="en-US" sz="120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D6430D67-9CA7-4340-9FB4-C91450FDAACC}"/>
              </a:ext>
            </a:extLst>
          </p:cNvPr>
          <p:cNvSpPr>
            <a:spLocks noGrp="1" noRot="1" noChangeAspect="1" noChangeArrowheads="1" noTextEdit="1"/>
          </p:cNvSpPr>
          <p:nvPr>
            <p:ph type="sldImg"/>
          </p:nvPr>
        </p:nvSpPr>
        <p:spPr>
          <a:ln/>
        </p:spPr>
      </p:sp>
      <p:sp>
        <p:nvSpPr>
          <p:cNvPr id="149506" name="Notes Placeholder 2">
            <a:extLst>
              <a:ext uri="{FF2B5EF4-FFF2-40B4-BE49-F238E27FC236}">
                <a16:creationId xmlns:a16="http://schemas.microsoft.com/office/drawing/2014/main" id="{908F5B7A-625D-A744-8CD5-B7EF3E1742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186</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7.25 Average annual number of days with freezing rain and freezing drizzle over the United States. (NOAA)</a:t>
            </a:r>
          </a:p>
        </p:txBody>
      </p:sp>
      <p:sp>
        <p:nvSpPr>
          <p:cNvPr id="149507" name="Slide Number Placeholder 3">
            <a:extLst>
              <a:ext uri="{FF2B5EF4-FFF2-40B4-BE49-F238E27FC236}">
                <a16:creationId xmlns:a16="http://schemas.microsoft.com/office/drawing/2014/main" id="{77B4B492-5454-F94B-892B-E0C60E48F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0F2032CA-144A-2F4C-9278-F22B847B8B6B}" type="slidenum">
              <a:rPr lang="en-US" altLang="en-US" sz="1200">
                <a:latin typeface="Calibri" panose="020F0502020204030204" pitchFamily="34" charset="0"/>
              </a:rPr>
              <a:pPr eaLnBrk="1" hangingPunct="1"/>
              <a:t>81</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937B98C-52BB-7A4D-9158-112372DEA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CD3BF7-453D-E344-BDE3-D9DC7F041691}" type="slidenum">
              <a:rPr lang="en-US" altLang="en-US" sz="1200"/>
              <a:pPr/>
              <a:t>7</a:t>
            </a:fld>
            <a:endParaRPr lang="en-US" altLang="en-US" sz="1200"/>
          </a:p>
        </p:txBody>
      </p:sp>
      <p:sp>
        <p:nvSpPr>
          <p:cNvPr id="24579" name="Rectangle 2">
            <a:extLst>
              <a:ext uri="{FF2B5EF4-FFF2-40B4-BE49-F238E27FC236}">
                <a16:creationId xmlns:a16="http://schemas.microsoft.com/office/drawing/2014/main" id="{CCC6551F-2C7C-4F4E-A6BC-772474126EF4}"/>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24580" name="Rectangle 3">
            <a:extLst>
              <a:ext uri="{FF2B5EF4-FFF2-40B4-BE49-F238E27FC236}">
                <a16:creationId xmlns:a16="http://schemas.microsoft.com/office/drawing/2014/main" id="{D4B1A830-5761-2044-9D32-F2A51154373D}"/>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6.29</a:t>
            </a:r>
          </a:p>
          <a:p>
            <a:r>
              <a:rPr lang="el-GR" altLang="en-US">
                <a:solidFill>
                  <a:srgbClr val="000000"/>
                </a:solidFill>
                <a:latin typeface="Times" pitchFamily="2" charset="0"/>
                <a:cs typeface="Arial" panose="020B0604020202020204" pitchFamily="34" charset="0"/>
              </a:rPr>
              <a:t>The mixing of a moist layer of air near the surface can produce a deck of stratocumulus clouds.</a:t>
            </a: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a:extLst>
              <a:ext uri="{FF2B5EF4-FFF2-40B4-BE49-F238E27FC236}">
                <a16:creationId xmlns:a16="http://schemas.microsoft.com/office/drawing/2014/main" id="{10641493-F08B-9E4B-83DA-DE5B1F1E1983}"/>
              </a:ext>
            </a:extLst>
          </p:cNvPr>
          <p:cNvSpPr>
            <a:spLocks noGrp="1" noRot="1" noChangeAspect="1" noChangeArrowheads="1" noTextEdit="1"/>
          </p:cNvSpPr>
          <p:nvPr>
            <p:ph type="sldImg"/>
          </p:nvPr>
        </p:nvSpPr>
        <p:spPr>
          <a:ln/>
        </p:spPr>
      </p:sp>
      <p:sp>
        <p:nvSpPr>
          <p:cNvPr id="151554" name="Notes Placeholder 2">
            <a:extLst>
              <a:ext uri="{FF2B5EF4-FFF2-40B4-BE49-F238E27FC236}">
                <a16:creationId xmlns:a16="http://schemas.microsoft.com/office/drawing/2014/main" id="{8F92C626-8051-AF43-9F92-68F90BEC25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173</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7.6 The distribution of ice and water in a cumulonimbus cloud.</a:t>
            </a:r>
          </a:p>
        </p:txBody>
      </p:sp>
      <p:sp>
        <p:nvSpPr>
          <p:cNvPr id="151555" name="Slide Number Placeholder 3">
            <a:extLst>
              <a:ext uri="{FF2B5EF4-FFF2-40B4-BE49-F238E27FC236}">
                <a16:creationId xmlns:a16="http://schemas.microsoft.com/office/drawing/2014/main" id="{0C6F9032-6E95-4E44-A260-81C1B1DD45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EA556395-B7F9-F941-BF7E-F59E6CD160A7}" type="slidenum">
              <a:rPr lang="en-US" altLang="en-US" sz="1200">
                <a:latin typeface="Calibri" panose="020F0502020204030204" pitchFamily="34" charset="0"/>
              </a:rPr>
              <a:pPr eaLnBrk="1" hangingPunct="1"/>
              <a:t>82</a:t>
            </a:fld>
            <a:endParaRPr lang="en-US" altLang="en-US" sz="1200">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F01260EC-6158-374F-9AFE-58EFEE47C98C}"/>
              </a:ext>
            </a:extLst>
          </p:cNvPr>
          <p:cNvSpPr>
            <a:spLocks noGrp="1" noRot="1" noChangeAspect="1" noChangeArrowheads="1" noTextEdit="1"/>
          </p:cNvSpPr>
          <p:nvPr>
            <p:ph type="sldImg"/>
          </p:nvPr>
        </p:nvSpPr>
        <p:spPr>
          <a:ln/>
        </p:spPr>
      </p:sp>
      <p:sp>
        <p:nvSpPr>
          <p:cNvPr id="153602" name="Notes Placeholder 2">
            <a:extLst>
              <a:ext uri="{FF2B5EF4-FFF2-40B4-BE49-F238E27FC236}">
                <a16:creationId xmlns:a16="http://schemas.microsoft.com/office/drawing/2014/main" id="{5C89FA5E-B121-B541-A97E-1B0898690D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188</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7.27 The formation of snow pellets. In the cold air of a convective cloud, with a high liquid-water content, ice particles collide with supercooled cloud droplets, freezing them into clumps of icy matter called graupel. Upon reaching the relatively cold surface, the graupel is classified as snow pellets.</a:t>
            </a:r>
          </a:p>
        </p:txBody>
      </p:sp>
      <p:sp>
        <p:nvSpPr>
          <p:cNvPr id="153603" name="Slide Number Placeholder 3">
            <a:extLst>
              <a:ext uri="{FF2B5EF4-FFF2-40B4-BE49-F238E27FC236}">
                <a16:creationId xmlns:a16="http://schemas.microsoft.com/office/drawing/2014/main" id="{86A47ECB-BCD0-274E-BD05-C4B649095F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EB57221E-FE6A-9B40-990B-EA04337692D4}" type="slidenum">
              <a:rPr lang="en-US" altLang="en-US" sz="1200">
                <a:latin typeface="Calibri" panose="020F0502020204030204" pitchFamily="34" charset="0"/>
              </a:rPr>
              <a:pPr eaLnBrk="1" hangingPunct="1"/>
              <a:t>83</a:t>
            </a:fld>
            <a:endParaRPr lang="en-US" altLang="en-US" sz="1200">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780FCC05-3A02-C740-9002-C11B0EC770AB}"/>
              </a:ext>
            </a:extLst>
          </p:cNvPr>
          <p:cNvSpPr>
            <a:spLocks noGrp="1" noRot="1" noChangeAspect="1" noChangeArrowheads="1" noTextEdit="1"/>
          </p:cNvSpPr>
          <p:nvPr>
            <p:ph type="sldImg"/>
          </p:nvPr>
        </p:nvSpPr>
        <p:spPr>
          <a:ln/>
        </p:spPr>
      </p:sp>
      <p:sp>
        <p:nvSpPr>
          <p:cNvPr id="155650" name="Notes Placeholder 2">
            <a:extLst>
              <a:ext uri="{FF2B5EF4-FFF2-40B4-BE49-F238E27FC236}">
                <a16:creationId xmlns:a16="http://schemas.microsoft.com/office/drawing/2014/main" id="{3D45C12E-CA98-DB45-BF28-CF09D4D122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188</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7.28 A snowflake becoming a rimed snowflake, then finally graupel</a:t>
            </a:r>
          </a:p>
        </p:txBody>
      </p:sp>
      <p:sp>
        <p:nvSpPr>
          <p:cNvPr id="155651" name="Slide Number Placeholder 3">
            <a:extLst>
              <a:ext uri="{FF2B5EF4-FFF2-40B4-BE49-F238E27FC236}">
                <a16:creationId xmlns:a16="http://schemas.microsoft.com/office/drawing/2014/main" id="{B025602E-1B9F-BD45-98A4-D311CB9C52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FD6FCF7E-1C04-2740-929C-61ADF5DA8B90}" type="slidenum">
              <a:rPr lang="en-US" altLang="en-US" sz="1200">
                <a:latin typeface="Calibri" panose="020F0502020204030204" pitchFamily="34" charset="0"/>
              </a:rPr>
              <a:pPr eaLnBrk="1" hangingPunct="1"/>
              <a:t>84</a:t>
            </a:fld>
            <a:endParaRPr lang="en-US" altLang="en-US" sz="1200">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0DC167A1-AE81-174B-A6EE-CF4AC9281E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E17BDB-9DE0-AF41-86AB-103A001C2B27}" type="slidenum">
              <a:rPr lang="en-US" altLang="en-US" sz="1200"/>
              <a:pPr/>
              <a:t>85</a:t>
            </a:fld>
            <a:endParaRPr lang="en-US" altLang="en-US" sz="1200"/>
          </a:p>
        </p:txBody>
      </p:sp>
      <p:sp>
        <p:nvSpPr>
          <p:cNvPr id="157698" name="Rectangle 2">
            <a:extLst>
              <a:ext uri="{FF2B5EF4-FFF2-40B4-BE49-F238E27FC236}">
                <a16:creationId xmlns:a16="http://schemas.microsoft.com/office/drawing/2014/main" id="{87D0F589-6D50-884F-909F-7C7116A0201B}"/>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B240B782-2DEA-9F41-AABD-0D22F7ADF9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65E24E59-37F7-B244-BD6C-7DD6C5BEE6F2}"/>
              </a:ext>
            </a:extLst>
          </p:cNvPr>
          <p:cNvSpPr>
            <a:spLocks noGrp="1" noRot="1" noChangeAspect="1" noChangeArrowheads="1" noTextEdit="1"/>
          </p:cNvSpPr>
          <p:nvPr>
            <p:ph type="sldImg"/>
          </p:nvPr>
        </p:nvSpPr>
        <p:spPr>
          <a:ln/>
        </p:spPr>
      </p:sp>
      <p:sp>
        <p:nvSpPr>
          <p:cNvPr id="159746" name="Notes Placeholder 2">
            <a:extLst>
              <a:ext uri="{FF2B5EF4-FFF2-40B4-BE49-F238E27FC236}">
                <a16:creationId xmlns:a16="http://schemas.microsoft.com/office/drawing/2014/main" id="{370C790B-3967-574F-BB48-D4481726F8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189</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7.31 Hailstones begin as embryos (usually ice particles called graupel) that remain suspended in the cloud by violent updrafts. The updrafts (or a single broad updraft, as illustrated here) can sweep the ice particles horizontally through the cloud, producing the optimal trajectory for hailstone growth. Along their path, the ice particles collide with supercooled liquid droplets, which freeze on contact. The ice particles eventually grow large enough and heavy enough to fall toward the ground as hailstones.</a:t>
            </a:r>
          </a:p>
        </p:txBody>
      </p:sp>
      <p:sp>
        <p:nvSpPr>
          <p:cNvPr id="159747" name="Slide Number Placeholder 3">
            <a:extLst>
              <a:ext uri="{FF2B5EF4-FFF2-40B4-BE49-F238E27FC236}">
                <a16:creationId xmlns:a16="http://schemas.microsoft.com/office/drawing/2014/main" id="{56F3A9EC-597D-EF41-942B-ADA5D6D22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5F6DEF47-B960-D24B-9E43-A4C64FDDE3F1}" type="slidenum">
              <a:rPr lang="en-US" altLang="en-US" sz="1200">
                <a:latin typeface="Calibri" panose="020F0502020204030204" pitchFamily="34" charset="0"/>
              </a:rPr>
              <a:pPr eaLnBrk="1" hangingPunct="1"/>
              <a:t>86</a:t>
            </a:fld>
            <a:endParaRPr lang="en-US" altLang="en-US" sz="1200">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9FAA2676-515C-024C-B147-5FD619702906}"/>
              </a:ext>
            </a:extLst>
          </p:cNvPr>
          <p:cNvSpPr>
            <a:spLocks noGrp="1" noRot="1" noChangeAspect="1" noChangeArrowheads="1" noTextEdit="1"/>
          </p:cNvSpPr>
          <p:nvPr>
            <p:ph type="sldImg"/>
          </p:nvPr>
        </p:nvSpPr>
        <p:spPr>
          <a:ln/>
        </p:spPr>
      </p:sp>
      <p:sp>
        <p:nvSpPr>
          <p:cNvPr id="161794" name="Notes Placeholder 2">
            <a:extLst>
              <a:ext uri="{FF2B5EF4-FFF2-40B4-BE49-F238E27FC236}">
                <a16:creationId xmlns:a16="http://schemas.microsoft.com/office/drawing/2014/main" id="{0AA74877-C44D-2E44-B34E-148F0EE008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189</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7.30 This whopping hailstone fell on Vivian, South Dakota, on July 23, 2010. It had a record diameter of 8 inches, weighed a record 1.94 pounds, and had a circumference of 18.6 inches.</a:t>
            </a:r>
          </a:p>
        </p:txBody>
      </p:sp>
      <p:sp>
        <p:nvSpPr>
          <p:cNvPr id="161795" name="Slide Number Placeholder 3">
            <a:extLst>
              <a:ext uri="{FF2B5EF4-FFF2-40B4-BE49-F238E27FC236}">
                <a16:creationId xmlns:a16="http://schemas.microsoft.com/office/drawing/2014/main" id="{465B0FD1-2B4F-4245-8897-D9AF540E4B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31A8A04B-CBF3-714D-8658-6468A13782D0}" type="slidenum">
              <a:rPr lang="en-US" altLang="en-US" sz="1200">
                <a:latin typeface="Calibri" panose="020F0502020204030204" pitchFamily="34" charset="0"/>
              </a:rPr>
              <a:pPr eaLnBrk="1" hangingPunct="1"/>
              <a:t>87</a:t>
            </a:fld>
            <a:endParaRPr lang="en-US" altLang="en-US" sz="1200">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0DDCD015-6542-364A-8B54-2DE84E42926C}"/>
              </a:ext>
            </a:extLst>
          </p:cNvPr>
          <p:cNvSpPr>
            <a:spLocks noGrp="1" noRot="1" noChangeAspect="1" noChangeArrowheads="1" noTextEdit="1"/>
          </p:cNvSpPr>
          <p:nvPr>
            <p:ph type="sldImg"/>
          </p:nvPr>
        </p:nvSpPr>
        <p:spPr>
          <a:ln/>
        </p:spPr>
      </p:sp>
      <p:sp>
        <p:nvSpPr>
          <p:cNvPr id="163842" name="Notes Placeholder 2">
            <a:extLst>
              <a:ext uri="{FF2B5EF4-FFF2-40B4-BE49-F238E27FC236}">
                <a16:creationId xmlns:a16="http://schemas.microsoft.com/office/drawing/2014/main" id="{53412355-A89D-AD4D-B412-B8B180D9E3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190</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7.32 A large hailstone first cut then photographed under regular light (left) and polarized light (right). This procedure reveals its layered structure.</a:t>
            </a:r>
          </a:p>
        </p:txBody>
      </p:sp>
      <p:sp>
        <p:nvSpPr>
          <p:cNvPr id="163843" name="Slide Number Placeholder 3">
            <a:extLst>
              <a:ext uri="{FF2B5EF4-FFF2-40B4-BE49-F238E27FC236}">
                <a16:creationId xmlns:a16="http://schemas.microsoft.com/office/drawing/2014/main" id="{412831D7-5E78-5D4A-8D61-AB1574B553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628B88F6-6E97-3C44-8991-27E642D52E49}" type="slidenum">
              <a:rPr lang="en-US" altLang="en-US" sz="1200">
                <a:latin typeface="Calibri" panose="020F0502020204030204" pitchFamily="34" charset="0"/>
              </a:rPr>
              <a:pPr eaLnBrk="1" hangingPunct="1"/>
              <a:t>88</a:t>
            </a:fld>
            <a:endParaRPr lang="en-US" altLang="en-US" sz="1200">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2F5D0E9A-116E-BE4F-97AB-8499ACA007A5}"/>
              </a:ext>
            </a:extLst>
          </p:cNvPr>
          <p:cNvSpPr>
            <a:spLocks noGrp="1" noRot="1" noChangeAspect="1" noChangeArrowheads="1" noTextEdit="1"/>
          </p:cNvSpPr>
          <p:nvPr>
            <p:ph type="sldImg"/>
          </p:nvPr>
        </p:nvSpPr>
        <p:spPr>
          <a:ln/>
        </p:spPr>
      </p:sp>
      <p:sp>
        <p:nvSpPr>
          <p:cNvPr id="165890" name="Notes Placeholder 2">
            <a:extLst>
              <a:ext uri="{FF2B5EF4-FFF2-40B4-BE49-F238E27FC236}">
                <a16:creationId xmlns:a16="http://schemas.microsoft.com/office/drawing/2014/main" id="{7281D361-EBAD-AF48-B88E-63166335F9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197</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7.39</a:t>
            </a:r>
          </a:p>
        </p:txBody>
      </p:sp>
      <p:sp>
        <p:nvSpPr>
          <p:cNvPr id="165891" name="Slide Number Placeholder 3">
            <a:extLst>
              <a:ext uri="{FF2B5EF4-FFF2-40B4-BE49-F238E27FC236}">
                <a16:creationId xmlns:a16="http://schemas.microsoft.com/office/drawing/2014/main" id="{18C26470-5337-A049-88F3-52157B3FA2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21D5B59E-7529-274C-B2F4-1AC7CB2A9E90}" type="slidenum">
              <a:rPr lang="en-US" altLang="en-US" sz="1200">
                <a:latin typeface="Calibri" panose="020F0502020204030204" pitchFamily="34" charset="0"/>
              </a:rPr>
              <a:pPr eaLnBrk="1" hangingPunct="1"/>
              <a:t>89</a:t>
            </a:fld>
            <a:endParaRPr lang="en-US" altLang="en-US" sz="1200">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a:extLst>
              <a:ext uri="{FF2B5EF4-FFF2-40B4-BE49-F238E27FC236}">
                <a16:creationId xmlns:a16="http://schemas.microsoft.com/office/drawing/2014/main" id="{31556F94-0C58-A943-9DE7-909426D14E01}"/>
              </a:ext>
            </a:extLst>
          </p:cNvPr>
          <p:cNvSpPr>
            <a:spLocks noGrp="1" noRot="1" noChangeAspect="1" noChangeArrowheads="1" noTextEdit="1"/>
          </p:cNvSpPr>
          <p:nvPr>
            <p:ph type="sldImg"/>
          </p:nvPr>
        </p:nvSpPr>
        <p:spPr>
          <a:ln/>
        </p:spPr>
      </p:sp>
      <p:sp>
        <p:nvSpPr>
          <p:cNvPr id="167938" name="Notes Placeholder 2">
            <a:extLst>
              <a:ext uri="{FF2B5EF4-FFF2-40B4-BE49-F238E27FC236}">
                <a16:creationId xmlns:a16="http://schemas.microsoft.com/office/drawing/2014/main" id="{9FF12101-7DAE-DF41-8711-70C1117CCE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Calibri" panose="020F0502020204030204" pitchFamily="34" charset="0"/>
              </a:rPr>
              <a:t>Page: 402</a:t>
            </a:r>
          </a:p>
          <a:p>
            <a:pPr>
              <a:spcBef>
                <a:spcPct val="0"/>
              </a:spcBef>
            </a:pPr>
            <a:endParaRPr lang="en-US" altLang="en-US">
              <a:latin typeface="Calibri" panose="020F0502020204030204" pitchFamily="34" charset="0"/>
            </a:endParaRPr>
          </a:p>
          <a:p>
            <a:pPr>
              <a:spcBef>
                <a:spcPct val="0"/>
              </a:spcBef>
            </a:pPr>
            <a:r>
              <a:rPr lang="en-US" altLang="en-US">
                <a:latin typeface="Calibri" panose="020F0502020204030204" pitchFamily="34" charset="0"/>
              </a:rPr>
              <a:t>FIGURE 14.31 The average number of days each year on which hail is observed throughout the United States and southern Canada.</a:t>
            </a:r>
          </a:p>
        </p:txBody>
      </p:sp>
      <p:sp>
        <p:nvSpPr>
          <p:cNvPr id="167939" name="Slide Number Placeholder 3">
            <a:extLst>
              <a:ext uri="{FF2B5EF4-FFF2-40B4-BE49-F238E27FC236}">
                <a16:creationId xmlns:a16="http://schemas.microsoft.com/office/drawing/2014/main" id="{826D1C14-ABB5-AB43-9800-FED3794119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425397-9B61-2D47-83C7-8633CBB60134}" type="slidenum">
              <a:rPr lang="en-US" altLang="en-US" sz="1200">
                <a:latin typeface="Calibri" panose="020F0502020204030204" pitchFamily="34" charset="0"/>
              </a:rPr>
              <a:pPr/>
              <a:t>90</a:t>
            </a:fld>
            <a:endParaRPr lang="en-US" altLang="en-US" sz="1200">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80D2DD3-B08D-434D-983A-2A705DE6B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360C642-27C4-CD48-89B7-81FE03CF412E}" type="slidenum">
              <a:rPr lang="en-US" altLang="en-US" sz="1200"/>
              <a:pPr/>
              <a:t>91</a:t>
            </a:fld>
            <a:endParaRPr lang="en-US" altLang="en-US" sz="1200"/>
          </a:p>
        </p:txBody>
      </p:sp>
      <p:sp>
        <p:nvSpPr>
          <p:cNvPr id="169986" name="Rectangle 2">
            <a:extLst>
              <a:ext uri="{FF2B5EF4-FFF2-40B4-BE49-F238E27FC236}">
                <a16:creationId xmlns:a16="http://schemas.microsoft.com/office/drawing/2014/main" id="{6DAC33A8-6B7E-8B49-A9FE-38029031908E}"/>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DD97709D-D11A-7848-974B-CFAD077956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DE7E69B4-5FFF-EA40-A80B-083A944FA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AB740F-FC5D-5148-887E-634C95E52595}" type="slidenum">
              <a:rPr lang="en-US" altLang="en-US" sz="1200"/>
              <a:pPr/>
              <a:t>8</a:t>
            </a:fld>
            <a:endParaRPr lang="en-US" altLang="en-US" sz="1200"/>
          </a:p>
        </p:txBody>
      </p:sp>
      <p:sp>
        <p:nvSpPr>
          <p:cNvPr id="26627" name="Rectangle 2">
            <a:extLst>
              <a:ext uri="{FF2B5EF4-FFF2-40B4-BE49-F238E27FC236}">
                <a16:creationId xmlns:a16="http://schemas.microsoft.com/office/drawing/2014/main" id="{CE7DDC42-5624-4E4A-91FF-CE49DA99A5A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26628" name="Rectangle 3">
            <a:extLst>
              <a:ext uri="{FF2B5EF4-FFF2-40B4-BE49-F238E27FC236}">
                <a16:creationId xmlns:a16="http://schemas.microsoft.com/office/drawing/2014/main" id="{28881CB3-2442-564A-8568-E85D7DBF316B}"/>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en-US" b="1">
                <a:solidFill>
                  <a:srgbClr val="000000"/>
                </a:solidFill>
                <a:latin typeface="Times" pitchFamily="2" charset="0"/>
                <a:cs typeface="Arial" panose="020B0604020202020204" pitchFamily="34" charset="0"/>
              </a:rPr>
              <a:t>Figure 6.29</a:t>
            </a:r>
          </a:p>
          <a:p>
            <a:r>
              <a:rPr lang="el-GR" altLang="en-US">
                <a:solidFill>
                  <a:srgbClr val="000000"/>
                </a:solidFill>
                <a:latin typeface="Times" pitchFamily="2" charset="0"/>
                <a:cs typeface="Arial" panose="020B0604020202020204" pitchFamily="34" charset="0"/>
              </a:rPr>
              <a:t>The mixing of a moist layer of air near the surface can produce a deck of stratocumulus clouds.</a:t>
            </a:r>
          </a:p>
          <a:p>
            <a:endParaRPr lang="el-GR" altLang="en-US">
              <a:solidFill>
                <a:srgbClr val="000000"/>
              </a:solidFill>
              <a:latin typeface="Times" pitchFamily="2" charset="0"/>
              <a:cs typeface="Arial" panose="020B0604020202020204" pitchFamily="34" charset="0"/>
            </a:endParaRPr>
          </a:p>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9F9967B-CCEB-7741-BD9E-AD619FDCA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6DEA35-25D2-234A-B547-F003942AF30F}" type="slidenum">
              <a:rPr lang="en-US" altLang="en-US" sz="1200"/>
              <a:pPr/>
              <a:t>92</a:t>
            </a:fld>
            <a:endParaRPr lang="en-US" altLang="en-US" sz="1200"/>
          </a:p>
        </p:txBody>
      </p:sp>
      <p:sp>
        <p:nvSpPr>
          <p:cNvPr id="172034" name="Rectangle 2">
            <a:extLst>
              <a:ext uri="{FF2B5EF4-FFF2-40B4-BE49-F238E27FC236}">
                <a16:creationId xmlns:a16="http://schemas.microsoft.com/office/drawing/2014/main" id="{37340D3B-EF09-9842-91BF-8286AF8DEFE8}"/>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1F8F690F-E7B9-E740-8C87-796A20A9B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C08AE8C1-BB60-AD44-9539-B3E10AEA44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E438E26-75BA-3C49-9C4A-45E1EB5A5148}" type="slidenum">
              <a:rPr lang="en-US" altLang="en-US" sz="1200"/>
              <a:pPr/>
              <a:t>93</a:t>
            </a:fld>
            <a:endParaRPr lang="en-US" altLang="en-US" sz="1200"/>
          </a:p>
        </p:txBody>
      </p:sp>
      <p:sp>
        <p:nvSpPr>
          <p:cNvPr id="174083" name="Rectangle 2">
            <a:extLst>
              <a:ext uri="{FF2B5EF4-FFF2-40B4-BE49-F238E27FC236}">
                <a16:creationId xmlns:a16="http://schemas.microsoft.com/office/drawing/2014/main" id="{9C0CF2B4-92AE-5145-BE6D-63CF7539D8F1}"/>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74084" name="Rectangle 3">
            <a:extLst>
              <a:ext uri="{FF2B5EF4-FFF2-40B4-BE49-F238E27FC236}">
                <a16:creationId xmlns:a16="http://schemas.microsoft.com/office/drawing/2014/main" id="{B9E6C18F-ED7E-6D48-A6CF-36209CBFAA28}"/>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F2D7DD8B-FED4-5D40-A1A9-101E00A69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DE6A19-8849-4E49-92C9-56F70820368B}" type="slidenum">
              <a:rPr lang="en-US" altLang="en-US" sz="1200"/>
              <a:pPr/>
              <a:t>94</a:t>
            </a:fld>
            <a:endParaRPr lang="en-US" altLang="en-US" sz="1200"/>
          </a:p>
        </p:txBody>
      </p:sp>
      <p:sp>
        <p:nvSpPr>
          <p:cNvPr id="176131" name="Rectangle 2">
            <a:extLst>
              <a:ext uri="{FF2B5EF4-FFF2-40B4-BE49-F238E27FC236}">
                <a16:creationId xmlns:a16="http://schemas.microsoft.com/office/drawing/2014/main" id="{CFD3F139-47F3-0747-9021-56863C596A1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76132" name="Rectangle 3">
            <a:extLst>
              <a:ext uri="{FF2B5EF4-FFF2-40B4-BE49-F238E27FC236}">
                <a16:creationId xmlns:a16="http://schemas.microsoft.com/office/drawing/2014/main" id="{8769BF30-B16A-F14D-9B5F-FB22F2401E23}"/>
              </a:ext>
            </a:extLst>
          </p:cNvPr>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endParaRPr lang="el-GR" altLang="en-US">
              <a:solidFill>
                <a:srgbClr val="000000"/>
              </a:solidFill>
              <a:latin typeface="Times" pitchFamily="2"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F5F963F7-1377-BF4A-BB52-B8A8196BE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0BC53F0-AEFA-F540-952E-873581624C0E}" type="slidenum">
              <a:rPr lang="en-US" altLang="en-US" sz="1200"/>
              <a:pPr/>
              <a:t>95</a:t>
            </a:fld>
            <a:endParaRPr lang="en-US" altLang="en-US" sz="1200"/>
          </a:p>
        </p:txBody>
      </p:sp>
      <p:sp>
        <p:nvSpPr>
          <p:cNvPr id="178178" name="Rectangle 2">
            <a:extLst>
              <a:ext uri="{FF2B5EF4-FFF2-40B4-BE49-F238E27FC236}">
                <a16:creationId xmlns:a16="http://schemas.microsoft.com/office/drawing/2014/main" id="{22765E91-36B9-1243-9345-815238E25528}"/>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BEC4A1AA-45C0-9445-A918-65BD0005E2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B938173F-1B6C-5947-89BE-B00FE62BE4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909FDF8-2132-9F46-B913-D1623695AF24}" type="slidenum">
              <a:rPr lang="en-US" altLang="en-US" sz="1200"/>
              <a:pPr/>
              <a:t>96</a:t>
            </a:fld>
            <a:endParaRPr lang="en-US" altLang="en-US" sz="1200"/>
          </a:p>
        </p:txBody>
      </p:sp>
      <p:sp>
        <p:nvSpPr>
          <p:cNvPr id="180226" name="Rectangle 2">
            <a:extLst>
              <a:ext uri="{FF2B5EF4-FFF2-40B4-BE49-F238E27FC236}">
                <a16:creationId xmlns:a16="http://schemas.microsoft.com/office/drawing/2014/main" id="{F459A281-9A9B-2E42-A01D-9743766B5859}"/>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FCDBF1C1-64E8-4F4F-8A20-4300B4972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11042737-D333-7144-A243-25C9075F9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61B608-8A3E-F943-92F5-28B50AB4DB88}" type="slidenum">
              <a:rPr lang="en-US" altLang="en-US" sz="1200"/>
              <a:pPr/>
              <a:t>97</a:t>
            </a:fld>
            <a:endParaRPr lang="en-US" altLang="en-US" sz="1200"/>
          </a:p>
        </p:txBody>
      </p:sp>
      <p:sp>
        <p:nvSpPr>
          <p:cNvPr id="182274" name="Rectangle 2">
            <a:extLst>
              <a:ext uri="{FF2B5EF4-FFF2-40B4-BE49-F238E27FC236}">
                <a16:creationId xmlns:a16="http://schemas.microsoft.com/office/drawing/2014/main" id="{1232026D-D482-5548-B0B3-5C22345195E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AFBB9374-3EDB-6640-98B8-2F0C93FB1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D80515B2-9F05-BF45-99E9-7BD4139B0F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47CC36D-5F1A-7141-9827-5206323C295D}" type="slidenum">
              <a:rPr lang="en-US" altLang="en-US" sz="1200"/>
              <a:pPr/>
              <a:t>98</a:t>
            </a:fld>
            <a:endParaRPr lang="en-US" altLang="en-US" sz="1200"/>
          </a:p>
        </p:txBody>
      </p:sp>
      <p:sp>
        <p:nvSpPr>
          <p:cNvPr id="184322" name="Rectangle 2">
            <a:extLst>
              <a:ext uri="{FF2B5EF4-FFF2-40B4-BE49-F238E27FC236}">
                <a16:creationId xmlns:a16="http://schemas.microsoft.com/office/drawing/2014/main" id="{E0E04C13-CC74-2744-BA3B-4F0F410EC602}"/>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A1424F7D-3D0A-6A47-9C80-550D76C2C1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68F065A3-FAB7-8C45-AD36-92150DDCB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05D8E2-0DAC-C54C-AFC6-D74C94C37CCE}" type="slidenum">
              <a:rPr lang="en-US" altLang="en-US" sz="1200"/>
              <a:pPr/>
              <a:t>99</a:t>
            </a:fld>
            <a:endParaRPr lang="en-US" altLang="en-US" sz="1200"/>
          </a:p>
        </p:txBody>
      </p:sp>
      <p:sp>
        <p:nvSpPr>
          <p:cNvPr id="186370" name="Rectangle 2">
            <a:extLst>
              <a:ext uri="{FF2B5EF4-FFF2-40B4-BE49-F238E27FC236}">
                <a16:creationId xmlns:a16="http://schemas.microsoft.com/office/drawing/2014/main" id="{3CD5D4C8-DCB3-1E48-AFE5-54814701F934}"/>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BC587DB3-07D6-BA48-8278-99814168CB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B7410FDC-9122-6C46-89A8-3183BD7A0450}"/>
              </a:ext>
            </a:extLst>
          </p:cNvPr>
          <p:cNvSpPr>
            <a:spLocks noGrp="1" noRot="1" noChangeAspect="1" noChangeArrowheads="1" noTextEdit="1"/>
          </p:cNvSpPr>
          <p:nvPr>
            <p:ph type="sldImg"/>
          </p:nvPr>
        </p:nvSpPr>
        <p:spPr>
          <a:ln/>
        </p:spPr>
      </p:sp>
      <p:sp>
        <p:nvSpPr>
          <p:cNvPr id="191490" name="Notes Placeholder 2">
            <a:extLst>
              <a:ext uri="{FF2B5EF4-FFF2-40B4-BE49-F238E27FC236}">
                <a16:creationId xmlns:a16="http://schemas.microsoft.com/office/drawing/2014/main" id="{ADF6946A-62FF-094B-998A-E5C2BA5408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161</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6.24 Lenticular clouds that form in the wave directly over the mountain are called mountain wave clouds, whereas those that form downwind of the mountain are called lee wave clouds. On the underside of the lee wave</a:t>
            </a:r>
            <a:r>
              <a:rPr lang="ja-JP" altLang="en-US">
                <a:latin typeface="Calibri" panose="020F0502020204030204" pitchFamily="34" charset="0"/>
              </a:rPr>
              <a:t>’</a:t>
            </a:r>
            <a:r>
              <a:rPr lang="en-US" altLang="ja-JP">
                <a:latin typeface="Calibri" panose="020F0502020204030204" pitchFamily="34" charset="0"/>
              </a:rPr>
              <a:t>s crest a turbulent rotor cloud may form.</a:t>
            </a:r>
            <a:endParaRPr lang="en-US" altLang="en-US">
              <a:latin typeface="Calibri" panose="020F0502020204030204" pitchFamily="34" charset="0"/>
            </a:endParaRPr>
          </a:p>
        </p:txBody>
      </p:sp>
      <p:sp>
        <p:nvSpPr>
          <p:cNvPr id="191491" name="Slide Number Placeholder 3">
            <a:extLst>
              <a:ext uri="{FF2B5EF4-FFF2-40B4-BE49-F238E27FC236}">
                <a16:creationId xmlns:a16="http://schemas.microsoft.com/office/drawing/2014/main" id="{10DFD896-2A63-A34A-A3BA-CA989118ED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68D33FB4-46A1-6042-80D2-7515DE3FEA7A}" type="slidenum">
              <a:rPr lang="en-US" altLang="en-US" sz="1200">
                <a:latin typeface="Calibri" panose="020F0502020204030204" pitchFamily="34" charset="0"/>
              </a:rPr>
              <a:pPr eaLnBrk="1" hangingPunct="1"/>
              <a:t>103</a:t>
            </a:fld>
            <a:endParaRPr lang="en-US" altLang="en-US" sz="1200">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A44B6D2D-59B6-354F-9183-434A3CF36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546057D-77CC-0649-9BF5-D8CA0980AA27}" type="slidenum">
              <a:rPr lang="en-US" altLang="en-US" sz="1200"/>
              <a:pPr/>
              <a:t>104</a:t>
            </a:fld>
            <a:endParaRPr lang="en-US" altLang="en-US" sz="1200"/>
          </a:p>
        </p:txBody>
      </p:sp>
      <p:sp>
        <p:nvSpPr>
          <p:cNvPr id="193538" name="Rectangle 2">
            <a:extLst>
              <a:ext uri="{FF2B5EF4-FFF2-40B4-BE49-F238E27FC236}">
                <a16:creationId xmlns:a16="http://schemas.microsoft.com/office/drawing/2014/main" id="{5C2C7917-AA19-0E46-BAB5-77035C108CDC}"/>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EE15CA-85C7-1F4A-AA5C-9A834F0CE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CF4CE874-8A0F-B443-AA5F-1C331F9FCB99}"/>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251DE667-75DF-0F4A-BFD9-87E85DC965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165</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6.29 The mixing of a moist layer of air near the surface can produce a deck of stratocumulus clouds.</a:t>
            </a:r>
          </a:p>
        </p:txBody>
      </p:sp>
      <p:sp>
        <p:nvSpPr>
          <p:cNvPr id="28675" name="Slide Number Placeholder 3">
            <a:extLst>
              <a:ext uri="{FF2B5EF4-FFF2-40B4-BE49-F238E27FC236}">
                <a16:creationId xmlns:a16="http://schemas.microsoft.com/office/drawing/2014/main" id="{221A1D7C-FDBF-B344-A87D-7B2482EEE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F83BFC74-CB10-1E41-952C-16F67318934F}"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A592174B-A340-4A43-A1A6-ACC3DF89B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0628949-4FE8-9F43-80C7-2AB0AFF031E3}" type="slidenum">
              <a:rPr lang="en-US" altLang="en-US" sz="1200"/>
              <a:pPr/>
              <a:t>105</a:t>
            </a:fld>
            <a:endParaRPr lang="en-US" altLang="en-US" sz="1200"/>
          </a:p>
        </p:txBody>
      </p:sp>
      <p:sp>
        <p:nvSpPr>
          <p:cNvPr id="195586" name="Rectangle 2">
            <a:extLst>
              <a:ext uri="{FF2B5EF4-FFF2-40B4-BE49-F238E27FC236}">
                <a16:creationId xmlns:a16="http://schemas.microsoft.com/office/drawing/2014/main" id="{97CFC2C3-9B8B-D44C-93EC-68C3C6B083B3}"/>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D8B85914-4000-0444-A388-025D35751E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8AC24C1A-7D94-9F44-99CB-CF363A9D6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1258C57-5372-A846-81B9-E98B02A6E5A8}" type="slidenum">
              <a:rPr lang="en-US" altLang="en-US" sz="1200"/>
              <a:pPr/>
              <a:t>106</a:t>
            </a:fld>
            <a:endParaRPr lang="en-US" altLang="en-US" sz="1200"/>
          </a:p>
        </p:txBody>
      </p:sp>
      <p:sp>
        <p:nvSpPr>
          <p:cNvPr id="197634" name="Rectangle 2">
            <a:extLst>
              <a:ext uri="{FF2B5EF4-FFF2-40B4-BE49-F238E27FC236}">
                <a16:creationId xmlns:a16="http://schemas.microsoft.com/office/drawing/2014/main" id="{2D8525A9-CE10-3348-B8E0-FB029285E8FE}"/>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27B6EBD8-7712-C848-B99E-DC5C8A90E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35DA20B8-B938-264F-8534-B3B509E3D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3C61ED-4C0E-5847-AE9B-C737738B4E6F}" type="slidenum">
              <a:rPr lang="en-US" altLang="en-US" sz="1200"/>
              <a:pPr/>
              <a:t>108</a:t>
            </a:fld>
            <a:endParaRPr lang="en-US" altLang="en-US" sz="1200"/>
          </a:p>
        </p:txBody>
      </p:sp>
      <p:sp>
        <p:nvSpPr>
          <p:cNvPr id="199682" name="Rectangle 2">
            <a:extLst>
              <a:ext uri="{FF2B5EF4-FFF2-40B4-BE49-F238E27FC236}">
                <a16:creationId xmlns:a16="http://schemas.microsoft.com/office/drawing/2014/main" id="{2CDC949A-0C3C-A34C-B0DC-C54A525B4C40}"/>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67C587BE-EAE0-4243-8D0D-0DF0697D93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17278E6C-8D24-AA4C-A9A6-78B2C0F3E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0E0E81A-F55E-9345-A116-2B91ED700CB4}" type="slidenum">
              <a:rPr lang="en-US" altLang="en-US" sz="1200"/>
              <a:pPr/>
              <a:t>109</a:t>
            </a:fld>
            <a:endParaRPr lang="en-US" altLang="en-US" sz="1200"/>
          </a:p>
        </p:txBody>
      </p:sp>
      <p:sp>
        <p:nvSpPr>
          <p:cNvPr id="201730" name="Rectangle 2">
            <a:extLst>
              <a:ext uri="{FF2B5EF4-FFF2-40B4-BE49-F238E27FC236}">
                <a16:creationId xmlns:a16="http://schemas.microsoft.com/office/drawing/2014/main" id="{D4CEB136-DBED-634B-A0C6-EAD131E46421}"/>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7F9660A0-E4F5-3644-8599-0B901A694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D5F91DDE-A212-264E-824C-1AF0DDF7E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FAF279-700F-464B-961A-D6CB8FB785D7}" type="slidenum">
              <a:rPr lang="en-US" altLang="en-US" sz="1200"/>
              <a:pPr/>
              <a:t>110</a:t>
            </a:fld>
            <a:endParaRPr lang="en-US" altLang="en-US" sz="1200"/>
          </a:p>
        </p:txBody>
      </p:sp>
      <p:sp>
        <p:nvSpPr>
          <p:cNvPr id="203778" name="Rectangle 2">
            <a:extLst>
              <a:ext uri="{FF2B5EF4-FFF2-40B4-BE49-F238E27FC236}">
                <a16:creationId xmlns:a16="http://schemas.microsoft.com/office/drawing/2014/main" id="{8532E807-6762-5A41-B0FD-CDD943ECF48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5EB85EFE-9E85-5C4E-99BE-9C442957E2A2}"/>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solidFill>
                  <a:srgbClr val="009A9A"/>
                </a:solidFill>
                <a:latin typeface="Arial" panose="020B0604020202020204" pitchFamily="34" charset="0"/>
              </a:rPr>
              <a:t>FIGURE 6.25 </a:t>
            </a:r>
            <a:r>
              <a:rPr lang="en-US" altLang="en-US">
                <a:solidFill>
                  <a:srgbClr val="000000"/>
                </a:solidFill>
                <a:latin typeface="Arial" panose="020B0604020202020204" pitchFamily="34" charset="0"/>
              </a:rPr>
              <a:t>Lenticular clouds forming one on top of the other</a:t>
            </a:r>
          </a:p>
          <a:p>
            <a:r>
              <a:rPr lang="en-US" altLang="en-US">
                <a:solidFill>
                  <a:srgbClr val="000000"/>
                </a:solidFill>
                <a:latin typeface="Arial" panose="020B0604020202020204" pitchFamily="34" charset="0"/>
              </a:rPr>
              <a:t>over the Sierra Nevada.</a:t>
            </a:r>
          </a:p>
          <a:p>
            <a:endParaRPr lang="en-US" altLang="en-US">
              <a:latin typeface="Times New Roman" panose="02020603050405020304" pitchFamily="18" charset="0"/>
            </a:endParaRPr>
          </a:p>
          <a:p>
            <a:endParaRPr lang="en-US" altLang="en-US">
              <a:latin typeface="Times" pitchFamily="2"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3FE84E29-8583-FE4D-A188-B323C55FF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C854EB0-90F1-8547-9A69-E4BCF39B031B}" type="slidenum">
              <a:rPr lang="en-US" altLang="en-US" sz="1200"/>
              <a:pPr/>
              <a:t>111</a:t>
            </a:fld>
            <a:endParaRPr lang="en-US" altLang="en-US" sz="1200"/>
          </a:p>
        </p:txBody>
      </p:sp>
      <p:sp>
        <p:nvSpPr>
          <p:cNvPr id="205826" name="Rectangle 2">
            <a:extLst>
              <a:ext uri="{FF2B5EF4-FFF2-40B4-BE49-F238E27FC236}">
                <a16:creationId xmlns:a16="http://schemas.microsoft.com/office/drawing/2014/main" id="{60418154-1C29-9942-AD3F-DA48D61B6B6F}"/>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FB51FCBC-62A5-A24A-A82D-91F3B2763D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BFA301AE-CA25-614E-8D6B-6916D6871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5F611A-C239-0846-8A3C-E7703638935B}" type="slidenum">
              <a:rPr lang="en-US" altLang="en-US" sz="1200"/>
              <a:pPr/>
              <a:t>112</a:t>
            </a:fld>
            <a:endParaRPr lang="en-US" altLang="en-US" sz="1200"/>
          </a:p>
        </p:txBody>
      </p:sp>
      <p:sp>
        <p:nvSpPr>
          <p:cNvPr id="207874" name="Rectangle 2">
            <a:extLst>
              <a:ext uri="{FF2B5EF4-FFF2-40B4-BE49-F238E27FC236}">
                <a16:creationId xmlns:a16="http://schemas.microsoft.com/office/drawing/2014/main" id="{C35FA7A6-E0F7-C345-8DF2-AED16E19BA5C}"/>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FEC55BE3-0A14-1942-A91E-AAC12C4B11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4BA100EE-B2E6-664B-985B-6D9DA7581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C2CCD1-8371-C842-B65D-DB5739C502A8}" type="slidenum">
              <a:rPr lang="en-US" altLang="en-US" sz="1200"/>
              <a:pPr/>
              <a:t>113</a:t>
            </a:fld>
            <a:endParaRPr lang="en-US" altLang="en-US" sz="1200"/>
          </a:p>
        </p:txBody>
      </p:sp>
      <p:sp>
        <p:nvSpPr>
          <p:cNvPr id="209922" name="Rectangle 2">
            <a:extLst>
              <a:ext uri="{FF2B5EF4-FFF2-40B4-BE49-F238E27FC236}">
                <a16:creationId xmlns:a16="http://schemas.microsoft.com/office/drawing/2014/main" id="{8045BD20-3883-8246-BBC1-7432C7D5BD1F}"/>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C6AF32EB-8967-494F-979C-F91D16BABA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90FDD89C-4D79-0B49-8A77-7E05D0A7C4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E4B466-5425-BA45-A147-874605810535}" type="slidenum">
              <a:rPr lang="en-US" altLang="en-US" sz="1200"/>
              <a:pPr/>
              <a:t>114</a:t>
            </a:fld>
            <a:endParaRPr lang="en-US" altLang="en-US" sz="1200"/>
          </a:p>
        </p:txBody>
      </p:sp>
      <p:sp>
        <p:nvSpPr>
          <p:cNvPr id="211970" name="Rectangle 2">
            <a:extLst>
              <a:ext uri="{FF2B5EF4-FFF2-40B4-BE49-F238E27FC236}">
                <a16:creationId xmlns:a16="http://schemas.microsoft.com/office/drawing/2014/main" id="{48708E48-1FF1-034B-8C02-D4DD7DC3E146}"/>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DC7FD06E-CA2C-2448-A97D-931EF8010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6918B3D4-F21F-9745-AA1F-BA153EB6F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EE4D55B-2EE9-FC4D-810A-E459790FBECD}" type="slidenum">
              <a:rPr lang="en-US" altLang="en-US" sz="1200"/>
              <a:pPr/>
              <a:t>116</a:t>
            </a:fld>
            <a:endParaRPr lang="en-US" altLang="en-US" sz="1200"/>
          </a:p>
        </p:txBody>
      </p:sp>
      <p:sp>
        <p:nvSpPr>
          <p:cNvPr id="215042" name="Rectangle 2">
            <a:extLst>
              <a:ext uri="{FF2B5EF4-FFF2-40B4-BE49-F238E27FC236}">
                <a16:creationId xmlns:a16="http://schemas.microsoft.com/office/drawing/2014/main" id="{13CD5804-2F0C-334B-8DB6-43A18538AC2A}"/>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256EE32C-12F3-0E43-8DD7-7951952DB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52115C57-E77F-2D4E-8209-826415D181C4}"/>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8F4269BE-5882-D342-BFDE-242A4838B1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Page: 124</a:t>
            </a:r>
          </a:p>
          <a:p>
            <a:pPr eaLnBrk="1" hangingPunct="1">
              <a:spcBef>
                <a:spcPct val="0"/>
              </a:spcBef>
            </a:pPr>
            <a:endParaRPr lang="en-US" altLang="en-US">
              <a:latin typeface="Calibri" panose="020F0502020204030204" pitchFamily="34" charset="0"/>
            </a:endParaRPr>
          </a:p>
          <a:p>
            <a:pPr eaLnBrk="1" hangingPunct="1">
              <a:spcBef>
                <a:spcPct val="0"/>
              </a:spcBef>
            </a:pPr>
            <a:r>
              <a:rPr lang="en-US" altLang="en-US">
                <a:latin typeface="Calibri" panose="020F0502020204030204" pitchFamily="34" charset="0"/>
              </a:rPr>
              <a:t>FIGURE 2 Mixing two unsaturated air parcels can produce fog. Notice that the mixed parcel has an actual mixing ratio (W) that is greater than the saturation mixing ratio (Ws). This produces an RH of 109% and results in fog. (As the mixed parcel cools below its dew point temperature, water vapor will condense onto condensation nuclei, producing the liquid droplets that create fog.)</a:t>
            </a:r>
          </a:p>
        </p:txBody>
      </p:sp>
      <p:sp>
        <p:nvSpPr>
          <p:cNvPr id="30723" name="Slide Number Placeholder 3">
            <a:extLst>
              <a:ext uri="{FF2B5EF4-FFF2-40B4-BE49-F238E27FC236}">
                <a16:creationId xmlns:a16="http://schemas.microsoft.com/office/drawing/2014/main" id="{6A0028D2-D66E-A643-A18D-455828CE73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63454C5-1F7C-2049-AC19-95AB1B2358D3}"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847564BF-6531-8444-952D-16515CD0B3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37700C-1076-4D45-AE96-6762155CC1F2}" type="slidenum">
              <a:rPr lang="en-US" altLang="en-US" sz="1200"/>
              <a:pPr/>
              <a:t>118</a:t>
            </a:fld>
            <a:endParaRPr lang="en-US" altLang="en-US" sz="1200"/>
          </a:p>
        </p:txBody>
      </p:sp>
      <p:sp>
        <p:nvSpPr>
          <p:cNvPr id="217090" name="Rectangle 2">
            <a:extLst>
              <a:ext uri="{FF2B5EF4-FFF2-40B4-BE49-F238E27FC236}">
                <a16:creationId xmlns:a16="http://schemas.microsoft.com/office/drawing/2014/main" id="{BE98122F-AF8E-E14B-A6CF-38DF40F98FCC}"/>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440AB926-DE32-BD4E-BEAB-5F119CFF9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2673E2A9-9DB8-1C4C-9DD6-492A97BBC8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C5FC90A-6BB9-DD48-A056-1015FFB3B961}" type="slidenum">
              <a:rPr lang="en-US" altLang="en-US" sz="1200"/>
              <a:pPr/>
              <a:t>119</a:t>
            </a:fld>
            <a:endParaRPr lang="en-US" altLang="en-US" sz="1200"/>
          </a:p>
        </p:txBody>
      </p:sp>
      <p:sp>
        <p:nvSpPr>
          <p:cNvPr id="219138" name="Rectangle 2">
            <a:extLst>
              <a:ext uri="{FF2B5EF4-FFF2-40B4-BE49-F238E27FC236}">
                <a16:creationId xmlns:a16="http://schemas.microsoft.com/office/drawing/2014/main" id="{4AED849B-E22E-5841-8864-CCBC8109CD2B}"/>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0D4B4103-0CD9-AF47-A524-0244514CF5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075C0AD1-1B81-7346-8147-05B5C3AED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AAD2CF-A8F7-354E-A218-CD3C8E6EF763}" type="slidenum">
              <a:rPr lang="en-US" altLang="en-US" sz="1200"/>
              <a:pPr/>
              <a:t>120</a:t>
            </a:fld>
            <a:endParaRPr lang="en-US" altLang="en-US" sz="1200"/>
          </a:p>
        </p:txBody>
      </p:sp>
      <p:sp>
        <p:nvSpPr>
          <p:cNvPr id="221186" name="Rectangle 2">
            <a:extLst>
              <a:ext uri="{FF2B5EF4-FFF2-40B4-BE49-F238E27FC236}">
                <a16:creationId xmlns:a16="http://schemas.microsoft.com/office/drawing/2014/main" id="{79078FF5-1590-9947-BE23-3DE2A24C7DDB}"/>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09828DCD-618F-374F-929D-F6F8572C8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BFC19747-35E6-0C41-9269-ABA8385D44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871C247-F25B-A843-A00C-676B1FB308B1}" type="slidenum">
              <a:rPr lang="en-US" altLang="en-US" sz="1200"/>
              <a:pPr/>
              <a:t>121</a:t>
            </a:fld>
            <a:endParaRPr lang="en-US" altLang="en-US" sz="1200"/>
          </a:p>
        </p:txBody>
      </p:sp>
      <p:sp>
        <p:nvSpPr>
          <p:cNvPr id="223234" name="Rectangle 2">
            <a:extLst>
              <a:ext uri="{FF2B5EF4-FFF2-40B4-BE49-F238E27FC236}">
                <a16:creationId xmlns:a16="http://schemas.microsoft.com/office/drawing/2014/main" id="{BAD4B863-CFDD-2B4B-B2C6-49B4263FC5DA}"/>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AC9E129C-DAD0-354B-A5A1-F1C3C7013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0025083B-AC2B-8D4F-8913-3FB4307D1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647F72F-0254-274F-B5AD-100C0372A1C8}" type="slidenum">
              <a:rPr lang="en-US" altLang="en-US" sz="1200"/>
              <a:pPr/>
              <a:t>122</a:t>
            </a:fld>
            <a:endParaRPr lang="en-US" altLang="en-US" sz="1200"/>
          </a:p>
        </p:txBody>
      </p:sp>
      <p:sp>
        <p:nvSpPr>
          <p:cNvPr id="225282" name="Rectangle 2">
            <a:extLst>
              <a:ext uri="{FF2B5EF4-FFF2-40B4-BE49-F238E27FC236}">
                <a16:creationId xmlns:a16="http://schemas.microsoft.com/office/drawing/2014/main" id="{549BBED0-423B-B547-9212-F6F2A3CCC03D}"/>
              </a:ext>
            </a:extLst>
          </p:cNvPr>
          <p:cNvSpPr>
            <a:spLocks noGrp="1" noRot="1" noChangeAspect="1" noChangeArrowheads="1" noTextEdit="1"/>
          </p:cNvSpPr>
          <p:nvPr>
            <p:ph type="sldImg"/>
          </p:nvPr>
        </p:nvSpPr>
        <p:spPr>
          <a:ln/>
        </p:spPr>
      </p:sp>
      <p:sp>
        <p:nvSpPr>
          <p:cNvPr id="225283" name="Rectangle 3">
            <a:extLst>
              <a:ext uri="{FF2B5EF4-FFF2-40B4-BE49-F238E27FC236}">
                <a16:creationId xmlns:a16="http://schemas.microsoft.com/office/drawing/2014/main" id="{26D4093F-259A-574D-BA0A-07866E2818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EF8A8850-9244-0848-B9DC-4A9926D552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1432AB6-248C-4A4E-9098-5BADCBABF8F6}" type="slidenum">
              <a:rPr lang="en-US" altLang="en-US" sz="1200"/>
              <a:pPr/>
              <a:t>123</a:t>
            </a:fld>
            <a:endParaRPr lang="en-US" altLang="en-US" sz="1200"/>
          </a:p>
        </p:txBody>
      </p:sp>
      <p:sp>
        <p:nvSpPr>
          <p:cNvPr id="227330" name="Rectangle 2">
            <a:extLst>
              <a:ext uri="{FF2B5EF4-FFF2-40B4-BE49-F238E27FC236}">
                <a16:creationId xmlns:a16="http://schemas.microsoft.com/office/drawing/2014/main" id="{F2994CC8-70C6-2C4D-9628-70E762A7B3F0}"/>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D376AAC8-FDB3-F546-939F-235DF5A32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85210A5B-E762-0743-A550-908B5779F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A1D8F3-A53F-7E41-9190-3324E983FF2B}" type="slidenum">
              <a:rPr lang="en-US" altLang="en-US" sz="1200"/>
              <a:pPr/>
              <a:t>124</a:t>
            </a:fld>
            <a:endParaRPr lang="en-US" altLang="en-US" sz="1200"/>
          </a:p>
        </p:txBody>
      </p:sp>
      <p:sp>
        <p:nvSpPr>
          <p:cNvPr id="229378" name="Rectangle 2">
            <a:extLst>
              <a:ext uri="{FF2B5EF4-FFF2-40B4-BE49-F238E27FC236}">
                <a16:creationId xmlns:a16="http://schemas.microsoft.com/office/drawing/2014/main" id="{451BB4C9-E9E9-B143-856C-CBCA3FCD77F5}"/>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B3EBB2BA-B42C-064D-ACF5-19AE7C1B9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FB0ABE4B-1238-C941-87A1-AF64D1892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8C91D84-BB56-6F44-84BC-B05D9A0891FA}" type="slidenum">
              <a:rPr lang="en-US" altLang="en-US" sz="1200"/>
              <a:pPr/>
              <a:t>125</a:t>
            </a:fld>
            <a:endParaRPr lang="en-US" altLang="en-US" sz="1200"/>
          </a:p>
        </p:txBody>
      </p:sp>
      <p:sp>
        <p:nvSpPr>
          <p:cNvPr id="231426" name="Rectangle 2">
            <a:extLst>
              <a:ext uri="{FF2B5EF4-FFF2-40B4-BE49-F238E27FC236}">
                <a16:creationId xmlns:a16="http://schemas.microsoft.com/office/drawing/2014/main" id="{F2D1C6F6-92E4-0240-8E57-1291BC31A440}"/>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9B067B0D-638B-3D45-A2A7-A33184A48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AF0A7224-7EEF-A849-941E-B42BC4445F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8A24A10-A0B6-3845-8F33-186CF1DD83A1}" type="slidenum">
              <a:rPr lang="en-US" altLang="en-US" sz="1200"/>
              <a:pPr/>
              <a:t>126</a:t>
            </a:fld>
            <a:endParaRPr lang="en-US" altLang="en-US" sz="1200"/>
          </a:p>
        </p:txBody>
      </p:sp>
      <p:sp>
        <p:nvSpPr>
          <p:cNvPr id="233474" name="Rectangle 2">
            <a:extLst>
              <a:ext uri="{FF2B5EF4-FFF2-40B4-BE49-F238E27FC236}">
                <a16:creationId xmlns:a16="http://schemas.microsoft.com/office/drawing/2014/main" id="{1B206411-7404-1E44-950A-C15E91002D46}"/>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195733F9-1ADF-DB44-89B2-262C408E5A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D651E89C-A914-044A-85EE-A8DC82E5FA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1BADFAF-4848-014B-9CF5-614426ECBF3A}" type="slidenum">
              <a:rPr lang="en-US" altLang="en-US" sz="1200"/>
              <a:pPr/>
              <a:t>127</a:t>
            </a:fld>
            <a:endParaRPr lang="en-US" altLang="en-US" sz="1200"/>
          </a:p>
        </p:txBody>
      </p:sp>
      <p:sp>
        <p:nvSpPr>
          <p:cNvPr id="235522" name="Rectangle 2">
            <a:extLst>
              <a:ext uri="{FF2B5EF4-FFF2-40B4-BE49-F238E27FC236}">
                <a16:creationId xmlns:a16="http://schemas.microsoft.com/office/drawing/2014/main" id="{3EC92DD0-2207-954D-AB45-EB0113A0D975}"/>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5D0E081A-9AF0-9840-A746-B34AE68D3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DCBB73-B27E-F846-96EC-8790EF3F96C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5">
            <a:extLst>
              <a:ext uri="{FF2B5EF4-FFF2-40B4-BE49-F238E27FC236}">
                <a16:creationId xmlns:a16="http://schemas.microsoft.com/office/drawing/2014/main" id="{230236B2-76D7-CB47-A6BF-D8FB726A78FE}"/>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Rectangle 6">
            <a:extLst>
              <a:ext uri="{FF2B5EF4-FFF2-40B4-BE49-F238E27FC236}">
                <a16:creationId xmlns:a16="http://schemas.microsoft.com/office/drawing/2014/main" id="{E3BDF775-218B-A547-BC9E-B57B1E7C3B3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25F73B3-9D42-C64F-A9BC-CB5A9D7C5760}" type="slidenum">
              <a:rPr lang="en-US" altLang="en-US"/>
              <a:pPr>
                <a:defRPr/>
              </a:pPr>
              <a:t>‹#›</a:t>
            </a:fld>
            <a:endParaRPr lang="en-US" altLang="en-US"/>
          </a:p>
        </p:txBody>
      </p:sp>
    </p:spTree>
    <p:extLst>
      <p:ext uri="{BB962C8B-B14F-4D97-AF65-F5344CB8AC3E}">
        <p14:creationId xmlns:p14="http://schemas.microsoft.com/office/powerpoint/2010/main" val="360280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AFD55E-BC21-AA46-A004-F37BB56A71B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5">
            <a:extLst>
              <a:ext uri="{FF2B5EF4-FFF2-40B4-BE49-F238E27FC236}">
                <a16:creationId xmlns:a16="http://schemas.microsoft.com/office/drawing/2014/main" id="{5D02F9C7-8595-154F-B0FA-F79FB40C765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Rectangle 6">
            <a:extLst>
              <a:ext uri="{FF2B5EF4-FFF2-40B4-BE49-F238E27FC236}">
                <a16:creationId xmlns:a16="http://schemas.microsoft.com/office/drawing/2014/main" id="{870344BB-484D-D841-A783-0A23953BD61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BBD98FE-03B9-4C49-8221-596EF037A3E7}" type="slidenum">
              <a:rPr lang="en-US" altLang="en-US"/>
              <a:pPr>
                <a:defRPr/>
              </a:pPr>
              <a:t>‹#›</a:t>
            </a:fld>
            <a:endParaRPr lang="en-US" altLang="en-US"/>
          </a:p>
        </p:txBody>
      </p:sp>
    </p:spTree>
    <p:extLst>
      <p:ext uri="{BB962C8B-B14F-4D97-AF65-F5344CB8AC3E}">
        <p14:creationId xmlns:p14="http://schemas.microsoft.com/office/powerpoint/2010/main" val="104290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E21A54-75BB-2D4C-8935-58543FDB0AB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5">
            <a:extLst>
              <a:ext uri="{FF2B5EF4-FFF2-40B4-BE49-F238E27FC236}">
                <a16:creationId xmlns:a16="http://schemas.microsoft.com/office/drawing/2014/main" id="{A0CB19A6-01E1-4F44-9358-AC58C57D6B6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Rectangle 6">
            <a:extLst>
              <a:ext uri="{FF2B5EF4-FFF2-40B4-BE49-F238E27FC236}">
                <a16:creationId xmlns:a16="http://schemas.microsoft.com/office/drawing/2014/main" id="{0B1C06D6-400D-A34C-BFE6-0C996D4C57A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161CD7E-9F86-4B42-A7C3-8EE02A5EFBB7}" type="slidenum">
              <a:rPr lang="en-US" altLang="en-US"/>
              <a:pPr>
                <a:defRPr/>
              </a:pPr>
              <a:t>‹#›</a:t>
            </a:fld>
            <a:endParaRPr lang="en-US" altLang="en-US"/>
          </a:p>
        </p:txBody>
      </p:sp>
    </p:spTree>
    <p:extLst>
      <p:ext uri="{BB962C8B-B14F-4D97-AF65-F5344CB8AC3E}">
        <p14:creationId xmlns:p14="http://schemas.microsoft.com/office/powerpoint/2010/main" val="324981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Ahrens_PPT_Template-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060704"/>
          </a:xfrm>
          <a:noFill/>
          <a:ln>
            <a:noFill/>
          </a:ln>
        </p:spPr>
        <p:txBody>
          <a:bodyPr anchor="t" anchorCtr="0">
            <a:normAutofit/>
          </a:bodyPr>
          <a:lstStyle>
            <a:lvl1pPr algn="l">
              <a:lnSpc>
                <a:spcPct val="100000"/>
              </a:lnSpc>
              <a:defRPr sz="3200" b="0" i="0">
                <a:solidFill>
                  <a:schemeClr val="tx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204060" y="1287302"/>
            <a:ext cx="8735887" cy="4770903"/>
          </a:xfrm>
        </p:spPr>
        <p:txBody>
          <a:bodyPr/>
          <a:lstStyle>
            <a:lvl1pPr>
              <a:spcBef>
                <a:spcPts val="624"/>
              </a:spcBef>
              <a:buClr>
                <a:srgbClr val="EAAC25"/>
              </a:buClr>
              <a:defRPr sz="3000" b="0" i="0">
                <a:latin typeface="Arial"/>
                <a:cs typeface="Arial"/>
              </a:defRPr>
            </a:lvl1pPr>
            <a:lvl2pPr>
              <a:spcBef>
                <a:spcPts val="624"/>
              </a:spcBef>
              <a:buClr>
                <a:srgbClr val="EAAC25"/>
              </a:buClr>
              <a:defRPr b="0" i="0">
                <a:latin typeface="Arial"/>
                <a:cs typeface="Arial"/>
              </a:defRPr>
            </a:lvl2pPr>
            <a:lvl3pPr marL="1143000" indent="-228600">
              <a:spcBef>
                <a:spcPts val="624"/>
              </a:spcBef>
              <a:buClr>
                <a:srgbClr val="EAAC25"/>
              </a:buClr>
              <a:buFont typeface="Wingdings" pitchFamily="2" charset="2"/>
              <a:buChar char="§"/>
              <a:defRPr b="0" i="0">
                <a:latin typeface="Arial"/>
                <a:cs typeface="Arial"/>
              </a:defRPr>
            </a:lvl3pPr>
            <a:lvl4pPr>
              <a:spcBef>
                <a:spcPts val="624"/>
              </a:spcBef>
              <a:buClr>
                <a:srgbClr val="EAAC25"/>
              </a:buClr>
              <a:defRPr b="0" i="0">
                <a:latin typeface="Arial"/>
                <a:cs typeface="Arial"/>
              </a:defRPr>
            </a:lvl4pPr>
            <a:lvl5pPr>
              <a:spcBef>
                <a:spcPts val="624"/>
              </a:spcBef>
              <a:buClr>
                <a:srgbClr val="EAAC25"/>
              </a:buClr>
              <a:defRPr b="0" i="0">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72200"/>
            <a:ext cx="9144000" cy="685800"/>
          </a:xfrm>
          <a:prstGeom prst="rect">
            <a:avLst/>
          </a:prstGeom>
          <a:solidFill>
            <a:srgbClr val="443C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3" descr="Z:\WRITING\02_Projects\CENGAGE\Cengage Logo\Siva\Cengage_Logo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050" y="6295448"/>
            <a:ext cx="1931745" cy="4329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19566" y="6186235"/>
            <a:ext cx="9183132" cy="653150"/>
          </a:xfrm>
          <a:prstGeom prst="rect">
            <a:avLst/>
          </a:prstGeom>
        </p:spPr>
        <p:txBody>
          <a:bodyPr vert="horz" lIns="91440" tIns="45720" rIns="91440" bIns="45720" rtlCol="0" anchor="ctr">
            <a:normAutofit/>
          </a:bodyPr>
          <a:lstStyle>
            <a:lvl1pPr indent="0" algn="ctr">
              <a:spcBef>
                <a:spcPts val="624"/>
              </a:spcBef>
              <a:buClr>
                <a:srgbClr val="3C5AA8"/>
              </a:buClr>
              <a:buFont typeface="Arial"/>
              <a:buNone/>
              <a:defRPr sz="1200">
                <a:solidFill>
                  <a:schemeClr val="bg1"/>
                </a:solidFill>
                <a:latin typeface="Arial" pitchFamily="34" charset="0"/>
                <a:cs typeface="Arial" pitchFamily="34" charset="0"/>
              </a:defRPr>
            </a:lvl1pPr>
            <a:lvl2pPr marL="742950" indent="-285750">
              <a:spcBef>
                <a:spcPct val="20000"/>
              </a:spcBef>
              <a:buClr>
                <a:srgbClr val="3C5AA8"/>
              </a:buClr>
              <a:buFont typeface="Arial"/>
              <a:buChar char="–"/>
              <a:defRPr sz="2800"/>
            </a:lvl2pPr>
            <a:lvl3pPr marL="1143000" indent="-228600">
              <a:spcBef>
                <a:spcPct val="20000"/>
              </a:spcBef>
              <a:buClr>
                <a:srgbClr val="3C5AA8"/>
              </a:buClr>
              <a:buFont typeface="Arial"/>
              <a:buChar char="•"/>
              <a:defRPr sz="2400"/>
            </a:lvl3pPr>
            <a:lvl4pPr marL="1600200" indent="-228600">
              <a:spcBef>
                <a:spcPct val="20000"/>
              </a:spcBef>
              <a:buClr>
                <a:srgbClr val="3C5AA8"/>
              </a:buClr>
              <a:buFont typeface="Arial"/>
              <a:buChar char="–"/>
              <a:defRPr sz="2000"/>
            </a:lvl4pPr>
            <a:lvl5pPr marL="2057400" indent="-228600">
              <a:spcBef>
                <a:spcPct val="20000"/>
              </a:spcBef>
              <a:buClr>
                <a:srgbClr val="3C5AA8"/>
              </a:buClr>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0"/>
            <a:r>
              <a:rPr lang="en-US" dirty="0"/>
              <a:t>© 2019 Cengage Learning, Inc. All rights reserved.</a:t>
            </a:r>
          </a:p>
        </p:txBody>
      </p:sp>
      <p:sp>
        <p:nvSpPr>
          <p:cNvPr id="6" name="Picture Placeholder 5"/>
          <p:cNvSpPr>
            <a:spLocks noGrp="1"/>
          </p:cNvSpPr>
          <p:nvPr>
            <p:ph type="pic" sz="quarter" idx="10"/>
          </p:nvPr>
        </p:nvSpPr>
        <p:spPr>
          <a:xfrm>
            <a:off x="152400" y="3200400"/>
            <a:ext cx="8382000" cy="1905000"/>
          </a:xfrm>
        </p:spPr>
        <p:txBody>
          <a:bodyPr/>
          <a:lstStyle/>
          <a:p>
            <a:endParaRPr lang="en-US" dirty="0"/>
          </a:p>
        </p:txBody>
      </p:sp>
      <p:sp>
        <p:nvSpPr>
          <p:cNvPr id="8" name="Table Placeholder 7"/>
          <p:cNvSpPr>
            <a:spLocks noGrp="1"/>
          </p:cNvSpPr>
          <p:nvPr>
            <p:ph type="tbl" sz="quarter" idx="11"/>
          </p:nvPr>
        </p:nvSpPr>
        <p:spPr>
          <a:xfrm>
            <a:off x="6172200" y="1524000"/>
            <a:ext cx="2057400" cy="1295400"/>
          </a:xfrm>
        </p:spPr>
        <p:txBody>
          <a:bodyPr/>
          <a:lstStyle/>
          <a:p>
            <a:endParaRPr lang="en-US" dirty="0"/>
          </a:p>
        </p:txBody>
      </p:sp>
      <p:sp>
        <p:nvSpPr>
          <p:cNvPr id="12" name="Content Placeholder 11"/>
          <p:cNvSpPr>
            <a:spLocks noGrp="1"/>
          </p:cNvSpPr>
          <p:nvPr>
            <p:ph sz="quarter" idx="12"/>
          </p:nvPr>
        </p:nvSpPr>
        <p:spPr>
          <a:xfrm>
            <a:off x="152400" y="5562600"/>
            <a:ext cx="88392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p:cNvSpPr>
            <a:spLocks noGrp="1"/>
          </p:cNvSpPr>
          <p:nvPr>
            <p:ph type="pic" sz="quarter" idx="13"/>
          </p:nvPr>
        </p:nvSpPr>
        <p:spPr>
          <a:xfrm>
            <a:off x="5791200" y="5181600"/>
            <a:ext cx="2971800" cy="762000"/>
          </a:xfrm>
        </p:spPr>
        <p:txBody>
          <a:bodyPr/>
          <a:lstStyle/>
          <a:p>
            <a:endParaRPr lang="en-US" dirty="0"/>
          </a:p>
        </p:txBody>
      </p:sp>
    </p:spTree>
    <p:extLst>
      <p:ext uri="{BB962C8B-B14F-4D97-AF65-F5344CB8AC3E}">
        <p14:creationId xmlns:p14="http://schemas.microsoft.com/office/powerpoint/2010/main" val="3431458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68E406-9EDE-074E-82A6-E8E03E20E3E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5">
            <a:extLst>
              <a:ext uri="{FF2B5EF4-FFF2-40B4-BE49-F238E27FC236}">
                <a16:creationId xmlns:a16="http://schemas.microsoft.com/office/drawing/2014/main" id="{8CFC05E1-AA63-6E44-BC6E-D011768CD64C}"/>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Rectangle 6">
            <a:extLst>
              <a:ext uri="{FF2B5EF4-FFF2-40B4-BE49-F238E27FC236}">
                <a16:creationId xmlns:a16="http://schemas.microsoft.com/office/drawing/2014/main" id="{8A8B0757-5E1B-8649-ABD2-D408C05BF02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5868825-5B1E-2742-B7E0-22B926F5F1B1}" type="slidenum">
              <a:rPr lang="en-US" altLang="en-US"/>
              <a:pPr>
                <a:defRPr/>
              </a:pPr>
              <a:t>‹#›</a:t>
            </a:fld>
            <a:endParaRPr lang="en-US" altLang="en-US"/>
          </a:p>
        </p:txBody>
      </p:sp>
    </p:spTree>
    <p:extLst>
      <p:ext uri="{BB962C8B-B14F-4D97-AF65-F5344CB8AC3E}">
        <p14:creationId xmlns:p14="http://schemas.microsoft.com/office/powerpoint/2010/main" val="190880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E91BF6-F42A-0747-9B74-CE069A2BC4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5">
            <a:extLst>
              <a:ext uri="{FF2B5EF4-FFF2-40B4-BE49-F238E27FC236}">
                <a16:creationId xmlns:a16="http://schemas.microsoft.com/office/drawing/2014/main" id="{CE4E8CC8-72B5-BA4F-84EB-5B2F7DFEE32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Rectangle 6">
            <a:extLst>
              <a:ext uri="{FF2B5EF4-FFF2-40B4-BE49-F238E27FC236}">
                <a16:creationId xmlns:a16="http://schemas.microsoft.com/office/drawing/2014/main" id="{52427BB8-CDBA-B54F-86B5-5B2324C6B4C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DE446F-7B94-4B42-AF1E-DDE3872B1A8F}" type="slidenum">
              <a:rPr lang="en-US" altLang="en-US"/>
              <a:pPr>
                <a:defRPr/>
              </a:pPr>
              <a:t>‹#›</a:t>
            </a:fld>
            <a:endParaRPr lang="en-US" altLang="en-US"/>
          </a:p>
        </p:txBody>
      </p:sp>
    </p:spTree>
    <p:extLst>
      <p:ext uri="{BB962C8B-B14F-4D97-AF65-F5344CB8AC3E}">
        <p14:creationId xmlns:p14="http://schemas.microsoft.com/office/powerpoint/2010/main" val="388998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20C65-DB94-5E4C-B747-96496F370F6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Footer Placeholder 5">
            <a:extLst>
              <a:ext uri="{FF2B5EF4-FFF2-40B4-BE49-F238E27FC236}">
                <a16:creationId xmlns:a16="http://schemas.microsoft.com/office/drawing/2014/main" id="{A77297B8-C9EB-D54F-8D4A-CC4B9C19534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2F88F4F7-4391-814A-A0AA-30EEE946B04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051D080-08F0-CD45-A7A4-1528C5B541AC}" type="slidenum">
              <a:rPr lang="en-US" altLang="en-US"/>
              <a:pPr>
                <a:defRPr/>
              </a:pPr>
              <a:t>‹#›</a:t>
            </a:fld>
            <a:endParaRPr lang="en-US" altLang="en-US"/>
          </a:p>
        </p:txBody>
      </p:sp>
    </p:spTree>
    <p:extLst>
      <p:ext uri="{BB962C8B-B14F-4D97-AF65-F5344CB8AC3E}">
        <p14:creationId xmlns:p14="http://schemas.microsoft.com/office/powerpoint/2010/main" val="294740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83CB94-1D37-5543-9075-A03B1B0A5C6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8" name="Rectangle 5">
            <a:extLst>
              <a:ext uri="{FF2B5EF4-FFF2-40B4-BE49-F238E27FC236}">
                <a16:creationId xmlns:a16="http://schemas.microsoft.com/office/drawing/2014/main" id="{CE7931F5-2401-4A4E-B05B-CF145880050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9" name="Rectangle 6">
            <a:extLst>
              <a:ext uri="{FF2B5EF4-FFF2-40B4-BE49-F238E27FC236}">
                <a16:creationId xmlns:a16="http://schemas.microsoft.com/office/drawing/2014/main" id="{D68F6598-4ABC-1048-8C4B-6700ECD355A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A3F5026-5C99-C24A-A7E4-7B2A832E49BF}" type="slidenum">
              <a:rPr lang="en-US" altLang="en-US"/>
              <a:pPr>
                <a:defRPr/>
              </a:pPr>
              <a:t>‹#›</a:t>
            </a:fld>
            <a:endParaRPr lang="en-US" altLang="en-US"/>
          </a:p>
        </p:txBody>
      </p:sp>
    </p:spTree>
    <p:extLst>
      <p:ext uri="{BB962C8B-B14F-4D97-AF65-F5344CB8AC3E}">
        <p14:creationId xmlns:p14="http://schemas.microsoft.com/office/powerpoint/2010/main" val="366240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8B54CBA7-4998-3144-9A16-AEE7889C8EB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4" name="Rectangle 5">
            <a:extLst>
              <a:ext uri="{FF2B5EF4-FFF2-40B4-BE49-F238E27FC236}">
                <a16:creationId xmlns:a16="http://schemas.microsoft.com/office/drawing/2014/main" id="{8CFB4A5E-A5F6-9C4C-97DD-CEB7E9DC90F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5" name="Rectangle 6">
            <a:extLst>
              <a:ext uri="{FF2B5EF4-FFF2-40B4-BE49-F238E27FC236}">
                <a16:creationId xmlns:a16="http://schemas.microsoft.com/office/drawing/2014/main" id="{356F8DBC-99D6-FB4C-A17A-561540C31CD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DA457EF-EA72-A048-832F-A655099EFDD4}" type="slidenum">
              <a:rPr lang="en-US" altLang="en-US"/>
              <a:pPr>
                <a:defRPr/>
              </a:pPr>
              <a:t>‹#›</a:t>
            </a:fld>
            <a:endParaRPr lang="en-US" altLang="en-US"/>
          </a:p>
        </p:txBody>
      </p:sp>
    </p:spTree>
    <p:extLst>
      <p:ext uri="{BB962C8B-B14F-4D97-AF65-F5344CB8AC3E}">
        <p14:creationId xmlns:p14="http://schemas.microsoft.com/office/powerpoint/2010/main" val="225396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D5A9AB-3D41-C649-A76C-C3BD005F14D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3" name="Rectangle 5">
            <a:extLst>
              <a:ext uri="{FF2B5EF4-FFF2-40B4-BE49-F238E27FC236}">
                <a16:creationId xmlns:a16="http://schemas.microsoft.com/office/drawing/2014/main" id="{BA382E45-1F8B-4D42-9EDC-4760E2A2E985}"/>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4" name="Rectangle 6">
            <a:extLst>
              <a:ext uri="{FF2B5EF4-FFF2-40B4-BE49-F238E27FC236}">
                <a16:creationId xmlns:a16="http://schemas.microsoft.com/office/drawing/2014/main" id="{BF3FE945-8E1A-A242-8523-9070CA5A8A9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7A6D8E4-80F1-B64D-B747-56A8805C2303}" type="slidenum">
              <a:rPr lang="en-US" altLang="en-US"/>
              <a:pPr>
                <a:defRPr/>
              </a:pPr>
              <a:t>‹#›</a:t>
            </a:fld>
            <a:endParaRPr lang="en-US" altLang="en-US"/>
          </a:p>
        </p:txBody>
      </p:sp>
    </p:spTree>
    <p:extLst>
      <p:ext uri="{BB962C8B-B14F-4D97-AF65-F5344CB8AC3E}">
        <p14:creationId xmlns:p14="http://schemas.microsoft.com/office/powerpoint/2010/main" val="121949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59C278A-2C95-504C-8907-0366E5B6AF2B}"/>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Footer Placeholder 5">
            <a:extLst>
              <a:ext uri="{FF2B5EF4-FFF2-40B4-BE49-F238E27FC236}">
                <a16:creationId xmlns:a16="http://schemas.microsoft.com/office/drawing/2014/main" id="{745090D1-9E3E-B34A-8922-EE4107B7534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6BCD96E8-EDD4-9340-8735-0601E68A113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391CF0C-383D-5B42-A0C1-959A2D2D2AA4}" type="slidenum">
              <a:rPr lang="en-US" altLang="en-US"/>
              <a:pPr>
                <a:defRPr/>
              </a:pPr>
              <a:t>‹#›</a:t>
            </a:fld>
            <a:endParaRPr lang="en-US" altLang="en-US"/>
          </a:p>
        </p:txBody>
      </p:sp>
    </p:spTree>
    <p:extLst>
      <p:ext uri="{BB962C8B-B14F-4D97-AF65-F5344CB8AC3E}">
        <p14:creationId xmlns:p14="http://schemas.microsoft.com/office/powerpoint/2010/main" val="51802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C4DED0-E447-5341-AD98-2EAD22D36E31}"/>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6" name="Footer Placeholder 5">
            <a:extLst>
              <a:ext uri="{FF2B5EF4-FFF2-40B4-BE49-F238E27FC236}">
                <a16:creationId xmlns:a16="http://schemas.microsoft.com/office/drawing/2014/main" id="{DC4922EF-DAF3-D34C-BF36-F05FAA3994E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10388786-8970-EA4A-B778-073E04061A2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E1C257E-D678-634C-92FC-36603CFAA8C7}" type="slidenum">
              <a:rPr lang="en-US" altLang="en-US"/>
              <a:pPr>
                <a:defRPr/>
              </a:pPr>
              <a:t>‹#›</a:t>
            </a:fld>
            <a:endParaRPr lang="en-US" altLang="en-US"/>
          </a:p>
        </p:txBody>
      </p:sp>
    </p:spTree>
    <p:extLst>
      <p:ext uri="{BB962C8B-B14F-4D97-AF65-F5344CB8AC3E}">
        <p14:creationId xmlns:p14="http://schemas.microsoft.com/office/powerpoint/2010/main" val="139985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pitchFamily="-16" charset="0"/>
        </a:defRPr>
      </a:lvl6pPr>
      <a:lvl7pPr marL="914400" algn="ctr" rtl="0" eaLnBrk="0" fontAlgn="base" hangingPunct="0">
        <a:spcBef>
          <a:spcPct val="0"/>
        </a:spcBef>
        <a:spcAft>
          <a:spcPct val="0"/>
        </a:spcAft>
        <a:defRPr sz="4400">
          <a:solidFill>
            <a:schemeClr val="tx2"/>
          </a:solidFill>
          <a:latin typeface="Times" pitchFamily="-16" charset="0"/>
        </a:defRPr>
      </a:lvl7pPr>
      <a:lvl8pPr marL="1371600" algn="ctr" rtl="0" eaLnBrk="0" fontAlgn="base" hangingPunct="0">
        <a:spcBef>
          <a:spcPct val="0"/>
        </a:spcBef>
        <a:spcAft>
          <a:spcPct val="0"/>
        </a:spcAft>
        <a:defRPr sz="4400">
          <a:solidFill>
            <a:schemeClr val="tx2"/>
          </a:solidFill>
          <a:latin typeface="Times" pitchFamily="-16" charset="0"/>
        </a:defRPr>
      </a:lvl8pPr>
      <a:lvl9pPr marL="1828800" algn="ctr" rtl="0" eaLnBrk="0" fontAlgn="base" hangingPunct="0">
        <a:spcBef>
          <a:spcPct val="0"/>
        </a:spcBef>
        <a:spcAft>
          <a:spcPct val="0"/>
        </a:spcAft>
        <a:defRPr sz="4400">
          <a:solidFill>
            <a:schemeClr val="tx2"/>
          </a:solidFill>
          <a:latin typeface="Times" pitchFamily="-1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streets">
            <a:extLst>
              <a:ext uri="{FF2B5EF4-FFF2-40B4-BE49-F238E27FC236}">
                <a16:creationId xmlns:a16="http://schemas.microsoft.com/office/drawing/2014/main" id="{3EE63BAC-5041-1E41-BA75-E77ACB01F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a:extLst>
              <a:ext uri="{FF2B5EF4-FFF2-40B4-BE49-F238E27FC236}">
                <a16:creationId xmlns:a16="http://schemas.microsoft.com/office/drawing/2014/main" id="{E3BA14D2-F43C-4C45-9269-2AE80E548481}"/>
              </a:ext>
            </a:extLst>
          </p:cNvPr>
          <p:cNvSpPr txBox="1">
            <a:spLocks noChangeArrowheads="1"/>
          </p:cNvSpPr>
          <p:nvPr/>
        </p:nvSpPr>
        <p:spPr bwMode="auto">
          <a:xfrm>
            <a:off x="1768475" y="2438400"/>
            <a:ext cx="5929313" cy="64611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3600" dirty="0">
                <a:solidFill>
                  <a:srgbClr val="FFFF00"/>
                </a:solidFill>
                <a:latin typeface="+mj-lt"/>
              </a:rPr>
              <a:t>HOW DO CLOUDS FORM?</a:t>
            </a:r>
            <a:endParaRPr lang="en-US" sz="24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13589_05_f2.jpg">
            <a:extLst>
              <a:ext uri="{FF2B5EF4-FFF2-40B4-BE49-F238E27FC236}">
                <a16:creationId xmlns:a16="http://schemas.microsoft.com/office/drawing/2014/main" id="{76550F67-317E-7349-BC53-EE04625061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8913" y="152400"/>
            <a:ext cx="36861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3">
            <a:extLst>
              <a:ext uri="{FF2B5EF4-FFF2-40B4-BE49-F238E27FC236}">
                <a16:creationId xmlns:a16="http://schemas.microsoft.com/office/drawing/2014/main" id="{AE3C38D8-7FDE-4046-AD27-E9265DC7C717}"/>
              </a:ext>
            </a:extLst>
          </p:cNvPr>
          <p:cNvSpPr txBox="1">
            <a:spLocks noChangeArrowheads="1"/>
          </p:cNvSpPr>
          <p:nvPr/>
        </p:nvSpPr>
        <p:spPr bwMode="auto">
          <a:xfrm>
            <a:off x="381000" y="304800"/>
            <a:ext cx="1963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a:latin typeface="Arial" panose="020B0604020202020204" pitchFamily="34" charset="0"/>
                <a:cs typeface="Arial" panose="020B0604020202020204" pitchFamily="34" charset="0"/>
              </a:rPr>
              <a:t>Mixing Cloud</a:t>
            </a:r>
          </a:p>
          <a:p>
            <a:pPr algn="ctr"/>
            <a:r>
              <a:rPr lang="en-US" altLang="en-US">
                <a:latin typeface="Arial" panose="020B0604020202020204" pitchFamily="34" charset="0"/>
                <a:cs typeface="Arial" panose="020B0604020202020204" pitchFamily="34" charset="0"/>
              </a:rPr>
              <a:t>Formation</a:t>
            </a:r>
          </a:p>
        </p:txBody>
      </p:sp>
      <p:grpSp>
        <p:nvGrpSpPr>
          <p:cNvPr id="8" name="Group 7">
            <a:extLst>
              <a:ext uri="{FF2B5EF4-FFF2-40B4-BE49-F238E27FC236}">
                <a16:creationId xmlns:a16="http://schemas.microsoft.com/office/drawing/2014/main" id="{1FACB049-54A7-9549-AABA-BF49494CB9F0}"/>
              </a:ext>
            </a:extLst>
          </p:cNvPr>
          <p:cNvGrpSpPr>
            <a:grpSpLocks/>
          </p:cNvGrpSpPr>
          <p:nvPr/>
        </p:nvGrpSpPr>
        <p:grpSpPr bwMode="auto">
          <a:xfrm>
            <a:off x="228600" y="4876800"/>
            <a:ext cx="3810000" cy="646113"/>
            <a:chOff x="228600" y="4876800"/>
            <a:chExt cx="3810000" cy="646331"/>
          </a:xfrm>
        </p:grpSpPr>
        <p:sp>
          <p:nvSpPr>
            <p:cNvPr id="29704" name="TextBox 1">
              <a:extLst>
                <a:ext uri="{FF2B5EF4-FFF2-40B4-BE49-F238E27FC236}">
                  <a16:creationId xmlns:a16="http://schemas.microsoft.com/office/drawing/2014/main" id="{F6D2436D-5327-0341-9FE5-86D728C2CB83}"/>
                </a:ext>
              </a:extLst>
            </p:cNvPr>
            <p:cNvSpPr txBox="1">
              <a:spLocks noChangeArrowheads="1"/>
            </p:cNvSpPr>
            <p:nvPr/>
          </p:nvSpPr>
          <p:spPr bwMode="auto">
            <a:xfrm>
              <a:off x="228600" y="4876800"/>
              <a:ext cx="2237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a:latin typeface="Arial" panose="020B0604020202020204" pitchFamily="34" charset="0"/>
                  <a:cs typeface="Arial" panose="020B0604020202020204" pitchFamily="34" charset="0"/>
                </a:rPr>
                <a:t>w cannot be greater</a:t>
              </a:r>
            </a:p>
            <a:p>
              <a:pPr algn="ctr"/>
              <a:r>
                <a:rPr lang="en-US" altLang="en-US" sz="1800">
                  <a:latin typeface="Arial" panose="020B0604020202020204" pitchFamily="34" charset="0"/>
                  <a:cs typeface="Arial" panose="020B0604020202020204" pitchFamily="34" charset="0"/>
                </a:rPr>
                <a:t>than w</a:t>
              </a:r>
              <a:r>
                <a:rPr lang="en-US" altLang="en-US" sz="1800" baseline="-25000">
                  <a:latin typeface="Arial" panose="020B0604020202020204" pitchFamily="34" charset="0"/>
                  <a:cs typeface="Arial" panose="020B0604020202020204" pitchFamily="34" charset="0"/>
                </a:rPr>
                <a:t>s</a:t>
              </a:r>
              <a:r>
                <a:rPr lang="en-US" altLang="en-US" sz="1800">
                  <a:latin typeface="Arial" panose="020B0604020202020204" pitchFamily="34" charset="0"/>
                  <a:cs typeface="Arial" panose="020B0604020202020204" pitchFamily="34" charset="0"/>
                </a:rPr>
                <a:t>!</a:t>
              </a:r>
            </a:p>
          </p:txBody>
        </p:sp>
        <p:cxnSp>
          <p:nvCxnSpPr>
            <p:cNvPr id="29705" name="Straight Arrow Connector 5">
              <a:extLst>
                <a:ext uri="{FF2B5EF4-FFF2-40B4-BE49-F238E27FC236}">
                  <a16:creationId xmlns:a16="http://schemas.microsoft.com/office/drawing/2014/main" id="{A2330DDB-580F-7E4C-A84C-AD85CE89789A}"/>
                </a:ext>
              </a:extLst>
            </p:cNvPr>
            <p:cNvCxnSpPr>
              <a:cxnSpLocks noChangeShapeType="1"/>
            </p:cNvCxnSpPr>
            <p:nvPr/>
          </p:nvCxnSpPr>
          <p:spPr bwMode="auto">
            <a:xfrm>
              <a:off x="2286000" y="5334000"/>
              <a:ext cx="1752600" cy="76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7" name="TextBox 6">
            <a:extLst>
              <a:ext uri="{FF2B5EF4-FFF2-40B4-BE49-F238E27FC236}">
                <a16:creationId xmlns:a16="http://schemas.microsoft.com/office/drawing/2014/main" id="{7C53ED04-7566-6B48-A2A2-7768581C130E}"/>
              </a:ext>
            </a:extLst>
          </p:cNvPr>
          <p:cNvSpPr txBox="1">
            <a:spLocks noChangeArrowheads="1"/>
          </p:cNvSpPr>
          <p:nvPr/>
        </p:nvSpPr>
        <p:spPr bwMode="auto">
          <a:xfrm>
            <a:off x="381000" y="5867400"/>
            <a:ext cx="1968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a:latin typeface="Arial" panose="020B0604020202020204" pitchFamily="34" charset="0"/>
                <a:cs typeface="Arial" panose="020B0604020202020204" pitchFamily="34" charset="0"/>
              </a:rPr>
              <a:t>condense excess</a:t>
            </a:r>
          </a:p>
          <a:p>
            <a:pPr algn="ctr"/>
            <a:r>
              <a:rPr lang="en-US" altLang="en-US" sz="1800">
                <a:latin typeface="Arial" panose="020B0604020202020204" pitchFamily="34" charset="0"/>
                <a:cs typeface="Arial" panose="020B0604020202020204" pitchFamily="34" charset="0"/>
              </a:rPr>
              <a:t>vapor into liquid</a:t>
            </a:r>
          </a:p>
          <a:p>
            <a:pPr algn="ctr"/>
            <a:r>
              <a:rPr lang="en-US" altLang="en-US" sz="1800">
                <a:latin typeface="Arial" panose="020B0604020202020204" pitchFamily="34" charset="0"/>
                <a:cs typeface="Arial" panose="020B0604020202020204" pitchFamily="34" charset="0"/>
              </a:rPr>
              <a:t>(cloud forms)</a:t>
            </a:r>
          </a:p>
        </p:txBody>
      </p:sp>
      <p:grpSp>
        <p:nvGrpSpPr>
          <p:cNvPr id="4" name="Group 3">
            <a:extLst>
              <a:ext uri="{FF2B5EF4-FFF2-40B4-BE49-F238E27FC236}">
                <a16:creationId xmlns:a16="http://schemas.microsoft.com/office/drawing/2014/main" id="{5629A22D-EEB3-A04A-9BE2-7EA1A0E351DD}"/>
              </a:ext>
            </a:extLst>
          </p:cNvPr>
          <p:cNvGrpSpPr>
            <a:grpSpLocks/>
          </p:cNvGrpSpPr>
          <p:nvPr/>
        </p:nvGrpSpPr>
        <p:grpSpPr bwMode="auto">
          <a:xfrm>
            <a:off x="6781800" y="4654550"/>
            <a:ext cx="2309813" cy="1651000"/>
            <a:chOff x="6781800" y="4653947"/>
            <a:chExt cx="2309743" cy="1651782"/>
          </a:xfrm>
        </p:grpSpPr>
        <p:sp>
          <p:nvSpPr>
            <p:cNvPr id="29702" name="Text Box 5">
              <a:extLst>
                <a:ext uri="{FF2B5EF4-FFF2-40B4-BE49-F238E27FC236}">
                  <a16:creationId xmlns:a16="http://schemas.microsoft.com/office/drawing/2014/main" id="{A9035729-7B3E-CC40-B1DA-E5FECD43DE20}"/>
                </a:ext>
              </a:extLst>
            </p:cNvPr>
            <p:cNvSpPr txBox="1">
              <a:spLocks noChangeArrowheads="1"/>
            </p:cNvSpPr>
            <p:nvPr/>
          </p:nvSpPr>
          <p:spPr bwMode="auto">
            <a:xfrm>
              <a:off x="6997700" y="5105400"/>
              <a:ext cx="20938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RH = 100%</a:t>
              </a:r>
            </a:p>
            <a:p>
              <a:r>
                <a:rPr lang="en-US" altLang="en-US" sz="1800">
                  <a:latin typeface="Arial" panose="020B0604020202020204" pitchFamily="34" charset="0"/>
                  <a:cs typeface="Arial" panose="020B0604020202020204" pitchFamily="34" charset="0"/>
                </a:rPr>
                <a:t>T=T</a:t>
              </a:r>
              <a:r>
                <a:rPr lang="en-US" altLang="en-US" sz="1800" baseline="-25000">
                  <a:latin typeface="Arial" panose="020B0604020202020204" pitchFamily="34" charset="0"/>
                  <a:cs typeface="Arial" panose="020B0604020202020204" pitchFamily="34" charset="0"/>
                </a:rPr>
                <a:t>d</a:t>
              </a:r>
              <a:r>
                <a:rPr lang="en-US" altLang="en-US" sz="1800">
                  <a:latin typeface="Arial" panose="020B0604020202020204" pitchFamily="34" charset="0"/>
                  <a:cs typeface="Arial" panose="020B0604020202020204" pitchFamily="34" charset="0"/>
                </a:rPr>
                <a:t> = </a:t>
              </a:r>
              <a:r>
                <a:rPr lang="en-US" altLang="en-US" sz="1800">
                  <a:latin typeface="Arial Unicode MS" panose="020B0604020202020204" pitchFamily="34" charset="-128"/>
                  <a:ea typeface="Arial Unicode MS" panose="020B0604020202020204" pitchFamily="34" charset="-128"/>
                  <a:cs typeface="Arial Unicode MS" panose="020B0604020202020204" pitchFamily="34" charset="-128"/>
                </a:rPr>
                <a:t>5°C</a:t>
              </a:r>
            </a:p>
            <a:p>
              <a:r>
                <a:rPr lang="en-US" altLang="en-US" sz="1800">
                  <a:latin typeface="Arial" panose="020B0604020202020204" pitchFamily="34" charset="0"/>
                  <a:cs typeface="Arial" panose="020B0604020202020204" pitchFamily="34" charset="0"/>
                </a:rPr>
                <a:t>w</a:t>
              </a:r>
              <a:r>
                <a:rPr lang="en-US" altLang="en-US" sz="1800" baseline="-25000">
                  <a:latin typeface="Arial" panose="020B0604020202020204" pitchFamily="34" charset="0"/>
                  <a:cs typeface="Arial" panose="020B0604020202020204" pitchFamily="34" charset="0"/>
                </a:rPr>
                <a:t>s</a:t>
              </a:r>
              <a:r>
                <a:rPr lang="en-US" altLang="en-US" sz="1800">
                  <a:latin typeface="Arial" panose="020B0604020202020204" pitchFamily="34" charset="0"/>
                  <a:cs typeface="Arial" panose="020B0604020202020204" pitchFamily="34" charset="0"/>
                </a:rPr>
                <a:t>=w</a:t>
              </a:r>
              <a:r>
                <a:rPr lang="en-US" altLang="en-US" sz="1800" baseline="-25000">
                  <a:latin typeface="Arial" panose="020B0604020202020204" pitchFamily="34" charset="0"/>
                  <a:cs typeface="Arial" panose="020B0604020202020204" pitchFamily="34" charset="0"/>
                </a:rPr>
                <a:t>final</a:t>
              </a:r>
              <a:r>
                <a:rPr lang="en-US" altLang="en-US" sz="1800">
                  <a:latin typeface="Arial" panose="020B0604020202020204" pitchFamily="34" charset="0"/>
                  <a:cs typeface="Arial" panose="020B0604020202020204" pitchFamily="34" charset="0"/>
                </a:rPr>
                <a:t> = 5.5 g/kg</a:t>
              </a:r>
            </a:p>
            <a:p>
              <a:r>
                <a:rPr lang="en-US" altLang="en-US" sz="1800">
                  <a:latin typeface="Arial" panose="020B0604020202020204" pitchFamily="34" charset="0"/>
                  <a:cs typeface="Arial" panose="020B0604020202020204" pitchFamily="34" charset="0"/>
                </a:rPr>
                <a:t>Visible cloud</a:t>
              </a:r>
              <a:endParaRPr lang="en-US" alt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B7D1A9E-5051-224C-BD40-8724E041A912}"/>
                </a:ext>
              </a:extLst>
            </p:cNvPr>
            <p:cNvSpPr txBox="1"/>
            <p:nvPr/>
          </p:nvSpPr>
          <p:spPr>
            <a:xfrm>
              <a:off x="6781800" y="4653947"/>
              <a:ext cx="1811283" cy="462182"/>
            </a:xfrm>
            <a:prstGeom prst="rect">
              <a:avLst/>
            </a:prstGeom>
            <a:noFill/>
          </p:spPr>
          <p:txBody>
            <a:bodyPr wrap="none">
              <a:spAutoFit/>
            </a:bodyPr>
            <a:lstStyle/>
            <a:p>
              <a:pPr>
                <a:defRPr/>
              </a:pPr>
              <a:r>
                <a:rPr lang="en-US" dirty="0">
                  <a:latin typeface="+mj-lt"/>
                </a:rPr>
                <a:t>Final Parcel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texas_tmo_2007029">
            <a:extLst>
              <a:ext uri="{FF2B5EF4-FFF2-40B4-BE49-F238E27FC236}">
                <a16:creationId xmlns:a16="http://schemas.microsoft.com/office/drawing/2014/main" id="{90F7B270-5124-5B4C-889A-69270A590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497"/>
          <a:stretch>
            <a:fillRect/>
          </a:stretch>
        </p:blipFill>
        <p:spPr bwMode="auto">
          <a:xfrm>
            <a:off x="0" y="533400"/>
            <a:ext cx="91440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F37D010-00A3-B140-A3D3-0CB38EDCCC7B}"/>
              </a:ext>
            </a:extLst>
          </p:cNvPr>
          <p:cNvSpPr txBox="1"/>
          <p:nvPr/>
        </p:nvSpPr>
        <p:spPr>
          <a:xfrm>
            <a:off x="2820988" y="0"/>
            <a:ext cx="3198812" cy="523875"/>
          </a:xfrm>
          <a:prstGeom prst="rect">
            <a:avLst/>
          </a:prstGeom>
          <a:noFill/>
        </p:spPr>
        <p:txBody>
          <a:bodyPr wrap="none">
            <a:spAutoFit/>
          </a:bodyPr>
          <a:lstStyle/>
          <a:p>
            <a:pPr>
              <a:defRPr/>
            </a:pPr>
            <a:r>
              <a:rPr lang="en-US" sz="2800" dirty="0">
                <a:latin typeface="+mj-lt"/>
                <a:ea typeface="MS PGothic" charset="0"/>
                <a:cs typeface="MS PGothic" charset="0"/>
              </a:rPr>
              <a:t>Hole Punch Cloud</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texas_tmo_2007029">
            <a:extLst>
              <a:ext uri="{FF2B5EF4-FFF2-40B4-BE49-F238E27FC236}">
                <a16:creationId xmlns:a16="http://schemas.microsoft.com/office/drawing/2014/main" id="{D99F338D-2584-9047-9622-9305E0E0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50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descr="hole.punch.gif">
            <a:extLst>
              <a:ext uri="{FF2B5EF4-FFF2-40B4-BE49-F238E27FC236}">
                <a16:creationId xmlns:a16="http://schemas.microsoft.com/office/drawing/2014/main" id="{73BE47E8-4DAC-E849-85ED-44B050E862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865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Rectangle 2">
            <a:extLst>
              <a:ext uri="{FF2B5EF4-FFF2-40B4-BE49-F238E27FC236}">
                <a16:creationId xmlns:a16="http://schemas.microsoft.com/office/drawing/2014/main" id="{AB1D8690-A242-A948-AA1C-8ACD283A787F}"/>
              </a:ext>
            </a:extLst>
          </p:cNvPr>
          <p:cNvSpPr>
            <a:spLocks noChangeArrowheads="1"/>
          </p:cNvSpPr>
          <p:nvPr/>
        </p:nvSpPr>
        <p:spPr bwMode="auto">
          <a:xfrm>
            <a:off x="7551738" y="6505575"/>
            <a:ext cx="1287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200">
                <a:latin typeface="Arial" panose="020B0604020202020204" pitchFamily="34" charset="0"/>
              </a:rPr>
              <a:t>© Vicki Harrison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13589_06_24.jpg">
            <a:extLst>
              <a:ext uri="{FF2B5EF4-FFF2-40B4-BE49-F238E27FC236}">
                <a16:creationId xmlns:a16="http://schemas.microsoft.com/office/drawing/2014/main" id="{004F5161-CF6C-514D-BCD9-838283B572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09613"/>
            <a:ext cx="88392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11D315-34D9-4E4F-9282-E215F655EEEB}"/>
              </a:ext>
            </a:extLst>
          </p:cNvPr>
          <p:cNvSpPr txBox="1"/>
          <p:nvPr/>
        </p:nvSpPr>
        <p:spPr>
          <a:xfrm>
            <a:off x="1066800" y="85725"/>
            <a:ext cx="7323138" cy="523875"/>
          </a:xfrm>
          <a:prstGeom prst="rect">
            <a:avLst/>
          </a:prstGeom>
          <a:noFill/>
        </p:spPr>
        <p:txBody>
          <a:bodyPr wrap="none">
            <a:spAutoFit/>
          </a:bodyPr>
          <a:lstStyle/>
          <a:p>
            <a:pPr>
              <a:defRPr/>
            </a:pPr>
            <a:r>
              <a:rPr lang="en-US" sz="2800" dirty="0">
                <a:latin typeface="+mj-lt"/>
                <a:ea typeface="MS PGothic" charset="0"/>
                <a:cs typeface="MS PGothic" charset="0"/>
              </a:rPr>
              <a:t>Mountain Waves and Lee Waves (Lenticular)</a:t>
            </a:r>
          </a:p>
        </p:txBody>
      </p:sp>
      <p:cxnSp>
        <p:nvCxnSpPr>
          <p:cNvPr id="190467" name="Straight Connector 3">
            <a:extLst>
              <a:ext uri="{FF2B5EF4-FFF2-40B4-BE49-F238E27FC236}">
                <a16:creationId xmlns:a16="http://schemas.microsoft.com/office/drawing/2014/main" id="{FBED4D64-924A-D845-98BE-CF3089D7FFFC}"/>
              </a:ext>
            </a:extLst>
          </p:cNvPr>
          <p:cNvCxnSpPr>
            <a:cxnSpLocks noChangeShapeType="1"/>
          </p:cNvCxnSpPr>
          <p:nvPr/>
        </p:nvCxnSpPr>
        <p:spPr bwMode="auto">
          <a:xfrm>
            <a:off x="4267200" y="1295400"/>
            <a:ext cx="1219200" cy="1905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Mt.wave2.gif">
            <a:extLst>
              <a:ext uri="{FF2B5EF4-FFF2-40B4-BE49-F238E27FC236}">
                <a16:creationId xmlns:a16="http://schemas.microsoft.com/office/drawing/2014/main" id="{E66E3DAD-6FC7-0149-8D10-D3657D53E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descr="mt.wave.gif">
            <a:extLst>
              <a:ext uri="{FF2B5EF4-FFF2-40B4-BE49-F238E27FC236}">
                <a16:creationId xmlns:a16="http://schemas.microsoft.com/office/drawing/2014/main" id="{9B37D8B6-F94C-B049-A857-37EA42C1A9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5929AC6-D397-B445-BF65-C01D250CA54E}"/>
              </a:ext>
            </a:extLst>
          </p:cNvPr>
          <p:cNvSpPr txBox="1"/>
          <p:nvPr/>
        </p:nvSpPr>
        <p:spPr>
          <a:xfrm>
            <a:off x="6477000" y="6477000"/>
            <a:ext cx="2540000" cy="276225"/>
          </a:xfrm>
          <a:prstGeom prst="rect">
            <a:avLst/>
          </a:prstGeom>
          <a:noFill/>
        </p:spPr>
        <p:txBody>
          <a:bodyPr wrap="none">
            <a:spAutoFit/>
          </a:bodyPr>
          <a:lstStyle/>
          <a:p>
            <a:pPr>
              <a:defRPr/>
            </a:pPr>
            <a:r>
              <a:rPr lang="en-US" sz="1200" dirty="0">
                <a:solidFill>
                  <a:schemeClr val="bg1"/>
                </a:solidFill>
                <a:latin typeface="+mj-lt"/>
                <a:ea typeface="MS PGothic" charset="0"/>
                <a:cs typeface="MS PGothic" charset="0"/>
              </a:rPr>
              <a:t>Mark J. Madigan, Walsenburg, CO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pileus">
            <a:extLst>
              <a:ext uri="{FF2B5EF4-FFF2-40B4-BE49-F238E27FC236}">
                <a16:creationId xmlns:a16="http://schemas.microsoft.com/office/drawing/2014/main" id="{73D0FEF0-F591-3143-A765-CC36D4952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20663"/>
            <a:ext cx="438150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644CD7-98E1-EF46-9423-11132E4A0FB2}"/>
              </a:ext>
            </a:extLst>
          </p:cNvPr>
          <p:cNvSpPr txBox="1"/>
          <p:nvPr/>
        </p:nvSpPr>
        <p:spPr>
          <a:xfrm>
            <a:off x="533400" y="152400"/>
            <a:ext cx="1162050" cy="523875"/>
          </a:xfrm>
          <a:prstGeom prst="rect">
            <a:avLst/>
          </a:prstGeom>
          <a:noFill/>
        </p:spPr>
        <p:txBody>
          <a:bodyPr wrap="none">
            <a:spAutoFit/>
          </a:bodyPr>
          <a:lstStyle/>
          <a:p>
            <a:pPr>
              <a:defRPr/>
            </a:pPr>
            <a:r>
              <a:rPr lang="en-US" sz="2800" dirty="0" err="1">
                <a:latin typeface="+mj-lt"/>
                <a:ea typeface="MS PGothic" charset="0"/>
                <a:cs typeface="MS PGothic" charset="0"/>
              </a:rPr>
              <a:t>Pileus</a:t>
            </a:r>
            <a:endParaRPr lang="en-US" sz="2800" dirty="0">
              <a:latin typeface="+mj-lt"/>
              <a:ea typeface="MS PGothic" charset="0"/>
              <a:cs typeface="MS PGothic" charset="0"/>
            </a:endParaRPr>
          </a:p>
        </p:txBody>
      </p:sp>
      <p:cxnSp>
        <p:nvCxnSpPr>
          <p:cNvPr id="196611" name="Straight Arrow Connector 3">
            <a:extLst>
              <a:ext uri="{FF2B5EF4-FFF2-40B4-BE49-F238E27FC236}">
                <a16:creationId xmlns:a16="http://schemas.microsoft.com/office/drawing/2014/main" id="{9E3A369F-34B8-9740-A102-DF2D959D8090}"/>
              </a:ext>
            </a:extLst>
          </p:cNvPr>
          <p:cNvCxnSpPr>
            <a:cxnSpLocks noChangeShapeType="1"/>
          </p:cNvCxnSpPr>
          <p:nvPr/>
        </p:nvCxnSpPr>
        <p:spPr bwMode="auto">
          <a:xfrm>
            <a:off x="1676400" y="457200"/>
            <a:ext cx="1885950" cy="347663"/>
          </a:xfrm>
          <a:prstGeom prst="straightConnector1">
            <a:avLst/>
          </a:prstGeom>
          <a:noFill/>
          <a:ln w="38100">
            <a:solidFill>
              <a:srgbClr val="CCFFCC"/>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D4FC2-D844-B246-9892-E187B79D4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295400"/>
            <a:ext cx="6039015" cy="4724400"/>
          </a:xfrm>
          <a:prstGeom prst="rect">
            <a:avLst/>
          </a:prstGeom>
        </p:spPr>
      </p:pic>
      <p:sp>
        <p:nvSpPr>
          <p:cNvPr id="4" name="TextBox 3">
            <a:extLst>
              <a:ext uri="{FF2B5EF4-FFF2-40B4-BE49-F238E27FC236}">
                <a16:creationId xmlns:a16="http://schemas.microsoft.com/office/drawing/2014/main" id="{D593E5AD-4441-D347-94C7-E4B61F9FBB18}"/>
              </a:ext>
            </a:extLst>
          </p:cNvPr>
          <p:cNvSpPr txBox="1"/>
          <p:nvPr/>
        </p:nvSpPr>
        <p:spPr>
          <a:xfrm>
            <a:off x="4295775" y="314325"/>
            <a:ext cx="1162050" cy="523875"/>
          </a:xfrm>
          <a:prstGeom prst="rect">
            <a:avLst/>
          </a:prstGeom>
          <a:noFill/>
        </p:spPr>
        <p:txBody>
          <a:bodyPr wrap="none">
            <a:spAutoFit/>
          </a:bodyPr>
          <a:lstStyle/>
          <a:p>
            <a:pPr>
              <a:defRPr/>
            </a:pPr>
            <a:r>
              <a:rPr lang="en-US" sz="2800" dirty="0" err="1">
                <a:latin typeface="+mj-lt"/>
                <a:ea typeface="MS PGothic" charset="0"/>
                <a:cs typeface="MS PGothic" charset="0"/>
              </a:rPr>
              <a:t>Pileus</a:t>
            </a:r>
            <a:endParaRPr lang="en-US" sz="2800" dirty="0">
              <a:latin typeface="+mj-lt"/>
              <a:ea typeface="MS PGothic" charset="0"/>
              <a:cs typeface="MS PGothic" charset="0"/>
            </a:endParaRPr>
          </a:p>
        </p:txBody>
      </p:sp>
      <p:sp>
        <p:nvSpPr>
          <p:cNvPr id="5" name="Right Brace 4">
            <a:extLst>
              <a:ext uri="{FF2B5EF4-FFF2-40B4-BE49-F238E27FC236}">
                <a16:creationId xmlns:a16="http://schemas.microsoft.com/office/drawing/2014/main" id="{AC6460A1-E1E5-A14E-A47B-079A069E49EF}"/>
              </a:ext>
            </a:extLst>
          </p:cNvPr>
          <p:cNvSpPr/>
          <p:nvPr/>
        </p:nvSpPr>
        <p:spPr bwMode="auto">
          <a:xfrm>
            <a:off x="6172200" y="2362200"/>
            <a:ext cx="609600" cy="31242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 name="Right Brace 5">
            <a:extLst>
              <a:ext uri="{FF2B5EF4-FFF2-40B4-BE49-F238E27FC236}">
                <a16:creationId xmlns:a16="http://schemas.microsoft.com/office/drawing/2014/main" id="{1F7CAAF4-4E0A-9046-834A-857D3C02212B}"/>
              </a:ext>
            </a:extLst>
          </p:cNvPr>
          <p:cNvSpPr/>
          <p:nvPr/>
        </p:nvSpPr>
        <p:spPr bwMode="auto">
          <a:xfrm>
            <a:off x="6172200" y="1600200"/>
            <a:ext cx="609600" cy="6858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 name="TextBox 6">
            <a:extLst>
              <a:ext uri="{FF2B5EF4-FFF2-40B4-BE49-F238E27FC236}">
                <a16:creationId xmlns:a16="http://schemas.microsoft.com/office/drawing/2014/main" id="{D7717982-1C13-3746-BEC5-08E6A9E63CA5}"/>
              </a:ext>
            </a:extLst>
          </p:cNvPr>
          <p:cNvSpPr txBox="1"/>
          <p:nvPr/>
        </p:nvSpPr>
        <p:spPr>
          <a:xfrm rot="16200000">
            <a:off x="6518910" y="3693467"/>
            <a:ext cx="1350050"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unstable</a:t>
            </a:r>
          </a:p>
        </p:txBody>
      </p:sp>
      <p:sp>
        <p:nvSpPr>
          <p:cNvPr id="8" name="TextBox 7">
            <a:extLst>
              <a:ext uri="{FF2B5EF4-FFF2-40B4-BE49-F238E27FC236}">
                <a16:creationId xmlns:a16="http://schemas.microsoft.com/office/drawing/2014/main" id="{7B08B301-EA44-6B46-9F08-FF8F7583C243}"/>
              </a:ext>
            </a:extLst>
          </p:cNvPr>
          <p:cNvSpPr txBox="1"/>
          <p:nvPr/>
        </p:nvSpPr>
        <p:spPr>
          <a:xfrm rot="16200000">
            <a:off x="6690432" y="1739593"/>
            <a:ext cx="1007007"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stable</a:t>
            </a:r>
          </a:p>
        </p:txBody>
      </p:sp>
      <p:sp>
        <p:nvSpPr>
          <p:cNvPr id="9" name="Up Arrow 8">
            <a:extLst>
              <a:ext uri="{FF2B5EF4-FFF2-40B4-BE49-F238E27FC236}">
                <a16:creationId xmlns:a16="http://schemas.microsoft.com/office/drawing/2014/main" id="{B7DA0831-7405-C141-8402-926BFFB22519}"/>
              </a:ext>
            </a:extLst>
          </p:cNvPr>
          <p:cNvSpPr/>
          <p:nvPr/>
        </p:nvSpPr>
        <p:spPr bwMode="auto">
          <a:xfrm>
            <a:off x="3810000" y="2743200"/>
            <a:ext cx="304800" cy="29718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0" name="Up Arrow 9">
            <a:extLst>
              <a:ext uri="{FF2B5EF4-FFF2-40B4-BE49-F238E27FC236}">
                <a16:creationId xmlns:a16="http://schemas.microsoft.com/office/drawing/2014/main" id="{B9779007-0003-EF4F-8C09-5290F71EA0B3}"/>
              </a:ext>
            </a:extLst>
          </p:cNvPr>
          <p:cNvSpPr/>
          <p:nvPr/>
        </p:nvSpPr>
        <p:spPr bwMode="auto">
          <a:xfrm>
            <a:off x="4876800" y="2743200"/>
            <a:ext cx="304800" cy="29718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12" name="Straight Connector 11">
            <a:extLst>
              <a:ext uri="{FF2B5EF4-FFF2-40B4-BE49-F238E27FC236}">
                <a16:creationId xmlns:a16="http://schemas.microsoft.com/office/drawing/2014/main" id="{EBCF6470-BCAF-404C-ABEF-5F51DEEC8025}"/>
              </a:ext>
            </a:extLst>
          </p:cNvPr>
          <p:cNvCxnSpPr/>
          <p:nvPr/>
        </p:nvCxnSpPr>
        <p:spPr bwMode="auto">
          <a:xfrm flipH="1">
            <a:off x="3810000" y="2209800"/>
            <a:ext cx="1752600"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extLst>
      <p:ext uri="{BB962C8B-B14F-4D97-AF65-F5344CB8AC3E}">
        <p14:creationId xmlns:p14="http://schemas.microsoft.com/office/powerpoint/2010/main" val="23125590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pileus">
            <a:extLst>
              <a:ext uri="{FF2B5EF4-FFF2-40B4-BE49-F238E27FC236}">
                <a16:creationId xmlns:a16="http://schemas.microsoft.com/office/drawing/2014/main" id="{786BBCC5-518E-7A47-B5BC-C956172F7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850"/>
            <a:ext cx="9144000"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alvus_and_Pileus.gif">
            <a:extLst>
              <a:ext uri="{FF2B5EF4-FFF2-40B4-BE49-F238E27FC236}">
                <a16:creationId xmlns:a16="http://schemas.microsoft.com/office/drawing/2014/main" id="{53292B73-3C60-EB45-BC3A-F54A811DD1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13589_05_f3.jpg">
            <a:extLst>
              <a:ext uri="{FF2B5EF4-FFF2-40B4-BE49-F238E27FC236}">
                <a16:creationId xmlns:a16="http://schemas.microsoft.com/office/drawing/2014/main" id="{640817AC-6740-DF47-9C7B-A55C75D0EC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152400"/>
            <a:ext cx="64611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E2E8AD-E39E-5F46-9AD8-48C00E02EF1B}"/>
              </a:ext>
            </a:extLst>
          </p:cNvPr>
          <p:cNvSpPr/>
          <p:nvPr/>
        </p:nvSpPr>
        <p:spPr>
          <a:xfrm>
            <a:off x="381000" y="6550223"/>
            <a:ext cx="4572000" cy="307777"/>
          </a:xfrm>
          <a:prstGeom prst="rect">
            <a:avLst/>
          </a:prstGeom>
        </p:spPr>
        <p:txBody>
          <a:bodyPr>
            <a:spAutoFit/>
          </a:bodyPr>
          <a:lstStyle/>
          <a:p>
            <a:r>
              <a:rPr lang="en-US" altLang="en-US" sz="1400" dirty="0">
                <a:latin typeface="Arial" panose="020B0604020202020204" pitchFamily="34" charset="0"/>
              </a:rPr>
              <a:t>(pp. 120–121 (Special Topic 5.2), pp. 162–163)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06-25">
            <a:extLst>
              <a:ext uri="{FF2B5EF4-FFF2-40B4-BE49-F238E27FC236}">
                <a16:creationId xmlns:a16="http://schemas.microsoft.com/office/drawing/2014/main" id="{80D07D0B-2EC1-AB4D-A4E6-381B6D0C8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60338"/>
            <a:ext cx="896620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ED9E41-FE3F-D74E-A690-279F1CA8D011}"/>
              </a:ext>
            </a:extLst>
          </p:cNvPr>
          <p:cNvSpPr txBox="1"/>
          <p:nvPr/>
        </p:nvSpPr>
        <p:spPr>
          <a:xfrm>
            <a:off x="3276600" y="152400"/>
            <a:ext cx="2959100" cy="523875"/>
          </a:xfrm>
          <a:prstGeom prst="rect">
            <a:avLst/>
          </a:prstGeom>
          <a:noFill/>
        </p:spPr>
        <p:txBody>
          <a:bodyPr wrap="none">
            <a:spAutoFit/>
          </a:bodyPr>
          <a:lstStyle/>
          <a:p>
            <a:pPr>
              <a:defRPr/>
            </a:pPr>
            <a:r>
              <a:rPr lang="en-US" sz="2800" dirty="0">
                <a:solidFill>
                  <a:srgbClr val="FFFFFF"/>
                </a:solidFill>
                <a:latin typeface="+mj-lt"/>
                <a:ea typeface="MS PGothic" charset="0"/>
                <a:cs typeface="MS PGothic" charset="0"/>
              </a:rPr>
              <a:t>Lenticular Clouds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descr="lenticular">
            <a:extLst>
              <a:ext uri="{FF2B5EF4-FFF2-40B4-BE49-F238E27FC236}">
                <a16:creationId xmlns:a16="http://schemas.microsoft.com/office/drawing/2014/main" id="{ED7D74E8-FA83-9C42-9428-E1D8575D4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9144000"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AE0E42-D9C5-7A40-B030-13600EB33577}"/>
              </a:ext>
            </a:extLst>
          </p:cNvPr>
          <p:cNvSpPr txBox="1"/>
          <p:nvPr/>
        </p:nvSpPr>
        <p:spPr>
          <a:xfrm>
            <a:off x="3276600" y="152400"/>
            <a:ext cx="2959100" cy="523875"/>
          </a:xfrm>
          <a:prstGeom prst="rect">
            <a:avLst/>
          </a:prstGeom>
          <a:noFill/>
          <a:ln>
            <a:noFill/>
          </a:ln>
        </p:spPr>
        <p:txBody>
          <a:bodyPr wrap="none">
            <a:spAutoFit/>
          </a:bodyPr>
          <a:lstStyle/>
          <a:p>
            <a:pPr>
              <a:defRPr/>
            </a:pPr>
            <a:r>
              <a:rPr lang="en-US" sz="2800" dirty="0">
                <a:latin typeface="+mj-lt"/>
                <a:ea typeface="MS PGothic" charset="0"/>
                <a:cs typeface="MS PGothic" charset="0"/>
              </a:rPr>
              <a:t>Lenticular Clouds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lenticular">
            <a:extLst>
              <a:ext uri="{FF2B5EF4-FFF2-40B4-BE49-F238E27FC236}">
                <a16:creationId xmlns:a16="http://schemas.microsoft.com/office/drawing/2014/main" id="{C556FCFF-4E0A-C542-947F-70B907399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5F38B2B-EDEF-704C-9511-31B61A30B601}"/>
              </a:ext>
            </a:extLst>
          </p:cNvPr>
          <p:cNvSpPr txBox="1"/>
          <p:nvPr/>
        </p:nvSpPr>
        <p:spPr>
          <a:xfrm>
            <a:off x="3276600" y="152400"/>
            <a:ext cx="2959100" cy="523875"/>
          </a:xfrm>
          <a:prstGeom prst="rect">
            <a:avLst/>
          </a:prstGeom>
          <a:noFill/>
        </p:spPr>
        <p:txBody>
          <a:bodyPr wrap="none">
            <a:spAutoFit/>
          </a:bodyPr>
          <a:lstStyle/>
          <a:p>
            <a:pPr>
              <a:defRPr/>
            </a:pPr>
            <a:r>
              <a:rPr lang="en-US" sz="2800" dirty="0">
                <a:solidFill>
                  <a:srgbClr val="FFFFFF"/>
                </a:solidFill>
                <a:latin typeface="+mj-lt"/>
                <a:ea typeface="MS PGothic" charset="0"/>
                <a:cs typeface="MS PGothic" charset="0"/>
              </a:rPr>
              <a:t>Lenticular Clouds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Lenticular_UFO_001.gif">
            <a:extLst>
              <a:ext uri="{FF2B5EF4-FFF2-40B4-BE49-F238E27FC236}">
                <a16:creationId xmlns:a16="http://schemas.microsoft.com/office/drawing/2014/main" id="{61F22431-6F01-5E41-B84A-62F67BA71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1A9E994-81A5-9443-B684-866D0E12E188}"/>
              </a:ext>
            </a:extLst>
          </p:cNvPr>
          <p:cNvSpPr txBox="1"/>
          <p:nvPr/>
        </p:nvSpPr>
        <p:spPr>
          <a:xfrm>
            <a:off x="3276600" y="152400"/>
            <a:ext cx="2779713" cy="523875"/>
          </a:xfrm>
          <a:prstGeom prst="rect">
            <a:avLst/>
          </a:prstGeom>
          <a:noFill/>
        </p:spPr>
        <p:txBody>
          <a:bodyPr wrap="none">
            <a:spAutoFit/>
          </a:bodyPr>
          <a:lstStyle/>
          <a:p>
            <a:pPr>
              <a:defRPr/>
            </a:pPr>
            <a:r>
              <a:rPr lang="en-US" sz="2800" dirty="0">
                <a:solidFill>
                  <a:srgbClr val="FFFFFF"/>
                </a:solidFill>
                <a:latin typeface="+mj-lt"/>
                <a:ea typeface="MS PGothic" charset="0"/>
                <a:cs typeface="MS PGothic" charset="0"/>
              </a:rPr>
              <a:t>Lenticular Cloud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ufo">
            <a:extLst>
              <a:ext uri="{FF2B5EF4-FFF2-40B4-BE49-F238E27FC236}">
                <a16:creationId xmlns:a16="http://schemas.microsoft.com/office/drawing/2014/main" id="{B190C14F-06CE-6B43-96E5-FB0649764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3">
            <a:extLst>
              <a:ext uri="{FF2B5EF4-FFF2-40B4-BE49-F238E27FC236}">
                <a16:creationId xmlns:a16="http://schemas.microsoft.com/office/drawing/2014/main" id="{EB79AFD7-DA88-DA4B-8674-1F537803FFEB}"/>
              </a:ext>
            </a:extLst>
          </p:cNvPr>
          <p:cNvSpPr>
            <a:spLocks noChangeArrowheads="1"/>
          </p:cNvSpPr>
          <p:nvPr/>
        </p:nvSpPr>
        <p:spPr bwMode="auto">
          <a:xfrm>
            <a:off x="6696075" y="6415088"/>
            <a:ext cx="22193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300">
                <a:latin typeface="Book Antiqua" panose="02040602050305030304" pitchFamily="18" charset="0"/>
              </a:rPr>
              <a:t>© Brian Holden</a:t>
            </a:r>
          </a:p>
        </p:txBody>
      </p:sp>
      <p:sp>
        <p:nvSpPr>
          <p:cNvPr id="4" name="TextBox 3">
            <a:extLst>
              <a:ext uri="{FF2B5EF4-FFF2-40B4-BE49-F238E27FC236}">
                <a16:creationId xmlns:a16="http://schemas.microsoft.com/office/drawing/2014/main" id="{E2B02363-01CB-E340-BDED-2ECF76674F3A}"/>
              </a:ext>
            </a:extLst>
          </p:cNvPr>
          <p:cNvSpPr txBox="1"/>
          <p:nvPr/>
        </p:nvSpPr>
        <p:spPr>
          <a:xfrm>
            <a:off x="3276600" y="152400"/>
            <a:ext cx="2779713" cy="523875"/>
          </a:xfrm>
          <a:prstGeom prst="rect">
            <a:avLst/>
          </a:prstGeom>
          <a:noFill/>
        </p:spPr>
        <p:txBody>
          <a:bodyPr wrap="none">
            <a:spAutoFit/>
          </a:bodyPr>
          <a:lstStyle/>
          <a:p>
            <a:pPr>
              <a:defRPr/>
            </a:pPr>
            <a:r>
              <a:rPr lang="en-US" sz="2800" dirty="0">
                <a:solidFill>
                  <a:srgbClr val="FFFFFF"/>
                </a:solidFill>
                <a:latin typeface="+mj-lt"/>
                <a:ea typeface="MS PGothic" charset="0"/>
                <a:cs typeface="MS PGothic" charset="0"/>
              </a:rPr>
              <a:t>Lenticular Cloud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a:extLst>
              <a:ext uri="{FF2B5EF4-FFF2-40B4-BE49-F238E27FC236}">
                <a16:creationId xmlns:a16="http://schemas.microsoft.com/office/drawing/2014/main" id="{412DC42C-78BA-6D4C-9FBC-FC7EFA74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54" r="1680"/>
          <a:stretch>
            <a:fillRect/>
          </a:stretch>
        </p:blipFill>
        <p:spPr bwMode="auto">
          <a:xfrm>
            <a:off x="0" y="838200"/>
            <a:ext cx="914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6051" name="Group 3">
            <a:extLst>
              <a:ext uri="{FF2B5EF4-FFF2-40B4-BE49-F238E27FC236}">
                <a16:creationId xmlns:a16="http://schemas.microsoft.com/office/drawing/2014/main" id="{9990BA02-40E9-314C-976D-057EF4727DF1}"/>
              </a:ext>
            </a:extLst>
          </p:cNvPr>
          <p:cNvGrpSpPr>
            <a:grpSpLocks/>
          </p:cNvGrpSpPr>
          <p:nvPr/>
        </p:nvGrpSpPr>
        <p:grpSpPr bwMode="auto">
          <a:xfrm>
            <a:off x="2667000" y="3200400"/>
            <a:ext cx="3276600" cy="1981200"/>
            <a:chOff x="1680" y="2016"/>
            <a:chExt cx="2064" cy="1248"/>
          </a:xfrm>
        </p:grpSpPr>
        <p:sp>
          <p:nvSpPr>
            <p:cNvPr id="212998" name="AutoShape 4">
              <a:extLst>
                <a:ext uri="{FF2B5EF4-FFF2-40B4-BE49-F238E27FC236}">
                  <a16:creationId xmlns:a16="http://schemas.microsoft.com/office/drawing/2014/main" id="{4B390E3F-A01B-F44C-9866-982EF715DFD3}"/>
                </a:ext>
              </a:extLst>
            </p:cNvPr>
            <p:cNvSpPr>
              <a:spLocks noChangeArrowheads="1"/>
            </p:cNvSpPr>
            <p:nvPr/>
          </p:nvSpPr>
          <p:spPr bwMode="auto">
            <a:xfrm>
              <a:off x="1680" y="2256"/>
              <a:ext cx="1392" cy="1008"/>
            </a:xfrm>
            <a:prstGeom prst="lightningBolt">
              <a:avLst/>
            </a:prstGeom>
            <a:solidFill>
              <a:srgbClr val="FFFF00"/>
            </a:solidFill>
            <a:ln w="9525">
              <a:solidFill>
                <a:srgbClr val="FFFF00"/>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12999" name="AutoShape 5">
              <a:extLst>
                <a:ext uri="{FF2B5EF4-FFF2-40B4-BE49-F238E27FC236}">
                  <a16:creationId xmlns:a16="http://schemas.microsoft.com/office/drawing/2014/main" id="{E8579C4E-787F-C44C-A8D0-DBAA984D7911}"/>
                </a:ext>
              </a:extLst>
            </p:cNvPr>
            <p:cNvSpPr>
              <a:spLocks noChangeArrowheads="1"/>
            </p:cNvSpPr>
            <p:nvPr/>
          </p:nvSpPr>
          <p:spPr bwMode="auto">
            <a:xfrm flipH="1">
              <a:off x="3168" y="2016"/>
              <a:ext cx="576" cy="1248"/>
            </a:xfrm>
            <a:prstGeom prst="lightningBolt">
              <a:avLst/>
            </a:prstGeom>
            <a:solidFill>
              <a:srgbClr val="FFFF00"/>
            </a:solidFill>
            <a:ln w="9525">
              <a:solidFill>
                <a:srgbClr val="FFFF00"/>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386054" name="Group 6">
            <a:extLst>
              <a:ext uri="{FF2B5EF4-FFF2-40B4-BE49-F238E27FC236}">
                <a16:creationId xmlns:a16="http://schemas.microsoft.com/office/drawing/2014/main" id="{24B01D30-FBFA-B147-BE2B-1FE8399240B4}"/>
              </a:ext>
            </a:extLst>
          </p:cNvPr>
          <p:cNvGrpSpPr>
            <a:grpSpLocks/>
          </p:cNvGrpSpPr>
          <p:nvPr/>
        </p:nvGrpSpPr>
        <p:grpSpPr bwMode="auto">
          <a:xfrm>
            <a:off x="2667000" y="3200400"/>
            <a:ext cx="3276600" cy="1981200"/>
            <a:chOff x="1680" y="2016"/>
            <a:chExt cx="2064" cy="1248"/>
          </a:xfrm>
        </p:grpSpPr>
        <p:sp>
          <p:nvSpPr>
            <p:cNvPr id="212996" name="AutoShape 7">
              <a:extLst>
                <a:ext uri="{FF2B5EF4-FFF2-40B4-BE49-F238E27FC236}">
                  <a16:creationId xmlns:a16="http://schemas.microsoft.com/office/drawing/2014/main" id="{59F48E48-6161-BD4E-8BB8-2AEA28B16724}"/>
                </a:ext>
              </a:extLst>
            </p:cNvPr>
            <p:cNvSpPr>
              <a:spLocks noChangeArrowheads="1"/>
            </p:cNvSpPr>
            <p:nvPr/>
          </p:nvSpPr>
          <p:spPr bwMode="auto">
            <a:xfrm>
              <a:off x="1680" y="2256"/>
              <a:ext cx="1392" cy="1008"/>
            </a:xfrm>
            <a:prstGeom prst="lightningBolt">
              <a:avLst/>
            </a:prstGeom>
            <a:solidFill>
              <a:srgbClr val="FFFF00"/>
            </a:solidFill>
            <a:ln w="9525">
              <a:solidFill>
                <a:srgbClr val="FFFF00"/>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12997" name="AutoShape 8">
              <a:extLst>
                <a:ext uri="{FF2B5EF4-FFF2-40B4-BE49-F238E27FC236}">
                  <a16:creationId xmlns:a16="http://schemas.microsoft.com/office/drawing/2014/main" id="{804F18F3-2AD5-4444-9EE4-31BF0F197519}"/>
                </a:ext>
              </a:extLst>
            </p:cNvPr>
            <p:cNvSpPr>
              <a:spLocks noChangeArrowheads="1"/>
            </p:cNvSpPr>
            <p:nvPr/>
          </p:nvSpPr>
          <p:spPr bwMode="auto">
            <a:xfrm flipH="1">
              <a:off x="3168" y="2016"/>
              <a:ext cx="576" cy="1248"/>
            </a:xfrm>
            <a:prstGeom prst="lightningBolt">
              <a:avLst/>
            </a:prstGeom>
            <a:solidFill>
              <a:srgbClr val="FFFF00"/>
            </a:solidFill>
            <a:ln w="9525">
              <a:solidFill>
                <a:srgbClr val="FFFF00"/>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repeatCount="3000" fill="hold" nodeType="afterEffect">
                                  <p:stCondLst>
                                    <p:cond delay="1000"/>
                                  </p:stCondLst>
                                  <p:childTnLst>
                                    <p:set>
                                      <p:cBhvr>
                                        <p:cTn id="6" dur="500">
                                          <p:stCondLst>
                                            <p:cond delay="0"/>
                                          </p:stCondLst>
                                        </p:cTn>
                                        <p:tgtEl>
                                          <p:spTgt spid="38605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Phaser"/>
                                        </p:tgtEl>
                                      </p:cMediaNode>
                                    </p:audio>
                                  </p:subTnLst>
                                </p:cTn>
                              </p:par>
                            </p:childTnLst>
                          </p:cTn>
                        </p:par>
                        <p:par>
                          <p:cTn id="7" fill="hold" nodeType="afterGroup">
                            <p:stCondLst>
                              <p:cond delay="2500"/>
                            </p:stCondLst>
                            <p:childTnLst>
                              <p:par>
                                <p:cTn id="8" presetID="11" presetClass="entr" presetSubtype="0" repeatCount="2000" fill="hold" nodeType="afterEffect">
                                  <p:stCondLst>
                                    <p:cond delay="1000"/>
                                  </p:stCondLst>
                                  <p:childTnLst>
                                    <p:set>
                                      <p:cBhvr>
                                        <p:cTn id="9" dur="75">
                                          <p:stCondLst>
                                            <p:cond delay="0"/>
                                          </p:stCondLst>
                                        </p:cTn>
                                        <p:tgtEl>
                                          <p:spTgt spid="386054"/>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Ph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E1600A-7914-9E4E-A4CD-73B0AABF7064}"/>
              </a:ext>
            </a:extLst>
          </p:cNvPr>
          <p:cNvSpPr txBox="1"/>
          <p:nvPr/>
        </p:nvSpPr>
        <p:spPr>
          <a:xfrm>
            <a:off x="2340459" y="-55345"/>
            <a:ext cx="4463081" cy="523220"/>
          </a:xfrm>
          <a:prstGeom prst="rect">
            <a:avLst/>
          </a:prstGeom>
          <a:noFill/>
        </p:spPr>
        <p:txBody>
          <a:bodyPr wrap="none">
            <a:spAutoFit/>
          </a:bodyPr>
          <a:lstStyle/>
          <a:p>
            <a:pPr>
              <a:defRPr/>
            </a:pPr>
            <a:r>
              <a:rPr lang="en-US" sz="2800" dirty="0">
                <a:latin typeface="+mj-lt"/>
                <a:ea typeface="MS PGothic" charset="0"/>
                <a:cs typeface="MS PGothic" charset="0"/>
              </a:rPr>
              <a:t>Stratocumulus </a:t>
            </a:r>
            <a:r>
              <a:rPr lang="en-US" sz="2800" dirty="0" err="1">
                <a:latin typeface="+mj-lt"/>
                <a:ea typeface="MS PGothic" charset="0"/>
                <a:cs typeface="MS PGothic" charset="0"/>
              </a:rPr>
              <a:t>Castellanus</a:t>
            </a:r>
            <a:endParaRPr lang="en-US" sz="2800" dirty="0">
              <a:latin typeface="+mj-lt"/>
              <a:ea typeface="MS PGothic" charset="0"/>
              <a:cs typeface="MS PGothic" charset="0"/>
            </a:endParaRPr>
          </a:p>
        </p:txBody>
      </p:sp>
      <p:pic>
        <p:nvPicPr>
          <p:cNvPr id="214018" name="Picture 1" descr="castellatus1.gif">
            <a:extLst>
              <a:ext uri="{FF2B5EF4-FFF2-40B4-BE49-F238E27FC236}">
                <a16:creationId xmlns:a16="http://schemas.microsoft.com/office/drawing/2014/main" id="{83681132-C534-8542-9045-8048F64F29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5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0971F-1E69-F844-9959-BAE262D1B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1524000"/>
            <a:ext cx="4927600" cy="3810000"/>
          </a:xfrm>
          <a:prstGeom prst="rect">
            <a:avLst/>
          </a:prstGeom>
        </p:spPr>
      </p:pic>
      <p:sp>
        <p:nvSpPr>
          <p:cNvPr id="4" name="TextBox 3">
            <a:extLst>
              <a:ext uri="{FF2B5EF4-FFF2-40B4-BE49-F238E27FC236}">
                <a16:creationId xmlns:a16="http://schemas.microsoft.com/office/drawing/2014/main" id="{24B69534-935E-8F4C-90D6-42FC5349CF73}"/>
              </a:ext>
            </a:extLst>
          </p:cNvPr>
          <p:cNvSpPr txBox="1"/>
          <p:nvPr/>
        </p:nvSpPr>
        <p:spPr>
          <a:xfrm>
            <a:off x="1141413" y="609600"/>
            <a:ext cx="6861174"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Entrainment:  mixing of dry air along cloud edges</a:t>
            </a:r>
          </a:p>
        </p:txBody>
      </p:sp>
      <p:sp>
        <p:nvSpPr>
          <p:cNvPr id="5" name="TextBox 4">
            <a:extLst>
              <a:ext uri="{FF2B5EF4-FFF2-40B4-BE49-F238E27FC236}">
                <a16:creationId xmlns:a16="http://schemas.microsoft.com/office/drawing/2014/main" id="{23C8471E-B901-9A49-92EB-393B3FD32B95}"/>
              </a:ext>
            </a:extLst>
          </p:cNvPr>
          <p:cNvSpPr txBox="1"/>
          <p:nvPr/>
        </p:nvSpPr>
        <p:spPr>
          <a:xfrm>
            <a:off x="1354612" y="5586680"/>
            <a:ext cx="643477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Addition of dry air causes cloud droplets to evaporate.  </a:t>
            </a:r>
          </a:p>
        </p:txBody>
      </p:sp>
    </p:spTree>
    <p:extLst>
      <p:ext uri="{BB962C8B-B14F-4D97-AF65-F5344CB8AC3E}">
        <p14:creationId xmlns:p14="http://schemas.microsoft.com/office/powerpoint/2010/main" val="28059419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1" descr="castellatus2.gif">
            <a:extLst>
              <a:ext uri="{FF2B5EF4-FFF2-40B4-BE49-F238E27FC236}">
                <a16:creationId xmlns:a16="http://schemas.microsoft.com/office/drawing/2014/main" id="{55913A68-944C-EB4C-8FD7-F027B2D08D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C535D1D-34C5-6942-AA87-3A3E29948F81}"/>
              </a:ext>
            </a:extLst>
          </p:cNvPr>
          <p:cNvSpPr txBox="1"/>
          <p:nvPr/>
        </p:nvSpPr>
        <p:spPr>
          <a:xfrm>
            <a:off x="2340459" y="5255"/>
            <a:ext cx="4463081" cy="523220"/>
          </a:xfrm>
          <a:prstGeom prst="rect">
            <a:avLst/>
          </a:prstGeom>
          <a:noFill/>
        </p:spPr>
        <p:txBody>
          <a:bodyPr wrap="none">
            <a:spAutoFit/>
          </a:bodyPr>
          <a:lstStyle/>
          <a:p>
            <a:pPr>
              <a:defRPr/>
            </a:pPr>
            <a:r>
              <a:rPr lang="en-US" sz="2800" dirty="0">
                <a:solidFill>
                  <a:schemeClr val="bg1"/>
                </a:solidFill>
                <a:latin typeface="+mj-lt"/>
                <a:ea typeface="MS PGothic" charset="0"/>
                <a:cs typeface="MS PGothic" charset="0"/>
              </a:rPr>
              <a:t>Stratocumulus </a:t>
            </a:r>
            <a:r>
              <a:rPr lang="en-US" sz="2800" dirty="0" err="1">
                <a:solidFill>
                  <a:schemeClr val="bg1"/>
                </a:solidFill>
                <a:latin typeface="+mj-lt"/>
                <a:ea typeface="MS PGothic" charset="0"/>
                <a:cs typeface="MS PGothic" charset="0"/>
              </a:rPr>
              <a:t>Castellanus</a:t>
            </a:r>
            <a:endParaRPr lang="en-US" sz="2800" dirty="0">
              <a:solidFill>
                <a:schemeClr val="bg1"/>
              </a:solidFill>
              <a:latin typeface="+mj-lt"/>
              <a:ea typeface="MS PGothic" charset="0"/>
              <a:cs typeface="MS PGothic" charset="0"/>
            </a:endParaRPr>
          </a:p>
        </p:txBody>
      </p:sp>
      <p:grpSp>
        <p:nvGrpSpPr>
          <p:cNvPr id="6" name="Group 5">
            <a:extLst>
              <a:ext uri="{FF2B5EF4-FFF2-40B4-BE49-F238E27FC236}">
                <a16:creationId xmlns:a16="http://schemas.microsoft.com/office/drawing/2014/main" id="{665A6523-BD6D-504C-B42F-3CBF20975954}"/>
              </a:ext>
            </a:extLst>
          </p:cNvPr>
          <p:cNvGrpSpPr/>
          <p:nvPr/>
        </p:nvGrpSpPr>
        <p:grpSpPr>
          <a:xfrm>
            <a:off x="6803540" y="1600200"/>
            <a:ext cx="1785510" cy="4419600"/>
            <a:chOff x="6803540" y="1600200"/>
            <a:chExt cx="1785510" cy="4419600"/>
          </a:xfrm>
        </p:grpSpPr>
        <p:sp>
          <p:nvSpPr>
            <p:cNvPr id="2" name="Right Brace 1">
              <a:extLst>
                <a:ext uri="{FF2B5EF4-FFF2-40B4-BE49-F238E27FC236}">
                  <a16:creationId xmlns:a16="http://schemas.microsoft.com/office/drawing/2014/main" id="{C66AB389-5B3A-5F41-A0AC-D9E753D6A52C}"/>
                </a:ext>
              </a:extLst>
            </p:cNvPr>
            <p:cNvSpPr/>
            <p:nvPr/>
          </p:nvSpPr>
          <p:spPr bwMode="auto">
            <a:xfrm>
              <a:off x="6803540" y="4953000"/>
              <a:ext cx="359260" cy="1066800"/>
            </a:xfrm>
            <a:prstGeom prst="rightBrac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 name="Right Brace 4">
              <a:extLst>
                <a:ext uri="{FF2B5EF4-FFF2-40B4-BE49-F238E27FC236}">
                  <a16:creationId xmlns:a16="http://schemas.microsoft.com/office/drawing/2014/main" id="{043DBE36-889B-0B4A-A224-4ED6918D737C}"/>
                </a:ext>
              </a:extLst>
            </p:cNvPr>
            <p:cNvSpPr/>
            <p:nvPr/>
          </p:nvSpPr>
          <p:spPr bwMode="auto">
            <a:xfrm>
              <a:off x="6803540" y="1600200"/>
              <a:ext cx="359260" cy="3276600"/>
            </a:xfrm>
            <a:prstGeom prst="rightBrace">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 name="TextBox 3">
              <a:extLst>
                <a:ext uri="{FF2B5EF4-FFF2-40B4-BE49-F238E27FC236}">
                  <a16:creationId xmlns:a16="http://schemas.microsoft.com/office/drawing/2014/main" id="{22B42B77-1B4A-F046-8B7C-8477213D126C}"/>
                </a:ext>
              </a:extLst>
            </p:cNvPr>
            <p:cNvSpPr txBox="1"/>
            <p:nvPr/>
          </p:nvSpPr>
          <p:spPr>
            <a:xfrm>
              <a:off x="7170683" y="5257800"/>
              <a:ext cx="1007007" cy="461665"/>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stable</a:t>
              </a:r>
            </a:p>
          </p:txBody>
        </p:sp>
        <p:sp>
          <p:nvSpPr>
            <p:cNvPr id="7" name="TextBox 6">
              <a:extLst>
                <a:ext uri="{FF2B5EF4-FFF2-40B4-BE49-F238E27FC236}">
                  <a16:creationId xmlns:a16="http://schemas.microsoft.com/office/drawing/2014/main" id="{47B11CF7-AADB-AF4E-AB2A-30B4099B413A}"/>
                </a:ext>
              </a:extLst>
            </p:cNvPr>
            <p:cNvSpPr txBox="1"/>
            <p:nvPr/>
          </p:nvSpPr>
          <p:spPr>
            <a:xfrm>
              <a:off x="7239000" y="3007667"/>
              <a:ext cx="1350050" cy="461665"/>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unstable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16A2C-C2D9-4B4E-80D2-6F3547D742F1}"/>
              </a:ext>
            </a:extLst>
          </p:cNvPr>
          <p:cNvSpPr txBox="1"/>
          <p:nvPr/>
        </p:nvSpPr>
        <p:spPr>
          <a:xfrm>
            <a:off x="3449638" y="76200"/>
            <a:ext cx="1960562" cy="523875"/>
          </a:xfrm>
          <a:prstGeom prst="rect">
            <a:avLst/>
          </a:prstGeom>
          <a:noFill/>
        </p:spPr>
        <p:txBody>
          <a:bodyPr wrap="none">
            <a:spAutoFit/>
          </a:bodyPr>
          <a:lstStyle/>
          <a:p>
            <a:pPr>
              <a:defRPr/>
            </a:pPr>
            <a:r>
              <a:rPr lang="en-US" sz="2800" dirty="0" err="1">
                <a:latin typeface="+mj-lt"/>
                <a:ea typeface="MS PGothic" charset="0"/>
                <a:cs typeface="MS PGothic" charset="0"/>
              </a:rPr>
              <a:t>Mammatus</a:t>
            </a:r>
            <a:endParaRPr lang="en-US" sz="2800" dirty="0">
              <a:latin typeface="+mj-lt"/>
              <a:ea typeface="MS PGothic" charset="0"/>
              <a:cs typeface="MS PGothic" charset="0"/>
            </a:endParaRPr>
          </a:p>
        </p:txBody>
      </p:sp>
      <p:pic>
        <p:nvPicPr>
          <p:cNvPr id="218114" name="Picture 1" descr="mammatus.gif">
            <a:extLst>
              <a:ext uri="{FF2B5EF4-FFF2-40B4-BE49-F238E27FC236}">
                <a16:creationId xmlns:a16="http://schemas.microsoft.com/office/drawing/2014/main" id="{8312FF33-EFDA-094B-9A71-52D5AEC600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CA213955-1EB2-CF4F-8863-33F7F2AB976D}"/>
              </a:ext>
            </a:extLst>
          </p:cNvPr>
          <p:cNvSpPr txBox="1">
            <a:spLocks noChangeArrowheads="1"/>
          </p:cNvSpPr>
          <p:nvPr/>
        </p:nvSpPr>
        <p:spPr bwMode="auto">
          <a:xfrm>
            <a:off x="3335338" y="76200"/>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Stratocumulus</a:t>
            </a:r>
          </a:p>
        </p:txBody>
      </p:sp>
      <p:pic>
        <p:nvPicPr>
          <p:cNvPr id="33794" name="Picture 3">
            <a:extLst>
              <a:ext uri="{FF2B5EF4-FFF2-40B4-BE49-F238E27FC236}">
                <a16:creationId xmlns:a16="http://schemas.microsoft.com/office/drawing/2014/main" id="{399EE02F-BEBD-A848-9DD9-B8E534AF3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685800"/>
            <a:ext cx="772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1" descr="contrails.pendules.gif">
            <a:extLst>
              <a:ext uri="{FF2B5EF4-FFF2-40B4-BE49-F238E27FC236}">
                <a16:creationId xmlns:a16="http://schemas.microsoft.com/office/drawing/2014/main" id="{20C78EE5-C7E2-8440-9921-B72CA518E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6B24829-E639-E84F-86AE-5CC095C9D28D}"/>
              </a:ext>
            </a:extLst>
          </p:cNvPr>
          <p:cNvSpPr txBox="1"/>
          <p:nvPr/>
        </p:nvSpPr>
        <p:spPr>
          <a:xfrm>
            <a:off x="2895600" y="-66675"/>
            <a:ext cx="3704860" cy="523220"/>
          </a:xfrm>
          <a:prstGeom prst="rect">
            <a:avLst/>
          </a:prstGeom>
          <a:noFill/>
        </p:spPr>
        <p:txBody>
          <a:bodyPr wrap="none">
            <a:spAutoFit/>
          </a:bodyPr>
          <a:lstStyle/>
          <a:p>
            <a:pPr>
              <a:defRPr/>
            </a:pPr>
            <a:r>
              <a:rPr lang="en-US" sz="2800" dirty="0" err="1">
                <a:latin typeface="+mj-lt"/>
                <a:ea typeface="MS PGothic" charset="0"/>
                <a:cs typeface="MS PGothic" charset="0"/>
              </a:rPr>
              <a:t>Pendules</a:t>
            </a:r>
            <a:r>
              <a:rPr lang="en-US" sz="2800" dirty="0">
                <a:latin typeface="+mj-lt"/>
                <a:ea typeface="MS PGothic" charset="0"/>
                <a:cs typeface="MS PGothic" charset="0"/>
              </a:rPr>
              <a:t> on Contrails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mamma">
            <a:extLst>
              <a:ext uri="{FF2B5EF4-FFF2-40B4-BE49-F238E27FC236}">
                <a16:creationId xmlns:a16="http://schemas.microsoft.com/office/drawing/2014/main" id="{55139D35-62D6-C54D-BBCC-FBCEA7DBB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593DE7-7060-B64F-9850-6D6DCC754F23}"/>
              </a:ext>
            </a:extLst>
          </p:cNvPr>
          <p:cNvSpPr txBox="1"/>
          <p:nvPr/>
        </p:nvSpPr>
        <p:spPr>
          <a:xfrm>
            <a:off x="3581400" y="0"/>
            <a:ext cx="1960563" cy="523875"/>
          </a:xfrm>
          <a:prstGeom prst="rect">
            <a:avLst/>
          </a:prstGeom>
          <a:noFill/>
        </p:spPr>
        <p:txBody>
          <a:bodyPr wrap="none">
            <a:spAutoFit/>
          </a:bodyPr>
          <a:lstStyle/>
          <a:p>
            <a:pPr>
              <a:defRPr/>
            </a:pPr>
            <a:r>
              <a:rPr lang="en-US" sz="2800" dirty="0" err="1">
                <a:latin typeface="+mj-lt"/>
                <a:ea typeface="MS PGothic" charset="0"/>
                <a:cs typeface="MS PGothic" charset="0"/>
              </a:rPr>
              <a:t>Mammatus</a:t>
            </a:r>
            <a:endParaRPr lang="en-US" sz="2800" dirty="0">
              <a:latin typeface="+mj-lt"/>
              <a:ea typeface="MS PGothic" charset="0"/>
              <a:cs typeface="MS PGothic"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mamma1">
            <a:extLst>
              <a:ext uri="{FF2B5EF4-FFF2-40B4-BE49-F238E27FC236}">
                <a16:creationId xmlns:a16="http://schemas.microsoft.com/office/drawing/2014/main" id="{8FE93921-C769-F24E-94CF-C90C01173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9DCB7C3-4016-7A4D-9B00-4301944E8B42}"/>
              </a:ext>
            </a:extLst>
          </p:cNvPr>
          <p:cNvSpPr txBox="1"/>
          <p:nvPr/>
        </p:nvSpPr>
        <p:spPr>
          <a:xfrm>
            <a:off x="3581400" y="0"/>
            <a:ext cx="1960563" cy="523875"/>
          </a:xfrm>
          <a:prstGeom prst="rect">
            <a:avLst/>
          </a:prstGeom>
          <a:noFill/>
        </p:spPr>
        <p:txBody>
          <a:bodyPr wrap="none">
            <a:spAutoFit/>
          </a:bodyPr>
          <a:lstStyle/>
          <a:p>
            <a:pPr>
              <a:defRPr/>
            </a:pPr>
            <a:r>
              <a:rPr lang="en-US" sz="2800" dirty="0" err="1">
                <a:latin typeface="+mj-lt"/>
                <a:ea typeface="MS PGothic" charset="0"/>
                <a:cs typeface="MS PGothic" charset="0"/>
              </a:rPr>
              <a:t>Mammatus</a:t>
            </a:r>
            <a:endParaRPr lang="en-US" sz="2800" dirty="0">
              <a:latin typeface="+mj-lt"/>
              <a:ea typeface="MS PGothic" charset="0"/>
              <a:cs typeface="MS PGothic"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mamma2">
            <a:extLst>
              <a:ext uri="{FF2B5EF4-FFF2-40B4-BE49-F238E27FC236}">
                <a16:creationId xmlns:a16="http://schemas.microsoft.com/office/drawing/2014/main" id="{D8905FDA-832B-4A47-815C-E85FDC036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8B98714-F569-FD46-90FC-C09238908A91}"/>
              </a:ext>
            </a:extLst>
          </p:cNvPr>
          <p:cNvSpPr txBox="1"/>
          <p:nvPr/>
        </p:nvSpPr>
        <p:spPr>
          <a:xfrm>
            <a:off x="3581400" y="-76200"/>
            <a:ext cx="1960563" cy="523875"/>
          </a:xfrm>
          <a:prstGeom prst="rect">
            <a:avLst/>
          </a:prstGeom>
          <a:noFill/>
        </p:spPr>
        <p:txBody>
          <a:bodyPr wrap="none">
            <a:spAutoFit/>
          </a:bodyPr>
          <a:lstStyle/>
          <a:p>
            <a:pPr>
              <a:defRPr/>
            </a:pPr>
            <a:r>
              <a:rPr lang="en-US" sz="2800" dirty="0" err="1">
                <a:latin typeface="+mj-lt"/>
                <a:ea typeface="MS PGothic" charset="0"/>
                <a:cs typeface="MS PGothic" charset="0"/>
              </a:rPr>
              <a:t>Mammatus</a:t>
            </a:r>
            <a:endParaRPr lang="en-US" sz="2800" dirty="0">
              <a:latin typeface="+mj-lt"/>
              <a:ea typeface="MS PGothic" charset="0"/>
              <a:cs typeface="MS PGothic"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mamma">
            <a:extLst>
              <a:ext uri="{FF2B5EF4-FFF2-40B4-BE49-F238E27FC236}">
                <a16:creationId xmlns:a16="http://schemas.microsoft.com/office/drawing/2014/main" id="{29D3DB0E-668F-E647-B2D5-59EBF5A47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8B3DFFE-87FB-5340-B274-203978DE4A08}"/>
              </a:ext>
            </a:extLst>
          </p:cNvPr>
          <p:cNvSpPr txBox="1"/>
          <p:nvPr/>
        </p:nvSpPr>
        <p:spPr>
          <a:xfrm>
            <a:off x="3581400" y="-76200"/>
            <a:ext cx="1960563" cy="523875"/>
          </a:xfrm>
          <a:prstGeom prst="rect">
            <a:avLst/>
          </a:prstGeom>
          <a:noFill/>
        </p:spPr>
        <p:txBody>
          <a:bodyPr wrap="none">
            <a:spAutoFit/>
          </a:bodyPr>
          <a:lstStyle/>
          <a:p>
            <a:pPr>
              <a:defRPr/>
            </a:pPr>
            <a:r>
              <a:rPr lang="en-US" sz="2800" dirty="0" err="1">
                <a:latin typeface="+mj-lt"/>
                <a:ea typeface="MS PGothic" charset="0"/>
                <a:cs typeface="MS PGothic" charset="0"/>
              </a:rPr>
              <a:t>Mammatus</a:t>
            </a:r>
            <a:endParaRPr lang="en-US" sz="2800" dirty="0">
              <a:latin typeface="+mj-lt"/>
              <a:ea typeface="MS PGothic" charset="0"/>
              <a:cs typeface="MS PGothic"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fractostratus.gif">
            <a:extLst>
              <a:ext uri="{FF2B5EF4-FFF2-40B4-BE49-F238E27FC236}">
                <a16:creationId xmlns:a16="http://schemas.microsoft.com/office/drawing/2014/main" id="{8FD7DA70-47AF-D540-B415-225B2F082B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TextBox 3">
            <a:extLst>
              <a:ext uri="{FF2B5EF4-FFF2-40B4-BE49-F238E27FC236}">
                <a16:creationId xmlns:a16="http://schemas.microsoft.com/office/drawing/2014/main" id="{CD2282C4-21BF-F249-9440-EEBC5CE69A83}"/>
              </a:ext>
            </a:extLst>
          </p:cNvPr>
          <p:cNvSpPr txBox="1">
            <a:spLocks noChangeArrowheads="1"/>
          </p:cNvSpPr>
          <p:nvPr/>
        </p:nvSpPr>
        <p:spPr bwMode="auto">
          <a:xfrm>
            <a:off x="2667000" y="76200"/>
            <a:ext cx="367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latin typeface="Arial" panose="020B0604020202020204" pitchFamily="34" charset="0"/>
              </a:rPr>
              <a:t>Fractostratus (“Scud”)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scud">
            <a:extLst>
              <a:ext uri="{FF2B5EF4-FFF2-40B4-BE49-F238E27FC236}">
                <a16:creationId xmlns:a16="http://schemas.microsoft.com/office/drawing/2014/main" id="{0E360356-E48A-CD4D-A41A-A4209FFCD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TextBox 2">
            <a:extLst>
              <a:ext uri="{FF2B5EF4-FFF2-40B4-BE49-F238E27FC236}">
                <a16:creationId xmlns:a16="http://schemas.microsoft.com/office/drawing/2014/main" id="{C4D253D2-2AD9-4C47-AA2F-7DB7EE007481}"/>
              </a:ext>
            </a:extLst>
          </p:cNvPr>
          <p:cNvSpPr txBox="1">
            <a:spLocks noChangeArrowheads="1"/>
          </p:cNvSpPr>
          <p:nvPr/>
        </p:nvSpPr>
        <p:spPr bwMode="auto">
          <a:xfrm>
            <a:off x="2667000" y="76200"/>
            <a:ext cx="367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latin typeface="Arial" panose="020B0604020202020204" pitchFamily="34" charset="0"/>
              </a:rPr>
              <a:t>Fractostratus (“Scud”)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virga2">
            <a:extLst>
              <a:ext uri="{FF2B5EF4-FFF2-40B4-BE49-F238E27FC236}">
                <a16:creationId xmlns:a16="http://schemas.microsoft.com/office/drawing/2014/main" id="{39309414-CFD1-9445-B64A-E80B7758C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5CCFC89-E14C-604F-BB19-CC5655431176}"/>
              </a:ext>
            </a:extLst>
          </p:cNvPr>
          <p:cNvSpPr txBox="1"/>
          <p:nvPr/>
        </p:nvSpPr>
        <p:spPr>
          <a:xfrm>
            <a:off x="3937000" y="-76200"/>
            <a:ext cx="1016000" cy="523875"/>
          </a:xfrm>
          <a:prstGeom prst="rect">
            <a:avLst/>
          </a:prstGeom>
          <a:noFill/>
        </p:spPr>
        <p:txBody>
          <a:bodyPr wrap="none">
            <a:spAutoFit/>
          </a:bodyPr>
          <a:lstStyle/>
          <a:p>
            <a:pPr>
              <a:defRPr/>
            </a:pPr>
            <a:r>
              <a:rPr lang="en-US" sz="2800" dirty="0" err="1">
                <a:latin typeface="+mj-lt"/>
                <a:ea typeface="MS PGothic" charset="0"/>
                <a:cs typeface="MS PGothic" charset="0"/>
              </a:rPr>
              <a:t>Virga</a:t>
            </a:r>
            <a:endParaRPr lang="en-US" sz="2800" dirty="0">
              <a:latin typeface="+mj-lt"/>
              <a:ea typeface="MS PGothic" charset="0"/>
              <a:cs typeface="MS PGothic" charset="0"/>
            </a:endParaRPr>
          </a:p>
        </p:txBody>
      </p:sp>
      <p:sp>
        <p:nvSpPr>
          <p:cNvPr id="234499" name="Oval 1">
            <a:extLst>
              <a:ext uri="{FF2B5EF4-FFF2-40B4-BE49-F238E27FC236}">
                <a16:creationId xmlns:a16="http://schemas.microsoft.com/office/drawing/2014/main" id="{CE79A77F-D772-9E4C-8429-A3BCA394FD4D}"/>
              </a:ext>
            </a:extLst>
          </p:cNvPr>
          <p:cNvSpPr>
            <a:spLocks noChangeArrowheads="1"/>
          </p:cNvSpPr>
          <p:nvPr/>
        </p:nvSpPr>
        <p:spPr bwMode="auto">
          <a:xfrm>
            <a:off x="838200" y="4419600"/>
            <a:ext cx="1752600" cy="15240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virga1">
            <a:extLst>
              <a:ext uri="{FF2B5EF4-FFF2-40B4-BE49-F238E27FC236}">
                <a16:creationId xmlns:a16="http://schemas.microsoft.com/office/drawing/2014/main" id="{3D56A375-EF9E-ED46-8A73-D779ACEFB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038"/>
            <a:ext cx="91440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66AF0D5-F530-1649-9F78-545CC3AC9BF6}"/>
              </a:ext>
            </a:extLst>
          </p:cNvPr>
          <p:cNvSpPr txBox="1"/>
          <p:nvPr/>
        </p:nvSpPr>
        <p:spPr>
          <a:xfrm>
            <a:off x="3937000" y="-76200"/>
            <a:ext cx="1016000" cy="523875"/>
          </a:xfrm>
          <a:prstGeom prst="rect">
            <a:avLst/>
          </a:prstGeom>
          <a:noFill/>
        </p:spPr>
        <p:txBody>
          <a:bodyPr wrap="none">
            <a:spAutoFit/>
          </a:bodyPr>
          <a:lstStyle/>
          <a:p>
            <a:pPr>
              <a:defRPr/>
            </a:pPr>
            <a:r>
              <a:rPr lang="en-US" sz="2800" dirty="0" err="1">
                <a:latin typeface="+mj-lt"/>
                <a:ea typeface="MS PGothic" charset="0"/>
                <a:cs typeface="MS PGothic" charset="0"/>
              </a:rPr>
              <a:t>Virga</a:t>
            </a:r>
            <a:endParaRPr lang="en-US" sz="2800" dirty="0">
              <a:latin typeface="+mj-lt"/>
              <a:ea typeface="MS PGothic" charset="0"/>
              <a:cs typeface="MS PGothic"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kelvin.helmholtz.gif">
            <a:extLst>
              <a:ext uri="{FF2B5EF4-FFF2-40B4-BE49-F238E27FC236}">
                <a16:creationId xmlns:a16="http://schemas.microsoft.com/office/drawing/2014/main" id="{F73250A8-5588-3742-B2B3-3C49D0E9F8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533400"/>
            <a:ext cx="71755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037A17-CAAE-EB4B-8F0F-C1A7BDF30011}"/>
              </a:ext>
            </a:extLst>
          </p:cNvPr>
          <p:cNvSpPr txBox="1"/>
          <p:nvPr/>
        </p:nvSpPr>
        <p:spPr>
          <a:xfrm>
            <a:off x="3886200" y="9525"/>
            <a:ext cx="1301750" cy="523875"/>
          </a:xfrm>
          <a:prstGeom prst="rect">
            <a:avLst/>
          </a:prstGeom>
          <a:noFill/>
        </p:spPr>
        <p:txBody>
          <a:bodyPr wrap="none">
            <a:spAutoFit/>
          </a:bodyPr>
          <a:lstStyle/>
          <a:p>
            <a:pPr>
              <a:defRPr/>
            </a:pPr>
            <a:r>
              <a:rPr lang="en-US" sz="2800" dirty="0">
                <a:latin typeface="+mj-lt"/>
                <a:ea typeface="MS PGothic" charset="0"/>
                <a:cs typeface="MS PGothic" charset="0"/>
              </a:rPr>
              <a:t>Billows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13589_06_02.jpg">
            <a:extLst>
              <a:ext uri="{FF2B5EF4-FFF2-40B4-BE49-F238E27FC236}">
                <a16:creationId xmlns:a16="http://schemas.microsoft.com/office/drawing/2014/main" id="{DABEFDFF-7A6A-3043-B4ED-9371BDB7EC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908050"/>
            <a:ext cx="614997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88AC00-4FEF-AA43-A008-75A209C7FBA0}"/>
              </a:ext>
            </a:extLst>
          </p:cNvPr>
          <p:cNvSpPr txBox="1"/>
          <p:nvPr/>
        </p:nvSpPr>
        <p:spPr>
          <a:xfrm>
            <a:off x="2632075" y="223838"/>
            <a:ext cx="3844925" cy="461962"/>
          </a:xfrm>
          <a:prstGeom prst="rect">
            <a:avLst/>
          </a:prstGeom>
          <a:noFill/>
        </p:spPr>
        <p:txBody>
          <a:bodyPr wrap="none">
            <a:spAutoFit/>
          </a:bodyPr>
          <a:lstStyle/>
          <a:p>
            <a:pPr>
              <a:defRPr/>
            </a:pPr>
            <a:r>
              <a:rPr lang="en-US" dirty="0">
                <a:latin typeface="+mj-lt"/>
                <a:ea typeface="MS PGothic" charset="0"/>
                <a:cs typeface="MS PGothic" charset="0"/>
              </a:rPr>
              <a:t>Rising and Sinking Parcels</a:t>
            </a:r>
          </a:p>
        </p:txBody>
      </p:sp>
      <p:sp>
        <p:nvSpPr>
          <p:cNvPr id="35843" name="TextBox 3">
            <a:extLst>
              <a:ext uri="{FF2B5EF4-FFF2-40B4-BE49-F238E27FC236}">
                <a16:creationId xmlns:a16="http://schemas.microsoft.com/office/drawing/2014/main" id="{5EDE11FE-F5BE-A94C-93D5-48B23B3A4ECC}"/>
              </a:ext>
            </a:extLst>
          </p:cNvPr>
          <p:cNvSpPr txBox="1">
            <a:spLocks noChangeArrowheads="1"/>
          </p:cNvSpPr>
          <p:nvPr/>
        </p:nvSpPr>
        <p:spPr bwMode="auto">
          <a:xfrm>
            <a:off x="6400800" y="1143000"/>
            <a:ext cx="2673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1)  as air rises, pressure</a:t>
            </a:r>
          </a:p>
          <a:p>
            <a:r>
              <a:rPr lang="en-US" altLang="en-US" sz="1800">
                <a:latin typeface="Arial" panose="020B0604020202020204" pitchFamily="34" charset="0"/>
                <a:cs typeface="Arial" panose="020B0604020202020204" pitchFamily="34" charset="0"/>
              </a:rPr>
              <a:t>declines</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2)  volume increases</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3)  air cools</a:t>
            </a:r>
          </a:p>
        </p:txBody>
      </p:sp>
      <p:sp>
        <p:nvSpPr>
          <p:cNvPr id="6" name="TextBox 5">
            <a:extLst>
              <a:ext uri="{FF2B5EF4-FFF2-40B4-BE49-F238E27FC236}">
                <a16:creationId xmlns:a16="http://schemas.microsoft.com/office/drawing/2014/main" id="{EFF16895-209D-914B-8BA2-22067F5EC917}"/>
              </a:ext>
            </a:extLst>
          </p:cNvPr>
          <p:cNvSpPr txBox="1"/>
          <p:nvPr/>
        </p:nvSpPr>
        <p:spPr>
          <a:xfrm>
            <a:off x="6470650" y="3886200"/>
            <a:ext cx="2698750" cy="1754188"/>
          </a:xfrm>
          <a:prstGeom prst="rect">
            <a:avLst/>
          </a:prstGeom>
          <a:noFill/>
        </p:spPr>
        <p:txBody>
          <a:bodyPr wrap="none">
            <a:spAutoFit/>
          </a:bodyPr>
          <a:lstStyle/>
          <a:p>
            <a:pPr marL="342900" indent="-342900">
              <a:buFontTx/>
              <a:buAutoNum type="arabicParenR"/>
              <a:defRPr/>
            </a:pPr>
            <a:r>
              <a:rPr lang="en-US" sz="1800" dirty="0">
                <a:latin typeface="Arial"/>
                <a:ea typeface="MS PGothic" charset="0"/>
                <a:cs typeface="Arial"/>
              </a:rPr>
              <a:t>as air sinks, pressure</a:t>
            </a:r>
          </a:p>
          <a:p>
            <a:pPr>
              <a:defRPr/>
            </a:pPr>
            <a:r>
              <a:rPr lang="en-US" sz="1800" dirty="0">
                <a:latin typeface="Arial"/>
                <a:ea typeface="MS PGothic" charset="0"/>
                <a:cs typeface="Arial"/>
              </a:rPr>
              <a:t>increases</a:t>
            </a:r>
          </a:p>
          <a:p>
            <a:pPr>
              <a:defRPr/>
            </a:pPr>
            <a:endParaRPr lang="en-US" sz="1800" dirty="0">
              <a:latin typeface="Arial"/>
              <a:ea typeface="MS PGothic" charset="0"/>
              <a:cs typeface="Arial"/>
            </a:endParaRPr>
          </a:p>
          <a:p>
            <a:pPr>
              <a:defRPr/>
            </a:pPr>
            <a:r>
              <a:rPr lang="en-US" sz="1800" dirty="0">
                <a:latin typeface="Arial"/>
                <a:ea typeface="MS PGothic" charset="0"/>
                <a:cs typeface="Arial"/>
              </a:rPr>
              <a:t>2)  volume decreases</a:t>
            </a:r>
          </a:p>
          <a:p>
            <a:pPr>
              <a:defRPr/>
            </a:pPr>
            <a:endParaRPr lang="en-US" sz="1800" dirty="0">
              <a:latin typeface="Arial"/>
              <a:ea typeface="MS PGothic" charset="0"/>
              <a:cs typeface="Arial"/>
            </a:endParaRPr>
          </a:p>
          <a:p>
            <a:pPr>
              <a:defRPr/>
            </a:pPr>
            <a:r>
              <a:rPr lang="en-US" sz="1800" dirty="0">
                <a:latin typeface="Arial"/>
                <a:ea typeface="MS PGothic" charset="0"/>
                <a:cs typeface="Arial"/>
              </a:rPr>
              <a:t>3)  air warms</a:t>
            </a:r>
          </a:p>
        </p:txBody>
      </p:sp>
      <p:sp>
        <p:nvSpPr>
          <p:cNvPr id="5" name="TextBox 4">
            <a:extLst>
              <a:ext uri="{FF2B5EF4-FFF2-40B4-BE49-F238E27FC236}">
                <a16:creationId xmlns:a16="http://schemas.microsoft.com/office/drawing/2014/main" id="{B4CDB024-F516-5941-A63F-E4A0DA5208CA}"/>
              </a:ext>
            </a:extLst>
          </p:cNvPr>
          <p:cNvSpPr txBox="1"/>
          <p:nvPr/>
        </p:nvSpPr>
        <p:spPr>
          <a:xfrm>
            <a:off x="1285875" y="6248400"/>
            <a:ext cx="6638925" cy="369888"/>
          </a:xfrm>
          <a:prstGeom prst="rect">
            <a:avLst/>
          </a:prstGeom>
          <a:noFill/>
        </p:spPr>
        <p:txBody>
          <a:bodyPr wrap="none">
            <a:spAutoFit/>
          </a:bodyPr>
          <a:lstStyle/>
          <a:p>
            <a:pPr>
              <a:defRPr/>
            </a:pPr>
            <a:r>
              <a:rPr lang="en-US" sz="1800" dirty="0">
                <a:solidFill>
                  <a:srgbClr val="FF6600"/>
                </a:solidFill>
                <a:latin typeface="+mj-lt"/>
                <a:ea typeface="MS PGothic" charset="0"/>
                <a:cs typeface="MS PGothic" charset="0"/>
              </a:rPr>
              <a:t>Rising and cooling air is the primary method of cloud 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a:extLst>
              <a:ext uri="{FF2B5EF4-FFF2-40B4-BE49-F238E27FC236}">
                <a16:creationId xmlns:a16="http://schemas.microsoft.com/office/drawing/2014/main" id="{0BF03A27-80EE-2549-A303-682130C5E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480"/>
          <a:stretch>
            <a:fillRect/>
          </a:stretch>
        </p:blipFill>
        <p:spPr bwMode="auto">
          <a:xfrm>
            <a:off x="0" y="3352800"/>
            <a:ext cx="91440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2" name="Picture 1" descr="K-h.model.gif">
            <a:extLst>
              <a:ext uri="{FF2B5EF4-FFF2-40B4-BE49-F238E27FC236}">
                <a16:creationId xmlns:a16="http://schemas.microsoft.com/office/drawing/2014/main" id="{FACCE8CB-6961-1245-A994-F4378557F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476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9CECB466-EDEB-0B4B-A5E4-88EFF933C7C2}"/>
              </a:ext>
            </a:extLst>
          </p:cNvPr>
          <p:cNvCxnSpPr/>
          <p:nvPr/>
        </p:nvCxnSpPr>
        <p:spPr bwMode="auto">
          <a:xfrm flipV="1">
            <a:off x="2819400" y="685800"/>
            <a:ext cx="0" cy="1676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6B63C0A5-0894-FB40-9999-1B0988FA35F4}"/>
              </a:ext>
            </a:extLst>
          </p:cNvPr>
          <p:cNvSpPr txBox="1"/>
          <p:nvPr/>
        </p:nvSpPr>
        <p:spPr>
          <a:xfrm>
            <a:off x="2590800" y="2286000"/>
            <a:ext cx="41229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up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13589_06_27.jpg">
            <a:extLst>
              <a:ext uri="{FF2B5EF4-FFF2-40B4-BE49-F238E27FC236}">
                <a16:creationId xmlns:a16="http://schemas.microsoft.com/office/drawing/2014/main" id="{223D39E1-3FF3-3E46-A42E-8F20D09249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8392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76B0773-451D-954D-8EB9-DC801861C393}"/>
              </a:ext>
            </a:extLst>
          </p:cNvPr>
          <p:cNvSpPr txBox="1"/>
          <p:nvPr/>
        </p:nvSpPr>
        <p:spPr>
          <a:xfrm>
            <a:off x="3886200" y="9525"/>
            <a:ext cx="1301750" cy="523875"/>
          </a:xfrm>
          <a:prstGeom prst="rect">
            <a:avLst/>
          </a:prstGeom>
          <a:noFill/>
        </p:spPr>
        <p:txBody>
          <a:bodyPr wrap="none">
            <a:spAutoFit/>
          </a:bodyPr>
          <a:lstStyle/>
          <a:p>
            <a:pPr>
              <a:defRPr/>
            </a:pPr>
            <a:r>
              <a:rPr lang="en-US" sz="2800" dirty="0">
                <a:latin typeface="+mj-lt"/>
                <a:ea typeface="MS PGothic" charset="0"/>
                <a:cs typeface="MS PGothic" charset="0"/>
              </a:rPr>
              <a:t>Billows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billows">
            <a:extLst>
              <a:ext uri="{FF2B5EF4-FFF2-40B4-BE49-F238E27FC236}">
                <a16:creationId xmlns:a16="http://schemas.microsoft.com/office/drawing/2014/main" id="{C885A460-0D38-C147-AB8B-692C2DFEF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8"/>
            <a:ext cx="9144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7AA973A-6EE6-1348-9781-FBD98E451580}"/>
              </a:ext>
            </a:extLst>
          </p:cNvPr>
          <p:cNvSpPr txBox="1"/>
          <p:nvPr/>
        </p:nvSpPr>
        <p:spPr>
          <a:xfrm>
            <a:off x="3429000" y="76200"/>
            <a:ext cx="2360613" cy="523875"/>
          </a:xfrm>
          <a:prstGeom prst="rect">
            <a:avLst/>
          </a:prstGeom>
          <a:noFill/>
        </p:spPr>
        <p:txBody>
          <a:bodyPr wrap="none">
            <a:spAutoFit/>
          </a:bodyPr>
          <a:lstStyle/>
          <a:p>
            <a:pPr>
              <a:defRPr/>
            </a:pPr>
            <a:r>
              <a:rPr lang="en-US" sz="2800" dirty="0">
                <a:latin typeface="+mj-lt"/>
                <a:ea typeface="MS PGothic" charset="0"/>
                <a:cs typeface="MS PGothic" charset="0"/>
              </a:rPr>
              <a:t>Cloud Streets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cloud-streets-1.gif">
            <a:extLst>
              <a:ext uri="{FF2B5EF4-FFF2-40B4-BE49-F238E27FC236}">
                <a16:creationId xmlns:a16="http://schemas.microsoft.com/office/drawing/2014/main" id="{F1FA20D0-1439-8B43-B796-8617F11A4E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E68386E-E40F-1448-91FF-A4EFE7C7BDD8}"/>
              </a:ext>
            </a:extLst>
          </p:cNvPr>
          <p:cNvSpPr txBox="1"/>
          <p:nvPr/>
        </p:nvSpPr>
        <p:spPr>
          <a:xfrm>
            <a:off x="3429000" y="76200"/>
            <a:ext cx="2360613" cy="523875"/>
          </a:xfrm>
          <a:prstGeom prst="rect">
            <a:avLst/>
          </a:prstGeom>
          <a:noFill/>
        </p:spPr>
        <p:txBody>
          <a:bodyPr wrap="none">
            <a:spAutoFit/>
          </a:bodyPr>
          <a:lstStyle/>
          <a:p>
            <a:pPr>
              <a:defRPr/>
            </a:pPr>
            <a:r>
              <a:rPr lang="en-US" sz="2800" dirty="0">
                <a:latin typeface="+mj-lt"/>
                <a:ea typeface="MS PGothic" charset="0"/>
                <a:cs typeface="MS PGothic" charset="0"/>
              </a:rPr>
              <a:t>Cloud Streets</a:t>
            </a:r>
          </a:p>
        </p:txBody>
      </p:sp>
      <p:grpSp>
        <p:nvGrpSpPr>
          <p:cNvPr id="14" name="Group 13">
            <a:extLst>
              <a:ext uri="{FF2B5EF4-FFF2-40B4-BE49-F238E27FC236}">
                <a16:creationId xmlns:a16="http://schemas.microsoft.com/office/drawing/2014/main" id="{D451C981-ACB4-7644-AE0D-1E7564A1C094}"/>
              </a:ext>
            </a:extLst>
          </p:cNvPr>
          <p:cNvGrpSpPr>
            <a:grpSpLocks/>
          </p:cNvGrpSpPr>
          <p:nvPr/>
        </p:nvGrpSpPr>
        <p:grpSpPr bwMode="auto">
          <a:xfrm>
            <a:off x="2971800" y="609600"/>
            <a:ext cx="6096000" cy="2895600"/>
            <a:chOff x="2971800" y="609600"/>
            <a:chExt cx="6096000" cy="2895600"/>
          </a:xfrm>
        </p:grpSpPr>
        <p:pic>
          <p:nvPicPr>
            <p:cNvPr id="245772" name="Picture 3" descr="cloud-street-formation-noaa-480.gif">
              <a:extLst>
                <a:ext uri="{FF2B5EF4-FFF2-40B4-BE49-F238E27FC236}">
                  <a16:creationId xmlns:a16="http://schemas.microsoft.com/office/drawing/2014/main" id="{0993BB7B-9C8D-9246-A24D-FE003660E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9600"/>
              <a:ext cx="6096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603F5D-6391-3644-8302-155C58577414}"/>
                </a:ext>
              </a:extLst>
            </p:cNvPr>
            <p:cNvSpPr txBox="1"/>
            <p:nvPr/>
          </p:nvSpPr>
          <p:spPr>
            <a:xfrm>
              <a:off x="5334000" y="1295400"/>
              <a:ext cx="1341438" cy="461963"/>
            </a:xfrm>
            <a:prstGeom prst="rect">
              <a:avLst/>
            </a:prstGeom>
            <a:noFill/>
          </p:spPr>
          <p:txBody>
            <a:bodyPr wrap="none">
              <a:spAutoFit/>
            </a:bodyPr>
            <a:lstStyle/>
            <a:p>
              <a:pPr>
                <a:defRPr/>
              </a:pPr>
              <a:r>
                <a:rPr lang="en-US" dirty="0">
                  <a:solidFill>
                    <a:srgbClr val="FF0000"/>
                  </a:solidFill>
                  <a:latin typeface="+mj-lt"/>
                  <a:ea typeface="MS PGothic" charset="0"/>
                  <a:cs typeface="MS PGothic" charset="0"/>
                </a:rPr>
                <a:t>STABLE</a:t>
              </a:r>
            </a:p>
          </p:txBody>
        </p:sp>
        <p:sp>
          <p:nvSpPr>
            <p:cNvPr id="6" name="TextBox 5">
              <a:extLst>
                <a:ext uri="{FF2B5EF4-FFF2-40B4-BE49-F238E27FC236}">
                  <a16:creationId xmlns:a16="http://schemas.microsoft.com/office/drawing/2014/main" id="{2A0D3629-C6EE-D743-8D66-21721A5E4C16}"/>
                </a:ext>
              </a:extLst>
            </p:cNvPr>
            <p:cNvSpPr txBox="1"/>
            <p:nvPr/>
          </p:nvSpPr>
          <p:spPr>
            <a:xfrm>
              <a:off x="4800600" y="3043238"/>
              <a:ext cx="1785938" cy="461962"/>
            </a:xfrm>
            <a:prstGeom prst="rect">
              <a:avLst/>
            </a:prstGeom>
            <a:noFill/>
          </p:spPr>
          <p:txBody>
            <a:bodyPr wrap="none">
              <a:spAutoFit/>
            </a:bodyPr>
            <a:lstStyle/>
            <a:p>
              <a:pPr>
                <a:defRPr/>
              </a:pPr>
              <a:r>
                <a:rPr lang="en-US" dirty="0">
                  <a:solidFill>
                    <a:schemeClr val="accent1">
                      <a:lumMod val="75000"/>
                    </a:schemeClr>
                  </a:solidFill>
                  <a:latin typeface="+mj-lt"/>
                  <a:ea typeface="MS PGothic" charset="0"/>
                  <a:cs typeface="MS PGothic" charset="0"/>
                </a:rPr>
                <a:t>UNSTABLE</a:t>
              </a:r>
            </a:p>
          </p:txBody>
        </p:sp>
      </p:grpSp>
      <p:grpSp>
        <p:nvGrpSpPr>
          <p:cNvPr id="15" name="Group 14">
            <a:extLst>
              <a:ext uri="{FF2B5EF4-FFF2-40B4-BE49-F238E27FC236}">
                <a16:creationId xmlns:a16="http://schemas.microsoft.com/office/drawing/2014/main" id="{C9915F51-25CF-5347-990B-3AB05F85592F}"/>
              </a:ext>
            </a:extLst>
          </p:cNvPr>
          <p:cNvGrpSpPr>
            <a:grpSpLocks/>
          </p:cNvGrpSpPr>
          <p:nvPr/>
        </p:nvGrpSpPr>
        <p:grpSpPr bwMode="auto">
          <a:xfrm>
            <a:off x="457200" y="1447800"/>
            <a:ext cx="5257800" cy="4957763"/>
            <a:chOff x="457200" y="1447800"/>
            <a:chExt cx="5257800" cy="4957465"/>
          </a:xfrm>
        </p:grpSpPr>
        <p:cxnSp>
          <p:nvCxnSpPr>
            <p:cNvPr id="9" name="Straight Arrow Connector 8">
              <a:extLst>
                <a:ext uri="{FF2B5EF4-FFF2-40B4-BE49-F238E27FC236}">
                  <a16:creationId xmlns:a16="http://schemas.microsoft.com/office/drawing/2014/main" id="{2323EED8-9F8A-8C4F-80BF-E885D857EF61}"/>
                </a:ext>
              </a:extLst>
            </p:cNvPr>
            <p:cNvCxnSpPr/>
            <p:nvPr/>
          </p:nvCxnSpPr>
          <p:spPr bwMode="auto">
            <a:xfrm flipH="1">
              <a:off x="2133600" y="3047904"/>
              <a:ext cx="1905000" cy="1676299"/>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arrow"/>
            </a:ln>
            <a:effectLst/>
          </p:spPr>
        </p:cxnSp>
        <p:cxnSp>
          <p:nvCxnSpPr>
            <p:cNvPr id="10" name="Straight Arrow Connector 9">
              <a:extLst>
                <a:ext uri="{FF2B5EF4-FFF2-40B4-BE49-F238E27FC236}">
                  <a16:creationId xmlns:a16="http://schemas.microsoft.com/office/drawing/2014/main" id="{3A3B42A7-3577-344C-9FA2-C515E44122D5}"/>
                </a:ext>
              </a:extLst>
            </p:cNvPr>
            <p:cNvCxnSpPr/>
            <p:nvPr/>
          </p:nvCxnSpPr>
          <p:spPr bwMode="auto">
            <a:xfrm flipH="1">
              <a:off x="4038600" y="3809858"/>
              <a:ext cx="1676400" cy="1904885"/>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C00C0D03-1FF7-384F-848E-C3D076C3E2C9}"/>
                </a:ext>
              </a:extLst>
            </p:cNvPr>
            <p:cNvCxnSpPr/>
            <p:nvPr/>
          </p:nvCxnSpPr>
          <p:spPr bwMode="auto">
            <a:xfrm flipH="1">
              <a:off x="457200" y="2057363"/>
              <a:ext cx="2057400" cy="1600104"/>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arrow"/>
            </a:ln>
            <a:effectLst/>
          </p:spPr>
        </p:cxnSp>
        <p:sp>
          <p:nvSpPr>
            <p:cNvPr id="12" name="TextBox 11">
              <a:extLst>
                <a:ext uri="{FF2B5EF4-FFF2-40B4-BE49-F238E27FC236}">
                  <a16:creationId xmlns:a16="http://schemas.microsoft.com/office/drawing/2014/main" id="{FC7DABDC-E7EB-3E40-8639-DD0D1DE3CEBE}"/>
                </a:ext>
              </a:extLst>
            </p:cNvPr>
            <p:cNvSpPr txBox="1"/>
            <p:nvPr/>
          </p:nvSpPr>
          <p:spPr>
            <a:xfrm>
              <a:off x="1143000" y="1447800"/>
              <a:ext cx="1228725" cy="461935"/>
            </a:xfrm>
            <a:prstGeom prst="rect">
              <a:avLst/>
            </a:prstGeom>
            <a:noFill/>
          </p:spPr>
          <p:txBody>
            <a:bodyPr wrap="none">
              <a:spAutoFit/>
            </a:bodyPr>
            <a:lstStyle/>
            <a:p>
              <a:pPr>
                <a:defRPr/>
              </a:pPr>
              <a:r>
                <a:rPr lang="en-US" dirty="0">
                  <a:latin typeface="+mj-lt"/>
                  <a:ea typeface="MS PGothic" charset="0"/>
                  <a:cs typeface="MS PGothic" charset="0"/>
                </a:rPr>
                <a:t>cold ice</a:t>
              </a:r>
            </a:p>
          </p:txBody>
        </p:sp>
        <p:sp>
          <p:nvSpPr>
            <p:cNvPr id="16" name="TextBox 15">
              <a:extLst>
                <a:ext uri="{FF2B5EF4-FFF2-40B4-BE49-F238E27FC236}">
                  <a16:creationId xmlns:a16="http://schemas.microsoft.com/office/drawing/2014/main" id="{263DEFDA-762C-054E-AFC7-68F0A92ECEAA}"/>
                </a:ext>
              </a:extLst>
            </p:cNvPr>
            <p:cNvSpPr txBox="1"/>
            <p:nvPr/>
          </p:nvSpPr>
          <p:spPr>
            <a:xfrm>
              <a:off x="609600" y="5943330"/>
              <a:ext cx="1787525" cy="461935"/>
            </a:xfrm>
            <a:prstGeom prst="rect">
              <a:avLst/>
            </a:prstGeom>
            <a:noFill/>
          </p:spPr>
          <p:txBody>
            <a:bodyPr wrap="none">
              <a:spAutoFit/>
            </a:bodyPr>
            <a:lstStyle/>
            <a:p>
              <a:pPr>
                <a:defRPr/>
              </a:pPr>
              <a:r>
                <a:rPr lang="en-US" dirty="0">
                  <a:solidFill>
                    <a:srgbClr val="FFFF00"/>
                  </a:solidFill>
                  <a:latin typeface="+mj-lt"/>
                  <a:ea typeface="MS PGothic" charset="0"/>
                  <a:cs typeface="MS PGothic" charset="0"/>
                </a:rPr>
                <a:t>warm water</a:t>
              </a:r>
            </a:p>
          </p:txBody>
        </p:sp>
        <p:sp>
          <p:nvSpPr>
            <p:cNvPr id="17" name="TextBox 16">
              <a:extLst>
                <a:ext uri="{FF2B5EF4-FFF2-40B4-BE49-F238E27FC236}">
                  <a16:creationId xmlns:a16="http://schemas.microsoft.com/office/drawing/2014/main" id="{26FFA6AC-BEB3-6244-91BD-236B95EB5287}"/>
                </a:ext>
              </a:extLst>
            </p:cNvPr>
            <p:cNvSpPr txBox="1"/>
            <p:nvPr/>
          </p:nvSpPr>
          <p:spPr>
            <a:xfrm>
              <a:off x="2057400" y="2590731"/>
              <a:ext cx="830263" cy="461935"/>
            </a:xfrm>
            <a:prstGeom prst="rect">
              <a:avLst/>
            </a:prstGeom>
            <a:noFill/>
          </p:spPr>
          <p:txBody>
            <a:bodyPr wrap="none">
              <a:spAutoFit/>
            </a:bodyPr>
            <a:lstStyle/>
            <a:p>
              <a:pPr>
                <a:defRPr/>
              </a:pPr>
              <a:r>
                <a:rPr lang="en-US" dirty="0">
                  <a:solidFill>
                    <a:srgbClr val="45F4C8"/>
                  </a:solidFill>
                  <a:latin typeface="+mj-lt"/>
                  <a:ea typeface="MS PGothic" charset="0"/>
                  <a:cs typeface="MS PGothic" charset="0"/>
                </a:rPr>
                <a:t>wind</a:t>
              </a:r>
            </a:p>
          </p:txBody>
        </p:sp>
        <p:sp>
          <p:nvSpPr>
            <p:cNvPr id="18" name="TextBox 17">
              <a:extLst>
                <a:ext uri="{FF2B5EF4-FFF2-40B4-BE49-F238E27FC236}">
                  <a16:creationId xmlns:a16="http://schemas.microsoft.com/office/drawing/2014/main" id="{57E19396-4AFA-CE49-8AC1-99DC4FB8B64D}"/>
                </a:ext>
              </a:extLst>
            </p:cNvPr>
            <p:cNvSpPr txBox="1"/>
            <p:nvPr/>
          </p:nvSpPr>
          <p:spPr>
            <a:xfrm>
              <a:off x="3886200" y="3733663"/>
              <a:ext cx="830263" cy="461935"/>
            </a:xfrm>
            <a:prstGeom prst="rect">
              <a:avLst/>
            </a:prstGeom>
            <a:noFill/>
          </p:spPr>
          <p:txBody>
            <a:bodyPr wrap="none">
              <a:spAutoFit/>
            </a:bodyPr>
            <a:lstStyle/>
            <a:p>
              <a:pPr>
                <a:defRPr/>
              </a:pPr>
              <a:r>
                <a:rPr lang="en-US" dirty="0">
                  <a:solidFill>
                    <a:srgbClr val="45F4C8"/>
                  </a:solidFill>
                  <a:latin typeface="+mj-lt"/>
                  <a:ea typeface="MS PGothic" charset="0"/>
                  <a:cs typeface="MS PGothic" charset="0"/>
                </a:rPr>
                <a:t>wind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descr="cloud-streets-2.gif">
            <a:extLst>
              <a:ext uri="{FF2B5EF4-FFF2-40B4-BE49-F238E27FC236}">
                <a16:creationId xmlns:a16="http://schemas.microsoft.com/office/drawing/2014/main" id="{90C6AA2B-EF4D-AD43-9DCC-09F918D671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E1C7E45-E3CC-9C48-84E0-53AAFA22E592}"/>
              </a:ext>
            </a:extLst>
          </p:cNvPr>
          <p:cNvSpPr txBox="1"/>
          <p:nvPr/>
        </p:nvSpPr>
        <p:spPr>
          <a:xfrm>
            <a:off x="3429000" y="76200"/>
            <a:ext cx="2360613" cy="523875"/>
          </a:xfrm>
          <a:prstGeom prst="rect">
            <a:avLst/>
          </a:prstGeom>
          <a:noFill/>
        </p:spPr>
        <p:txBody>
          <a:bodyPr wrap="none">
            <a:spAutoFit/>
          </a:bodyPr>
          <a:lstStyle/>
          <a:p>
            <a:pPr>
              <a:defRPr/>
            </a:pPr>
            <a:r>
              <a:rPr lang="en-US" sz="2800" dirty="0">
                <a:latin typeface="+mj-lt"/>
                <a:ea typeface="MS PGothic" charset="0"/>
                <a:cs typeface="MS PGothic" charset="0"/>
              </a:rPr>
              <a:t>Cloud Streets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1" descr="0615a">
            <a:extLst>
              <a:ext uri="{FF2B5EF4-FFF2-40B4-BE49-F238E27FC236}">
                <a16:creationId xmlns:a16="http://schemas.microsoft.com/office/drawing/2014/main" id="{49C703B6-9D62-634C-A6FF-B15A00B92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5288"/>
            <a:ext cx="8097838"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hidden="1">
            <a:extLst>
              <a:ext uri="{FF2B5EF4-FFF2-40B4-BE49-F238E27FC236}">
                <a16:creationId xmlns:a16="http://schemas.microsoft.com/office/drawing/2014/main" id="{FE99C4B5-213A-984F-B52F-7B8264671B3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2" name="TextBox 1">
            <a:extLst>
              <a:ext uri="{FF2B5EF4-FFF2-40B4-BE49-F238E27FC236}">
                <a16:creationId xmlns:a16="http://schemas.microsoft.com/office/drawing/2014/main" id="{ECD662AE-76B6-6E47-B3FC-1ABDBCB833E2}"/>
              </a:ext>
            </a:extLst>
          </p:cNvPr>
          <p:cNvSpPr txBox="1"/>
          <p:nvPr/>
        </p:nvSpPr>
        <p:spPr>
          <a:xfrm>
            <a:off x="2133600" y="76200"/>
            <a:ext cx="5213350" cy="461963"/>
          </a:xfrm>
          <a:prstGeom prst="rect">
            <a:avLst/>
          </a:prstGeom>
          <a:noFill/>
        </p:spPr>
        <p:txBody>
          <a:bodyPr wrap="none">
            <a:spAutoFit/>
          </a:bodyPr>
          <a:lstStyle/>
          <a:p>
            <a:pPr>
              <a:defRPr/>
            </a:pPr>
            <a:r>
              <a:rPr lang="en-US" dirty="0">
                <a:latin typeface="+mj-lt"/>
                <a:ea typeface="MS PGothic" charset="0"/>
                <a:cs typeface="MS PGothic" charset="0"/>
              </a:rPr>
              <a:t>Primary Methods of Cloud Formation</a:t>
            </a:r>
          </a:p>
        </p:txBody>
      </p:sp>
      <p:sp>
        <p:nvSpPr>
          <p:cNvPr id="5" name="TextBox 4">
            <a:extLst>
              <a:ext uri="{FF2B5EF4-FFF2-40B4-BE49-F238E27FC236}">
                <a16:creationId xmlns:a16="http://schemas.microsoft.com/office/drawing/2014/main" id="{DC8F7557-3512-ED40-B1E8-FF21308A72E4}"/>
              </a:ext>
            </a:extLst>
          </p:cNvPr>
          <p:cNvSpPr txBox="1"/>
          <p:nvPr/>
        </p:nvSpPr>
        <p:spPr>
          <a:xfrm>
            <a:off x="2011363" y="6335713"/>
            <a:ext cx="5303837" cy="369887"/>
          </a:xfrm>
          <a:prstGeom prst="rect">
            <a:avLst/>
          </a:prstGeom>
          <a:solidFill>
            <a:schemeClr val="bg1"/>
          </a:solidFill>
        </p:spPr>
        <p:txBody>
          <a:bodyPr wrap="none">
            <a:spAutoFit/>
          </a:bodyPr>
          <a:lstStyle/>
          <a:p>
            <a:pPr>
              <a:defRPr/>
            </a:pPr>
            <a:r>
              <a:rPr lang="en-US" sz="1800" dirty="0">
                <a:solidFill>
                  <a:srgbClr val="FF6600"/>
                </a:solidFill>
                <a:latin typeface="+mj-lt"/>
                <a:ea typeface="MS PGothic" charset="0"/>
                <a:cs typeface="MS PGothic" charset="0"/>
              </a:rPr>
              <a:t>Atmosphere is warmed from below in unstable air.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1" descr="0615b">
            <a:extLst>
              <a:ext uri="{FF2B5EF4-FFF2-40B4-BE49-F238E27FC236}">
                <a16:creationId xmlns:a16="http://schemas.microsoft.com/office/drawing/2014/main" id="{71C29EBA-E3BB-7C42-AB66-439798FDD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8000"/>
            <a:ext cx="77724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hidden="1">
            <a:extLst>
              <a:ext uri="{FF2B5EF4-FFF2-40B4-BE49-F238E27FC236}">
                <a16:creationId xmlns:a16="http://schemas.microsoft.com/office/drawing/2014/main" id="{84347265-F89C-C84B-B8D8-FBA05116170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4" name="TextBox 3">
            <a:extLst>
              <a:ext uri="{FF2B5EF4-FFF2-40B4-BE49-F238E27FC236}">
                <a16:creationId xmlns:a16="http://schemas.microsoft.com/office/drawing/2014/main" id="{51317E42-303E-B444-8757-2656CD538DA4}"/>
              </a:ext>
            </a:extLst>
          </p:cNvPr>
          <p:cNvSpPr txBox="1"/>
          <p:nvPr/>
        </p:nvSpPr>
        <p:spPr>
          <a:xfrm>
            <a:off x="2133600" y="76200"/>
            <a:ext cx="5213350" cy="461963"/>
          </a:xfrm>
          <a:prstGeom prst="rect">
            <a:avLst/>
          </a:prstGeom>
          <a:noFill/>
        </p:spPr>
        <p:txBody>
          <a:bodyPr wrap="none">
            <a:spAutoFit/>
          </a:bodyPr>
          <a:lstStyle/>
          <a:p>
            <a:pPr>
              <a:defRPr/>
            </a:pPr>
            <a:r>
              <a:rPr lang="en-US" dirty="0">
                <a:latin typeface="+mj-lt"/>
                <a:ea typeface="MS PGothic" charset="0"/>
                <a:cs typeface="MS PGothic" charset="0"/>
              </a:rPr>
              <a:t>Primary Methods of Cloud Formation</a:t>
            </a:r>
          </a:p>
        </p:txBody>
      </p:sp>
      <p:sp>
        <p:nvSpPr>
          <p:cNvPr id="5" name="TextBox 4">
            <a:extLst>
              <a:ext uri="{FF2B5EF4-FFF2-40B4-BE49-F238E27FC236}">
                <a16:creationId xmlns:a16="http://schemas.microsoft.com/office/drawing/2014/main" id="{1F0646B8-BEBC-6841-94E4-8A76EC5B6E0E}"/>
              </a:ext>
            </a:extLst>
          </p:cNvPr>
          <p:cNvSpPr txBox="1"/>
          <p:nvPr/>
        </p:nvSpPr>
        <p:spPr>
          <a:xfrm>
            <a:off x="3568700" y="6335713"/>
            <a:ext cx="1993900" cy="369887"/>
          </a:xfrm>
          <a:prstGeom prst="rect">
            <a:avLst/>
          </a:prstGeom>
          <a:solidFill>
            <a:schemeClr val="bg1"/>
          </a:solidFill>
        </p:spPr>
        <p:txBody>
          <a:bodyPr wrap="none">
            <a:spAutoFit/>
          </a:bodyPr>
          <a:lstStyle/>
          <a:p>
            <a:pPr>
              <a:defRPr/>
            </a:pPr>
            <a:r>
              <a:rPr lang="en-US" sz="1800" dirty="0">
                <a:solidFill>
                  <a:srgbClr val="FF6600"/>
                </a:solidFill>
                <a:latin typeface="+mj-lt"/>
                <a:ea typeface="MS PGothic" charset="0"/>
                <a:cs typeface="MS PGothic" charset="0"/>
              </a:rPr>
              <a:t>Orographic lifting.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1" descr="0615c">
            <a:extLst>
              <a:ext uri="{FF2B5EF4-FFF2-40B4-BE49-F238E27FC236}">
                <a16:creationId xmlns:a16="http://schemas.microsoft.com/office/drawing/2014/main" id="{9AEAAE1A-C30D-774E-A2B8-057A965D4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5938"/>
            <a:ext cx="795020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3" hidden="1">
            <a:extLst>
              <a:ext uri="{FF2B5EF4-FFF2-40B4-BE49-F238E27FC236}">
                <a16:creationId xmlns:a16="http://schemas.microsoft.com/office/drawing/2014/main" id="{589FFEDE-44D8-A346-9311-09160841D12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4" name="TextBox 3">
            <a:extLst>
              <a:ext uri="{FF2B5EF4-FFF2-40B4-BE49-F238E27FC236}">
                <a16:creationId xmlns:a16="http://schemas.microsoft.com/office/drawing/2014/main" id="{C25841FE-17C2-584B-9A8E-3AD046082A75}"/>
              </a:ext>
            </a:extLst>
          </p:cNvPr>
          <p:cNvSpPr txBox="1"/>
          <p:nvPr/>
        </p:nvSpPr>
        <p:spPr>
          <a:xfrm>
            <a:off x="2133600" y="76200"/>
            <a:ext cx="5213350" cy="461963"/>
          </a:xfrm>
          <a:prstGeom prst="rect">
            <a:avLst/>
          </a:prstGeom>
          <a:noFill/>
        </p:spPr>
        <p:txBody>
          <a:bodyPr wrap="none">
            <a:spAutoFit/>
          </a:bodyPr>
          <a:lstStyle/>
          <a:p>
            <a:pPr>
              <a:defRPr/>
            </a:pPr>
            <a:r>
              <a:rPr lang="en-US" dirty="0">
                <a:latin typeface="+mj-lt"/>
                <a:ea typeface="MS PGothic" charset="0"/>
                <a:cs typeface="MS PGothic" charset="0"/>
              </a:rPr>
              <a:t>Primary Methods of Cloud Formation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1" descr="0615d">
            <a:extLst>
              <a:ext uri="{FF2B5EF4-FFF2-40B4-BE49-F238E27FC236}">
                <a16:creationId xmlns:a16="http://schemas.microsoft.com/office/drawing/2014/main" id="{6D55BBAD-ED82-D647-872E-9D02CBA60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2588"/>
            <a:ext cx="7758113"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3" hidden="1">
            <a:extLst>
              <a:ext uri="{FF2B5EF4-FFF2-40B4-BE49-F238E27FC236}">
                <a16:creationId xmlns:a16="http://schemas.microsoft.com/office/drawing/2014/main" id="{073F1AD6-A4F4-9D43-990A-8AF5F59CE3C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4" name="TextBox 3">
            <a:extLst>
              <a:ext uri="{FF2B5EF4-FFF2-40B4-BE49-F238E27FC236}">
                <a16:creationId xmlns:a16="http://schemas.microsoft.com/office/drawing/2014/main" id="{549BFCD8-B657-B244-AC48-A486EADEE895}"/>
              </a:ext>
            </a:extLst>
          </p:cNvPr>
          <p:cNvSpPr txBox="1"/>
          <p:nvPr/>
        </p:nvSpPr>
        <p:spPr>
          <a:xfrm>
            <a:off x="2133600" y="76200"/>
            <a:ext cx="5213350" cy="461963"/>
          </a:xfrm>
          <a:prstGeom prst="rect">
            <a:avLst/>
          </a:prstGeom>
          <a:noFill/>
        </p:spPr>
        <p:txBody>
          <a:bodyPr wrap="none">
            <a:spAutoFit/>
          </a:bodyPr>
          <a:lstStyle/>
          <a:p>
            <a:pPr>
              <a:defRPr/>
            </a:pPr>
            <a:r>
              <a:rPr lang="en-US" dirty="0">
                <a:latin typeface="+mj-lt"/>
                <a:ea typeface="MS PGothic" charset="0"/>
                <a:cs typeface="MS PGothic" charset="0"/>
              </a:rPr>
              <a:t>Primary Methods of Cloud Formation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13589_06_15.jpg">
            <a:extLst>
              <a:ext uri="{FF2B5EF4-FFF2-40B4-BE49-F238E27FC236}">
                <a16:creationId xmlns:a16="http://schemas.microsoft.com/office/drawing/2014/main" id="{AC93B2B5-93BC-0848-B872-2E8C4927C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657225"/>
            <a:ext cx="8078787"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D6D154B-7079-834E-890F-467C84991049}"/>
              </a:ext>
            </a:extLst>
          </p:cNvPr>
          <p:cNvSpPr txBox="1"/>
          <p:nvPr/>
        </p:nvSpPr>
        <p:spPr>
          <a:xfrm>
            <a:off x="2133600" y="76200"/>
            <a:ext cx="5213350" cy="461963"/>
          </a:xfrm>
          <a:prstGeom prst="rect">
            <a:avLst/>
          </a:prstGeom>
          <a:noFill/>
        </p:spPr>
        <p:txBody>
          <a:bodyPr wrap="none">
            <a:spAutoFit/>
          </a:bodyPr>
          <a:lstStyle/>
          <a:p>
            <a:pPr>
              <a:defRPr/>
            </a:pPr>
            <a:r>
              <a:rPr lang="en-US" dirty="0">
                <a:latin typeface="+mj-lt"/>
                <a:ea typeface="MS PGothic" charset="0"/>
                <a:cs typeface="MS PGothic" charset="0"/>
              </a:rPr>
              <a:t>Primary Methods of Cloud Formation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3589_06_22.jpg">
            <a:extLst>
              <a:ext uri="{FF2B5EF4-FFF2-40B4-BE49-F238E27FC236}">
                <a16:creationId xmlns:a16="http://schemas.microsoft.com/office/drawing/2014/main" id="{56C1844C-E672-7640-9B13-74F9CC6978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3788"/>
            <a:ext cx="8839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C0DEDB4-CAF3-2C42-B2CF-A4E1DC60E3CD}"/>
              </a:ext>
            </a:extLst>
          </p:cNvPr>
          <p:cNvSpPr txBox="1"/>
          <p:nvPr/>
        </p:nvSpPr>
        <p:spPr>
          <a:xfrm>
            <a:off x="2057400" y="147638"/>
            <a:ext cx="5275263" cy="461962"/>
          </a:xfrm>
          <a:prstGeom prst="rect">
            <a:avLst/>
          </a:prstGeom>
          <a:noFill/>
        </p:spPr>
        <p:txBody>
          <a:bodyPr wrap="none">
            <a:spAutoFit/>
          </a:bodyPr>
          <a:lstStyle/>
          <a:p>
            <a:pPr>
              <a:defRPr/>
            </a:pPr>
            <a:r>
              <a:rPr lang="en-US" dirty="0">
                <a:latin typeface="+mj-lt"/>
                <a:ea typeface="MS PGothic" charset="0"/>
                <a:cs typeface="MS PGothic" charset="0"/>
              </a:rPr>
              <a:t>Orographic Clouds and Rain Shadow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13589_07_01.jpg">
            <a:extLst>
              <a:ext uri="{FF2B5EF4-FFF2-40B4-BE49-F238E27FC236}">
                <a16:creationId xmlns:a16="http://schemas.microsoft.com/office/drawing/2014/main" id="{EA4D1D97-A6B2-5740-A8A8-14E10BA931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52400"/>
            <a:ext cx="63627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F43249-CC50-5A4E-B985-A5E834D91FB0}"/>
              </a:ext>
            </a:extLst>
          </p:cNvPr>
          <p:cNvSpPr txBox="1"/>
          <p:nvPr/>
        </p:nvSpPr>
        <p:spPr>
          <a:xfrm>
            <a:off x="2057400" y="147638"/>
            <a:ext cx="5275263" cy="769937"/>
          </a:xfrm>
          <a:prstGeom prst="rect">
            <a:avLst/>
          </a:prstGeom>
          <a:noFill/>
        </p:spPr>
        <p:txBody>
          <a:bodyPr wrap="none">
            <a:spAutoFit/>
          </a:bodyPr>
          <a:lstStyle/>
          <a:p>
            <a:pPr algn="ctr">
              <a:defRPr/>
            </a:pPr>
            <a:r>
              <a:rPr lang="en-US" dirty="0">
                <a:latin typeface="+mj-lt"/>
                <a:ea typeface="MS PGothic" charset="0"/>
                <a:cs typeface="MS PGothic" charset="0"/>
              </a:rPr>
              <a:t>Orographic Clouds and Rain Shadow</a:t>
            </a:r>
          </a:p>
          <a:p>
            <a:pPr algn="ctr">
              <a:defRPr/>
            </a:pPr>
            <a:r>
              <a:rPr lang="en-US" sz="2000" dirty="0">
                <a:latin typeface="+mj-lt"/>
                <a:ea typeface="MS PGothic" charset="0"/>
                <a:cs typeface="MS PGothic" charset="0"/>
              </a:rPr>
              <a:t>(Central California Transect)</a:t>
            </a:r>
          </a:p>
        </p:txBody>
      </p:sp>
      <p:pic>
        <p:nvPicPr>
          <p:cNvPr id="50178" name="Picture 4" descr="central.CA.topo.gif">
            <a:extLst>
              <a:ext uri="{FF2B5EF4-FFF2-40B4-BE49-F238E27FC236}">
                <a16:creationId xmlns:a16="http://schemas.microsoft.com/office/drawing/2014/main" id="{BDF02B42-4254-7645-B9BE-5D325A4404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92200"/>
            <a:ext cx="9144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Oval 5">
            <a:extLst>
              <a:ext uri="{FF2B5EF4-FFF2-40B4-BE49-F238E27FC236}">
                <a16:creationId xmlns:a16="http://schemas.microsoft.com/office/drawing/2014/main" id="{438C4A75-DF36-BE4E-B6CC-2303891620C8}"/>
              </a:ext>
            </a:extLst>
          </p:cNvPr>
          <p:cNvSpPr>
            <a:spLocks noChangeArrowheads="1"/>
          </p:cNvSpPr>
          <p:nvPr/>
        </p:nvSpPr>
        <p:spPr bwMode="auto">
          <a:xfrm>
            <a:off x="1676400" y="3886200"/>
            <a:ext cx="152400" cy="152400"/>
          </a:xfrm>
          <a:prstGeom prst="ellipse">
            <a:avLst/>
          </a:prstGeom>
          <a:solidFill>
            <a:schemeClr val="bg1"/>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7" name="TextBox 6">
            <a:extLst>
              <a:ext uri="{FF2B5EF4-FFF2-40B4-BE49-F238E27FC236}">
                <a16:creationId xmlns:a16="http://schemas.microsoft.com/office/drawing/2014/main" id="{99BEFF2E-98AA-864A-BD38-E8D7CAF7A9CB}"/>
              </a:ext>
            </a:extLst>
          </p:cNvPr>
          <p:cNvSpPr txBox="1"/>
          <p:nvPr/>
        </p:nvSpPr>
        <p:spPr>
          <a:xfrm>
            <a:off x="1066800" y="4038600"/>
            <a:ext cx="954088" cy="276225"/>
          </a:xfrm>
          <a:prstGeom prst="rect">
            <a:avLst/>
          </a:prstGeom>
          <a:noFill/>
        </p:spPr>
        <p:txBody>
          <a:bodyPr wrap="none">
            <a:spAutoFit/>
          </a:bodyPr>
          <a:lstStyle/>
          <a:p>
            <a:pPr>
              <a:defRPr/>
            </a:pPr>
            <a:r>
              <a:rPr lang="en-US" sz="1200" dirty="0">
                <a:latin typeface="+mj-lt"/>
                <a:ea typeface="MS PGothic" charset="0"/>
                <a:cs typeface="MS PGothic" charset="0"/>
              </a:rPr>
              <a:t>Santa Cruz</a:t>
            </a:r>
          </a:p>
        </p:txBody>
      </p:sp>
      <p:sp>
        <p:nvSpPr>
          <p:cNvPr id="50181" name="Oval 7">
            <a:extLst>
              <a:ext uri="{FF2B5EF4-FFF2-40B4-BE49-F238E27FC236}">
                <a16:creationId xmlns:a16="http://schemas.microsoft.com/office/drawing/2014/main" id="{A64D18CC-6B4F-5246-84AA-27696CA3508E}"/>
              </a:ext>
            </a:extLst>
          </p:cNvPr>
          <p:cNvSpPr>
            <a:spLocks noChangeArrowheads="1"/>
          </p:cNvSpPr>
          <p:nvPr/>
        </p:nvSpPr>
        <p:spPr bwMode="auto">
          <a:xfrm>
            <a:off x="2627313" y="2971800"/>
            <a:ext cx="152400" cy="152400"/>
          </a:xfrm>
          <a:prstGeom prst="ellipse">
            <a:avLst/>
          </a:prstGeom>
          <a:solidFill>
            <a:schemeClr val="bg1"/>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9" name="TextBox 8">
            <a:extLst>
              <a:ext uri="{FF2B5EF4-FFF2-40B4-BE49-F238E27FC236}">
                <a16:creationId xmlns:a16="http://schemas.microsoft.com/office/drawing/2014/main" id="{E372BCC0-395E-874D-A32D-F63A90EA25C7}"/>
              </a:ext>
            </a:extLst>
          </p:cNvPr>
          <p:cNvSpPr txBox="1"/>
          <p:nvPr/>
        </p:nvSpPr>
        <p:spPr>
          <a:xfrm>
            <a:off x="2514600" y="3124200"/>
            <a:ext cx="1047750" cy="276225"/>
          </a:xfrm>
          <a:prstGeom prst="rect">
            <a:avLst/>
          </a:prstGeom>
          <a:noFill/>
        </p:spPr>
        <p:txBody>
          <a:bodyPr wrap="none">
            <a:spAutoFit/>
          </a:bodyPr>
          <a:lstStyle/>
          <a:p>
            <a:pPr>
              <a:defRPr/>
            </a:pPr>
            <a:r>
              <a:rPr lang="en-US" sz="1200" dirty="0">
                <a:latin typeface="+mj-lt"/>
                <a:ea typeface="MS PGothic" charset="0"/>
                <a:cs typeface="MS PGothic" charset="0"/>
              </a:rPr>
              <a:t>Mt. Hamilton</a:t>
            </a:r>
          </a:p>
        </p:txBody>
      </p:sp>
      <p:sp>
        <p:nvSpPr>
          <p:cNvPr id="50183" name="Oval 9">
            <a:extLst>
              <a:ext uri="{FF2B5EF4-FFF2-40B4-BE49-F238E27FC236}">
                <a16:creationId xmlns:a16="http://schemas.microsoft.com/office/drawing/2014/main" id="{E80A609A-C251-4D4A-AF59-1895C9E59504}"/>
              </a:ext>
            </a:extLst>
          </p:cNvPr>
          <p:cNvSpPr>
            <a:spLocks noChangeArrowheads="1"/>
          </p:cNvSpPr>
          <p:nvPr/>
        </p:nvSpPr>
        <p:spPr bwMode="auto">
          <a:xfrm>
            <a:off x="838200" y="3733800"/>
            <a:ext cx="1524000" cy="685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4" name="Oval 10">
            <a:extLst>
              <a:ext uri="{FF2B5EF4-FFF2-40B4-BE49-F238E27FC236}">
                <a16:creationId xmlns:a16="http://schemas.microsoft.com/office/drawing/2014/main" id="{89E20231-A28C-1446-8F66-8A5C50804789}"/>
              </a:ext>
            </a:extLst>
          </p:cNvPr>
          <p:cNvSpPr>
            <a:spLocks noChangeArrowheads="1"/>
          </p:cNvSpPr>
          <p:nvPr/>
        </p:nvSpPr>
        <p:spPr bwMode="auto">
          <a:xfrm>
            <a:off x="1600200" y="2514600"/>
            <a:ext cx="914400" cy="685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5" name="Oval 11">
            <a:extLst>
              <a:ext uri="{FF2B5EF4-FFF2-40B4-BE49-F238E27FC236}">
                <a16:creationId xmlns:a16="http://schemas.microsoft.com/office/drawing/2014/main" id="{5210FDD4-8C35-634A-9B40-5FFDD02BA1AC}"/>
              </a:ext>
            </a:extLst>
          </p:cNvPr>
          <p:cNvSpPr>
            <a:spLocks noChangeArrowheads="1"/>
          </p:cNvSpPr>
          <p:nvPr/>
        </p:nvSpPr>
        <p:spPr bwMode="auto">
          <a:xfrm>
            <a:off x="2514600" y="2819400"/>
            <a:ext cx="1143000" cy="685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6" name="Oval 12">
            <a:extLst>
              <a:ext uri="{FF2B5EF4-FFF2-40B4-BE49-F238E27FC236}">
                <a16:creationId xmlns:a16="http://schemas.microsoft.com/office/drawing/2014/main" id="{83C03A16-FFFF-5943-8FA8-30F14F1432BD}"/>
              </a:ext>
            </a:extLst>
          </p:cNvPr>
          <p:cNvSpPr>
            <a:spLocks noChangeArrowheads="1"/>
          </p:cNvSpPr>
          <p:nvPr/>
        </p:nvSpPr>
        <p:spPr bwMode="auto">
          <a:xfrm>
            <a:off x="3581400" y="3352800"/>
            <a:ext cx="914400" cy="685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7" name="Oval 13">
            <a:extLst>
              <a:ext uri="{FF2B5EF4-FFF2-40B4-BE49-F238E27FC236}">
                <a16:creationId xmlns:a16="http://schemas.microsoft.com/office/drawing/2014/main" id="{EB63924F-7072-D34D-890F-E77469DAE5A2}"/>
              </a:ext>
            </a:extLst>
          </p:cNvPr>
          <p:cNvSpPr>
            <a:spLocks noChangeArrowheads="1"/>
          </p:cNvSpPr>
          <p:nvPr/>
        </p:nvSpPr>
        <p:spPr bwMode="auto">
          <a:xfrm>
            <a:off x="4267200" y="2743200"/>
            <a:ext cx="914400" cy="685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8" name="Oval 14">
            <a:extLst>
              <a:ext uri="{FF2B5EF4-FFF2-40B4-BE49-F238E27FC236}">
                <a16:creationId xmlns:a16="http://schemas.microsoft.com/office/drawing/2014/main" id="{83E74282-6C11-0248-94A9-141D36AE8DA7}"/>
              </a:ext>
            </a:extLst>
          </p:cNvPr>
          <p:cNvSpPr>
            <a:spLocks noChangeArrowheads="1"/>
          </p:cNvSpPr>
          <p:nvPr/>
        </p:nvSpPr>
        <p:spPr bwMode="auto">
          <a:xfrm>
            <a:off x="8229600" y="2667000"/>
            <a:ext cx="6096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89" name="Oval 15">
            <a:extLst>
              <a:ext uri="{FF2B5EF4-FFF2-40B4-BE49-F238E27FC236}">
                <a16:creationId xmlns:a16="http://schemas.microsoft.com/office/drawing/2014/main" id="{7681CB24-E9FA-0E4B-9794-C69D09E8EAAD}"/>
              </a:ext>
            </a:extLst>
          </p:cNvPr>
          <p:cNvSpPr>
            <a:spLocks noChangeArrowheads="1"/>
          </p:cNvSpPr>
          <p:nvPr/>
        </p:nvSpPr>
        <p:spPr bwMode="auto">
          <a:xfrm>
            <a:off x="5334000" y="2438400"/>
            <a:ext cx="6096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0190" name="Oval 16">
            <a:extLst>
              <a:ext uri="{FF2B5EF4-FFF2-40B4-BE49-F238E27FC236}">
                <a16:creationId xmlns:a16="http://schemas.microsoft.com/office/drawing/2014/main" id="{152F50DC-1640-9248-A5BB-6B42417BDDF6}"/>
              </a:ext>
            </a:extLst>
          </p:cNvPr>
          <p:cNvSpPr>
            <a:spLocks noChangeArrowheads="1"/>
          </p:cNvSpPr>
          <p:nvPr/>
        </p:nvSpPr>
        <p:spPr bwMode="auto">
          <a:xfrm>
            <a:off x="6019800" y="1981200"/>
            <a:ext cx="7620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18" name="Right Arrow 17">
            <a:extLst>
              <a:ext uri="{FF2B5EF4-FFF2-40B4-BE49-F238E27FC236}">
                <a16:creationId xmlns:a16="http://schemas.microsoft.com/office/drawing/2014/main" id="{73A8E99B-5595-FA45-9FEC-86591097BAF0}"/>
              </a:ext>
            </a:extLst>
          </p:cNvPr>
          <p:cNvSpPr>
            <a:spLocks noChangeArrowheads="1"/>
          </p:cNvSpPr>
          <p:nvPr/>
        </p:nvSpPr>
        <p:spPr bwMode="auto">
          <a:xfrm rot="-1620000">
            <a:off x="1751013" y="3600450"/>
            <a:ext cx="6324600" cy="838200"/>
          </a:xfrm>
          <a:prstGeom prst="rightArrow">
            <a:avLst>
              <a:gd name="adj1" fmla="val 50000"/>
              <a:gd name="adj2" fmla="val 49989"/>
            </a:avLst>
          </a:prstGeom>
          <a:solidFill>
            <a:srgbClr val="FFFF00"/>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13589_17_05.jpg">
            <a:extLst>
              <a:ext uri="{FF2B5EF4-FFF2-40B4-BE49-F238E27FC236}">
                <a16:creationId xmlns:a16="http://schemas.microsoft.com/office/drawing/2014/main" id="{47B1CAC7-7E0F-334B-93B4-B465D7D38D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36650"/>
            <a:ext cx="88392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4B023F-B8FA-3842-AEF1-937419462B2C}"/>
              </a:ext>
            </a:extLst>
          </p:cNvPr>
          <p:cNvSpPr txBox="1"/>
          <p:nvPr/>
        </p:nvSpPr>
        <p:spPr>
          <a:xfrm>
            <a:off x="1462088" y="147638"/>
            <a:ext cx="6234112" cy="461962"/>
          </a:xfrm>
          <a:prstGeom prst="rect">
            <a:avLst/>
          </a:prstGeom>
          <a:noFill/>
        </p:spPr>
        <p:txBody>
          <a:bodyPr wrap="none">
            <a:spAutoFit/>
          </a:bodyPr>
          <a:lstStyle/>
          <a:p>
            <a:pPr>
              <a:defRPr/>
            </a:pPr>
            <a:r>
              <a:rPr lang="en-US" dirty="0">
                <a:latin typeface="+mj-lt"/>
                <a:ea typeface="MS PGothic" charset="0"/>
                <a:cs typeface="MS PGothic" charset="0"/>
              </a:rPr>
              <a:t>Orographic Precipitation along Western U.S.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595D-5DE0-3649-99B1-839FB26AF42D}"/>
              </a:ext>
            </a:extLst>
          </p:cNvPr>
          <p:cNvSpPr>
            <a:spLocks noGrp="1"/>
          </p:cNvSpPr>
          <p:nvPr>
            <p:ph type="title"/>
          </p:nvPr>
        </p:nvSpPr>
        <p:spPr>
          <a:xfrm>
            <a:off x="685800" y="228600"/>
            <a:ext cx="7772400" cy="1143000"/>
          </a:xfrm>
        </p:spPr>
        <p:txBody>
          <a:bodyPr/>
          <a:lstStyle/>
          <a:p>
            <a:r>
              <a:rPr lang="en-US" sz="3600" dirty="0"/>
              <a:t>Convective Cloud Formation</a:t>
            </a:r>
          </a:p>
        </p:txBody>
      </p:sp>
      <p:cxnSp>
        <p:nvCxnSpPr>
          <p:cNvPr id="5" name="Straight Connector 4">
            <a:extLst>
              <a:ext uri="{FF2B5EF4-FFF2-40B4-BE49-F238E27FC236}">
                <a16:creationId xmlns:a16="http://schemas.microsoft.com/office/drawing/2014/main" id="{0D805FCD-E941-A34D-BFF3-4ED7FDBB744F}"/>
              </a:ext>
            </a:extLst>
          </p:cNvPr>
          <p:cNvCxnSpPr/>
          <p:nvPr/>
        </p:nvCxnSpPr>
        <p:spPr bwMode="auto">
          <a:xfrm>
            <a:off x="1066800" y="5867400"/>
            <a:ext cx="70866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E2B93C65-38E9-B348-AC2C-8CD67EC627EC}"/>
              </a:ext>
            </a:extLst>
          </p:cNvPr>
          <p:cNvSpPr/>
          <p:nvPr/>
        </p:nvSpPr>
        <p:spPr bwMode="auto">
          <a:xfrm>
            <a:off x="2133600" y="5715000"/>
            <a:ext cx="762000"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9" name="Oval 8">
            <a:extLst>
              <a:ext uri="{FF2B5EF4-FFF2-40B4-BE49-F238E27FC236}">
                <a16:creationId xmlns:a16="http://schemas.microsoft.com/office/drawing/2014/main" id="{B3135D92-8791-3445-A473-F62CCC3CCEFC}"/>
              </a:ext>
            </a:extLst>
          </p:cNvPr>
          <p:cNvSpPr/>
          <p:nvPr/>
        </p:nvSpPr>
        <p:spPr bwMode="auto">
          <a:xfrm>
            <a:off x="22098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0" name="TextBox 9">
            <a:extLst>
              <a:ext uri="{FF2B5EF4-FFF2-40B4-BE49-F238E27FC236}">
                <a16:creationId xmlns:a16="http://schemas.microsoft.com/office/drawing/2014/main" id="{0D95379B-FAF2-6A4A-A1AE-965D1B43CD87}"/>
              </a:ext>
            </a:extLst>
          </p:cNvPr>
          <p:cNvSpPr txBox="1"/>
          <p:nvPr/>
        </p:nvSpPr>
        <p:spPr>
          <a:xfrm>
            <a:off x="2146979" y="5256312"/>
            <a:ext cx="811441"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t</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=70°F</a:t>
            </a:r>
          </a:p>
        </p:txBody>
      </p:sp>
      <p:sp>
        <p:nvSpPr>
          <p:cNvPr id="11" name="TextBox 10">
            <a:extLst>
              <a:ext uri="{FF2B5EF4-FFF2-40B4-BE49-F238E27FC236}">
                <a16:creationId xmlns:a16="http://schemas.microsoft.com/office/drawing/2014/main" id="{EFCE2750-23D2-494A-A1C6-16011809E0F6}"/>
              </a:ext>
            </a:extLst>
          </p:cNvPr>
          <p:cNvSpPr txBox="1"/>
          <p:nvPr/>
        </p:nvSpPr>
        <p:spPr>
          <a:xfrm>
            <a:off x="3124200" y="5256312"/>
            <a:ext cx="777777"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T=69°F</a:t>
            </a:r>
          </a:p>
        </p:txBody>
      </p:sp>
      <p:sp>
        <p:nvSpPr>
          <p:cNvPr id="12" name="TextBox 11">
            <a:extLst>
              <a:ext uri="{FF2B5EF4-FFF2-40B4-BE49-F238E27FC236}">
                <a16:creationId xmlns:a16="http://schemas.microsoft.com/office/drawing/2014/main" id="{34D72B20-2253-104E-ACA4-E60DFE9C7CBD}"/>
              </a:ext>
            </a:extLst>
          </p:cNvPr>
          <p:cNvSpPr txBox="1"/>
          <p:nvPr/>
        </p:nvSpPr>
        <p:spPr>
          <a:xfrm>
            <a:off x="1140602" y="5254079"/>
            <a:ext cx="777777"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T=69°F</a:t>
            </a:r>
          </a:p>
        </p:txBody>
      </p:sp>
      <p:grpSp>
        <p:nvGrpSpPr>
          <p:cNvPr id="28" name="Group 27">
            <a:extLst>
              <a:ext uri="{FF2B5EF4-FFF2-40B4-BE49-F238E27FC236}">
                <a16:creationId xmlns:a16="http://schemas.microsoft.com/office/drawing/2014/main" id="{D02C90FF-F4C5-F240-89D0-027825FEA471}"/>
              </a:ext>
            </a:extLst>
          </p:cNvPr>
          <p:cNvGrpSpPr/>
          <p:nvPr/>
        </p:nvGrpSpPr>
        <p:grpSpPr>
          <a:xfrm>
            <a:off x="1124825" y="4033390"/>
            <a:ext cx="2761375" cy="310010"/>
            <a:chOff x="1124825" y="4033390"/>
            <a:chExt cx="2761375" cy="310010"/>
          </a:xfrm>
        </p:grpSpPr>
        <p:sp>
          <p:nvSpPr>
            <p:cNvPr id="15" name="TextBox 14">
              <a:extLst>
                <a:ext uri="{FF2B5EF4-FFF2-40B4-BE49-F238E27FC236}">
                  <a16:creationId xmlns:a16="http://schemas.microsoft.com/office/drawing/2014/main" id="{F3724239-F99E-8549-8D8A-6C2B6F441DDC}"/>
                </a:ext>
              </a:extLst>
            </p:cNvPr>
            <p:cNvSpPr txBox="1"/>
            <p:nvPr/>
          </p:nvSpPr>
          <p:spPr>
            <a:xfrm>
              <a:off x="3108423" y="4035623"/>
              <a:ext cx="777777"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T=68°F</a:t>
              </a:r>
            </a:p>
          </p:txBody>
        </p:sp>
        <p:sp>
          <p:nvSpPr>
            <p:cNvPr id="16" name="TextBox 15">
              <a:extLst>
                <a:ext uri="{FF2B5EF4-FFF2-40B4-BE49-F238E27FC236}">
                  <a16:creationId xmlns:a16="http://schemas.microsoft.com/office/drawing/2014/main" id="{E04EE77F-2D65-214D-8D34-26A3FA0BC954}"/>
                </a:ext>
              </a:extLst>
            </p:cNvPr>
            <p:cNvSpPr txBox="1"/>
            <p:nvPr/>
          </p:nvSpPr>
          <p:spPr>
            <a:xfrm>
              <a:off x="1124825" y="4033390"/>
              <a:ext cx="777777"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T=68°F</a:t>
              </a:r>
            </a:p>
          </p:txBody>
        </p:sp>
      </p:grpSp>
      <p:sp>
        <p:nvSpPr>
          <p:cNvPr id="24" name="TextBox 23">
            <a:extLst>
              <a:ext uri="{FF2B5EF4-FFF2-40B4-BE49-F238E27FC236}">
                <a16:creationId xmlns:a16="http://schemas.microsoft.com/office/drawing/2014/main" id="{6E0E38AE-E698-404B-8279-83B4A8E61A79}"/>
              </a:ext>
            </a:extLst>
          </p:cNvPr>
          <p:cNvSpPr txBox="1"/>
          <p:nvPr/>
        </p:nvSpPr>
        <p:spPr>
          <a:xfrm>
            <a:off x="5029200" y="5114463"/>
            <a:ext cx="1749197" cy="400110"/>
          </a:xfrm>
          <a:prstGeom prst="rect">
            <a:avLst/>
          </a:prstGeom>
          <a:noFill/>
        </p:spPr>
        <p:txBody>
          <a:bodyPr wrap="none" rtlCol="0">
            <a:spAutoFit/>
          </a:bodyPr>
          <a:lstStyle/>
          <a:p>
            <a:r>
              <a:rPr lang="en-US" sz="2000" dirty="0">
                <a:latin typeface="+mn-lt"/>
              </a:rPr>
              <a:t>thermals form</a:t>
            </a:r>
          </a:p>
        </p:txBody>
      </p:sp>
      <p:grpSp>
        <p:nvGrpSpPr>
          <p:cNvPr id="27" name="Group 26">
            <a:extLst>
              <a:ext uri="{FF2B5EF4-FFF2-40B4-BE49-F238E27FC236}">
                <a16:creationId xmlns:a16="http://schemas.microsoft.com/office/drawing/2014/main" id="{E0BA4450-F4D6-AC40-84F5-FC56B64AF718}"/>
              </a:ext>
            </a:extLst>
          </p:cNvPr>
          <p:cNvGrpSpPr/>
          <p:nvPr/>
        </p:nvGrpSpPr>
        <p:grpSpPr>
          <a:xfrm>
            <a:off x="1981200" y="3733800"/>
            <a:ext cx="5718350" cy="1290191"/>
            <a:chOff x="1981200" y="3733800"/>
            <a:chExt cx="5718350" cy="1290191"/>
          </a:xfrm>
        </p:grpSpPr>
        <p:sp>
          <p:nvSpPr>
            <p:cNvPr id="13" name="Oval 12">
              <a:extLst>
                <a:ext uri="{FF2B5EF4-FFF2-40B4-BE49-F238E27FC236}">
                  <a16:creationId xmlns:a16="http://schemas.microsoft.com/office/drawing/2014/main" id="{0B995D52-BB59-C349-B365-AF7CE5B0CEC7}"/>
                </a:ext>
              </a:extLst>
            </p:cNvPr>
            <p:cNvSpPr/>
            <p:nvPr/>
          </p:nvSpPr>
          <p:spPr bwMode="auto">
            <a:xfrm>
              <a:off x="19812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4" name="TextBox 13">
              <a:extLst>
                <a:ext uri="{FF2B5EF4-FFF2-40B4-BE49-F238E27FC236}">
                  <a16:creationId xmlns:a16="http://schemas.microsoft.com/office/drawing/2014/main" id="{BF0BABE9-EF25-8945-8308-D1E695ADC9B4}"/>
                </a:ext>
              </a:extLst>
            </p:cNvPr>
            <p:cNvSpPr txBox="1"/>
            <p:nvPr/>
          </p:nvSpPr>
          <p:spPr>
            <a:xfrm>
              <a:off x="2131202" y="4035623"/>
              <a:ext cx="811441"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t</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=69°F</a:t>
              </a:r>
            </a:p>
          </p:txBody>
        </p:sp>
        <p:sp>
          <p:nvSpPr>
            <p:cNvPr id="22" name="Up Arrow 21">
              <a:extLst>
                <a:ext uri="{FF2B5EF4-FFF2-40B4-BE49-F238E27FC236}">
                  <a16:creationId xmlns:a16="http://schemas.microsoft.com/office/drawing/2014/main" id="{118FDA20-71BE-4443-8B65-86C7F2D0E981}"/>
                </a:ext>
              </a:extLst>
            </p:cNvPr>
            <p:cNvSpPr/>
            <p:nvPr/>
          </p:nvSpPr>
          <p:spPr bwMode="auto">
            <a:xfrm>
              <a:off x="24384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5" name="TextBox 24">
              <a:extLst>
                <a:ext uri="{FF2B5EF4-FFF2-40B4-BE49-F238E27FC236}">
                  <a16:creationId xmlns:a16="http://schemas.microsoft.com/office/drawing/2014/main" id="{E6F53C97-8B23-C445-A13A-17A0A6F3EE2B}"/>
                </a:ext>
              </a:extLst>
            </p:cNvPr>
            <p:cNvSpPr txBox="1"/>
            <p:nvPr/>
          </p:nvSpPr>
          <p:spPr>
            <a:xfrm>
              <a:off x="4267200" y="3941057"/>
              <a:ext cx="3432350" cy="400110"/>
            </a:xfrm>
            <a:prstGeom prst="rect">
              <a:avLst/>
            </a:prstGeom>
            <a:noFill/>
          </p:spPr>
          <p:txBody>
            <a:bodyPr wrap="none" rtlCol="0">
              <a:spAutoFit/>
            </a:bodyPr>
            <a:lstStyle/>
            <a:p>
              <a:r>
                <a:rPr lang="en-US" sz="2000" dirty="0">
                  <a:latin typeface="+mn-lt"/>
                </a:rPr>
                <a:t>air rises, expands, and cools</a:t>
              </a:r>
            </a:p>
          </p:txBody>
        </p:sp>
      </p:grpSp>
      <p:grpSp>
        <p:nvGrpSpPr>
          <p:cNvPr id="29" name="Group 28">
            <a:extLst>
              <a:ext uri="{FF2B5EF4-FFF2-40B4-BE49-F238E27FC236}">
                <a16:creationId xmlns:a16="http://schemas.microsoft.com/office/drawing/2014/main" id="{1287D69A-E419-0E49-A323-50E9DE6DAAF9}"/>
              </a:ext>
            </a:extLst>
          </p:cNvPr>
          <p:cNvGrpSpPr/>
          <p:nvPr/>
        </p:nvGrpSpPr>
        <p:grpSpPr>
          <a:xfrm>
            <a:off x="465697" y="1828800"/>
            <a:ext cx="7977635" cy="1291678"/>
            <a:chOff x="465697" y="1828800"/>
            <a:chExt cx="7977635" cy="1291678"/>
          </a:xfrm>
        </p:grpSpPr>
        <p:sp>
          <p:nvSpPr>
            <p:cNvPr id="19" name="Cloud 18">
              <a:extLst>
                <a:ext uri="{FF2B5EF4-FFF2-40B4-BE49-F238E27FC236}">
                  <a16:creationId xmlns:a16="http://schemas.microsoft.com/office/drawing/2014/main" id="{65784691-C08C-1146-A9C0-56E9C93237A9}"/>
                </a:ext>
              </a:extLst>
            </p:cNvPr>
            <p:cNvSpPr/>
            <p:nvPr/>
          </p:nvSpPr>
          <p:spPr bwMode="auto">
            <a:xfrm>
              <a:off x="17526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0" name="Rectangle 19">
              <a:extLst>
                <a:ext uri="{FF2B5EF4-FFF2-40B4-BE49-F238E27FC236}">
                  <a16:creationId xmlns:a16="http://schemas.microsoft.com/office/drawing/2014/main" id="{2415F4D7-2422-774B-BC66-C1B74AED6557}"/>
                </a:ext>
              </a:extLst>
            </p:cNvPr>
            <p:cNvSpPr/>
            <p:nvPr/>
          </p:nvSpPr>
          <p:spPr bwMode="auto">
            <a:xfrm>
              <a:off x="17526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18" name="Straight Connector 17">
              <a:extLst>
                <a:ext uri="{FF2B5EF4-FFF2-40B4-BE49-F238E27FC236}">
                  <a16:creationId xmlns:a16="http://schemas.microsoft.com/office/drawing/2014/main" id="{3C46989D-D1BA-8D4F-8251-F9D3A348CE0A}"/>
                </a:ext>
              </a:extLst>
            </p:cNvPr>
            <p:cNvCxnSpPr/>
            <p:nvPr/>
          </p:nvCxnSpPr>
          <p:spPr bwMode="auto">
            <a:xfrm>
              <a:off x="16025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21" name="TextBox 20">
              <a:extLst>
                <a:ext uri="{FF2B5EF4-FFF2-40B4-BE49-F238E27FC236}">
                  <a16:creationId xmlns:a16="http://schemas.microsoft.com/office/drawing/2014/main" id="{D6CEAB94-1BD3-9F42-AEB5-4D48CB9EED95}"/>
                </a:ext>
              </a:extLst>
            </p:cNvPr>
            <p:cNvSpPr txBox="1"/>
            <p:nvPr/>
          </p:nvSpPr>
          <p:spPr>
            <a:xfrm>
              <a:off x="465697" y="2587823"/>
              <a:ext cx="1058303" cy="307777"/>
            </a:xfrm>
            <a:prstGeom prst="rect">
              <a:avLst/>
            </a:prstGeom>
            <a:noFill/>
          </p:spPr>
          <p:txBody>
            <a:bodyPr wrap="non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T=T</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=66°F</a:t>
              </a:r>
            </a:p>
          </p:txBody>
        </p:sp>
        <p:sp>
          <p:nvSpPr>
            <p:cNvPr id="26" name="TextBox 25">
              <a:extLst>
                <a:ext uri="{FF2B5EF4-FFF2-40B4-BE49-F238E27FC236}">
                  <a16:creationId xmlns:a16="http://schemas.microsoft.com/office/drawing/2014/main" id="{9785B120-ECC8-6349-A823-8237A9D785A7}"/>
                </a:ext>
              </a:extLst>
            </p:cNvPr>
            <p:cNvSpPr txBox="1"/>
            <p:nvPr/>
          </p:nvSpPr>
          <p:spPr>
            <a:xfrm>
              <a:off x="4166199" y="2144896"/>
              <a:ext cx="4277133" cy="707886"/>
            </a:xfrm>
            <a:prstGeom prst="rect">
              <a:avLst/>
            </a:prstGeom>
            <a:noFill/>
          </p:spPr>
          <p:txBody>
            <a:bodyPr wrap="none" rtlCol="0">
              <a:spAutoFit/>
            </a:bodyPr>
            <a:lstStyle/>
            <a:p>
              <a:pPr algn="ctr"/>
              <a:r>
                <a:rPr lang="en-US" sz="2000" dirty="0">
                  <a:latin typeface="+mn-lt"/>
                </a:rPr>
                <a:t>condensation, visible cumulus cloud</a:t>
              </a:r>
            </a:p>
            <a:p>
              <a:pPr algn="ctr"/>
              <a:r>
                <a:rPr lang="en-US" sz="2000" dirty="0">
                  <a:latin typeface="+mn-lt"/>
                </a:rPr>
                <a:t>forms</a:t>
              </a:r>
            </a:p>
          </p:txBody>
        </p:sp>
      </p:grpSp>
      <p:sp>
        <p:nvSpPr>
          <p:cNvPr id="23" name="Up Arrow 22">
            <a:extLst>
              <a:ext uri="{FF2B5EF4-FFF2-40B4-BE49-F238E27FC236}">
                <a16:creationId xmlns:a16="http://schemas.microsoft.com/office/drawing/2014/main" id="{58AEFD6C-91D6-C147-B4D8-F2C09F411395}"/>
              </a:ext>
            </a:extLst>
          </p:cNvPr>
          <p:cNvSpPr/>
          <p:nvPr/>
        </p:nvSpPr>
        <p:spPr bwMode="auto">
          <a:xfrm>
            <a:off x="23758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Tree>
    <p:extLst>
      <p:ext uri="{BB962C8B-B14F-4D97-AF65-F5344CB8AC3E}">
        <p14:creationId xmlns:p14="http://schemas.microsoft.com/office/powerpoint/2010/main" val="32168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595D-5DE0-3649-99B1-839FB26AF42D}"/>
              </a:ext>
            </a:extLst>
          </p:cNvPr>
          <p:cNvSpPr>
            <a:spLocks noGrp="1"/>
          </p:cNvSpPr>
          <p:nvPr>
            <p:ph type="title"/>
          </p:nvPr>
        </p:nvSpPr>
        <p:spPr>
          <a:xfrm>
            <a:off x="685800" y="228600"/>
            <a:ext cx="7772400" cy="1143000"/>
          </a:xfrm>
        </p:spPr>
        <p:txBody>
          <a:bodyPr/>
          <a:lstStyle/>
          <a:p>
            <a:r>
              <a:rPr lang="en-US" sz="3200" dirty="0"/>
              <a:t>Fair Weather Cumulus (Cumulus Humilis)</a:t>
            </a:r>
          </a:p>
        </p:txBody>
      </p:sp>
      <p:cxnSp>
        <p:nvCxnSpPr>
          <p:cNvPr id="5" name="Straight Connector 4">
            <a:extLst>
              <a:ext uri="{FF2B5EF4-FFF2-40B4-BE49-F238E27FC236}">
                <a16:creationId xmlns:a16="http://schemas.microsoft.com/office/drawing/2014/main" id="{0D805FCD-E941-A34D-BFF3-4ED7FDBB744F}"/>
              </a:ext>
            </a:extLst>
          </p:cNvPr>
          <p:cNvCxnSpPr/>
          <p:nvPr/>
        </p:nvCxnSpPr>
        <p:spPr bwMode="auto">
          <a:xfrm>
            <a:off x="1219200" y="5867400"/>
            <a:ext cx="70866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9" name="Oval 8">
            <a:extLst>
              <a:ext uri="{FF2B5EF4-FFF2-40B4-BE49-F238E27FC236}">
                <a16:creationId xmlns:a16="http://schemas.microsoft.com/office/drawing/2014/main" id="{B3135D92-8791-3445-A473-F62CCC3CCEFC}"/>
              </a:ext>
            </a:extLst>
          </p:cNvPr>
          <p:cNvSpPr/>
          <p:nvPr/>
        </p:nvSpPr>
        <p:spPr bwMode="auto">
          <a:xfrm>
            <a:off x="18288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3" name="Oval 12">
            <a:extLst>
              <a:ext uri="{FF2B5EF4-FFF2-40B4-BE49-F238E27FC236}">
                <a16:creationId xmlns:a16="http://schemas.microsoft.com/office/drawing/2014/main" id="{0B995D52-BB59-C349-B365-AF7CE5B0CEC7}"/>
              </a:ext>
            </a:extLst>
          </p:cNvPr>
          <p:cNvSpPr/>
          <p:nvPr/>
        </p:nvSpPr>
        <p:spPr bwMode="auto">
          <a:xfrm>
            <a:off x="16002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9" name="Cloud 18">
            <a:extLst>
              <a:ext uri="{FF2B5EF4-FFF2-40B4-BE49-F238E27FC236}">
                <a16:creationId xmlns:a16="http://schemas.microsoft.com/office/drawing/2014/main" id="{65784691-C08C-1146-A9C0-56E9C93237A9}"/>
              </a:ext>
            </a:extLst>
          </p:cNvPr>
          <p:cNvSpPr/>
          <p:nvPr/>
        </p:nvSpPr>
        <p:spPr bwMode="auto">
          <a:xfrm>
            <a:off x="13716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0" name="Rectangle 19">
            <a:extLst>
              <a:ext uri="{FF2B5EF4-FFF2-40B4-BE49-F238E27FC236}">
                <a16:creationId xmlns:a16="http://schemas.microsoft.com/office/drawing/2014/main" id="{2415F4D7-2422-774B-BC66-C1B74AED6557}"/>
              </a:ext>
            </a:extLst>
          </p:cNvPr>
          <p:cNvSpPr/>
          <p:nvPr/>
        </p:nvSpPr>
        <p:spPr bwMode="auto">
          <a:xfrm>
            <a:off x="13716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18" name="Straight Connector 17">
            <a:extLst>
              <a:ext uri="{FF2B5EF4-FFF2-40B4-BE49-F238E27FC236}">
                <a16:creationId xmlns:a16="http://schemas.microsoft.com/office/drawing/2014/main" id="{3C46989D-D1BA-8D4F-8251-F9D3A348CE0A}"/>
              </a:ext>
            </a:extLst>
          </p:cNvPr>
          <p:cNvCxnSpPr/>
          <p:nvPr/>
        </p:nvCxnSpPr>
        <p:spPr bwMode="auto">
          <a:xfrm>
            <a:off x="12215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22" name="Up Arrow 21">
            <a:extLst>
              <a:ext uri="{FF2B5EF4-FFF2-40B4-BE49-F238E27FC236}">
                <a16:creationId xmlns:a16="http://schemas.microsoft.com/office/drawing/2014/main" id="{118FDA20-71BE-4443-8B65-86C7F2D0E981}"/>
              </a:ext>
            </a:extLst>
          </p:cNvPr>
          <p:cNvSpPr/>
          <p:nvPr/>
        </p:nvSpPr>
        <p:spPr bwMode="auto">
          <a:xfrm>
            <a:off x="20574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3" name="Up Arrow 22">
            <a:extLst>
              <a:ext uri="{FF2B5EF4-FFF2-40B4-BE49-F238E27FC236}">
                <a16:creationId xmlns:a16="http://schemas.microsoft.com/office/drawing/2014/main" id="{58AEFD6C-91D6-C147-B4D8-F2C09F411395}"/>
              </a:ext>
            </a:extLst>
          </p:cNvPr>
          <p:cNvSpPr/>
          <p:nvPr/>
        </p:nvSpPr>
        <p:spPr bwMode="auto">
          <a:xfrm>
            <a:off x="19948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8" name="Oval 27">
            <a:extLst>
              <a:ext uri="{FF2B5EF4-FFF2-40B4-BE49-F238E27FC236}">
                <a16:creationId xmlns:a16="http://schemas.microsoft.com/office/drawing/2014/main" id="{D41AD3E0-2841-F447-B726-1C5A81D9750B}"/>
              </a:ext>
            </a:extLst>
          </p:cNvPr>
          <p:cNvSpPr/>
          <p:nvPr/>
        </p:nvSpPr>
        <p:spPr bwMode="auto">
          <a:xfrm>
            <a:off x="46482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9" name="Oval 28">
            <a:extLst>
              <a:ext uri="{FF2B5EF4-FFF2-40B4-BE49-F238E27FC236}">
                <a16:creationId xmlns:a16="http://schemas.microsoft.com/office/drawing/2014/main" id="{41DF2FCC-18E8-364C-9C63-767E37F65F33}"/>
              </a:ext>
            </a:extLst>
          </p:cNvPr>
          <p:cNvSpPr/>
          <p:nvPr/>
        </p:nvSpPr>
        <p:spPr bwMode="auto">
          <a:xfrm>
            <a:off x="44196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0" name="Cloud 29">
            <a:extLst>
              <a:ext uri="{FF2B5EF4-FFF2-40B4-BE49-F238E27FC236}">
                <a16:creationId xmlns:a16="http://schemas.microsoft.com/office/drawing/2014/main" id="{85286B0F-E89F-4649-A058-A9F02B792AE5}"/>
              </a:ext>
            </a:extLst>
          </p:cNvPr>
          <p:cNvSpPr/>
          <p:nvPr/>
        </p:nvSpPr>
        <p:spPr bwMode="auto">
          <a:xfrm>
            <a:off x="41910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1" name="Rectangle 30">
            <a:extLst>
              <a:ext uri="{FF2B5EF4-FFF2-40B4-BE49-F238E27FC236}">
                <a16:creationId xmlns:a16="http://schemas.microsoft.com/office/drawing/2014/main" id="{11E17543-1D93-E44B-9D4E-E757DDE5342E}"/>
              </a:ext>
            </a:extLst>
          </p:cNvPr>
          <p:cNvSpPr/>
          <p:nvPr/>
        </p:nvSpPr>
        <p:spPr bwMode="auto">
          <a:xfrm>
            <a:off x="41910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32" name="Straight Connector 31">
            <a:extLst>
              <a:ext uri="{FF2B5EF4-FFF2-40B4-BE49-F238E27FC236}">
                <a16:creationId xmlns:a16="http://schemas.microsoft.com/office/drawing/2014/main" id="{A79E1C1F-A121-074B-A811-A7DB20E04BA8}"/>
              </a:ext>
            </a:extLst>
          </p:cNvPr>
          <p:cNvCxnSpPr/>
          <p:nvPr/>
        </p:nvCxnSpPr>
        <p:spPr bwMode="auto">
          <a:xfrm>
            <a:off x="40409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33" name="Up Arrow 32">
            <a:extLst>
              <a:ext uri="{FF2B5EF4-FFF2-40B4-BE49-F238E27FC236}">
                <a16:creationId xmlns:a16="http://schemas.microsoft.com/office/drawing/2014/main" id="{FF0AFDDF-A971-764F-AA38-7ED9FDF35848}"/>
              </a:ext>
            </a:extLst>
          </p:cNvPr>
          <p:cNvSpPr/>
          <p:nvPr/>
        </p:nvSpPr>
        <p:spPr bwMode="auto">
          <a:xfrm>
            <a:off x="48768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4" name="Up Arrow 33">
            <a:extLst>
              <a:ext uri="{FF2B5EF4-FFF2-40B4-BE49-F238E27FC236}">
                <a16:creationId xmlns:a16="http://schemas.microsoft.com/office/drawing/2014/main" id="{3309F167-48C6-524C-A9B2-D0CB39EF31DB}"/>
              </a:ext>
            </a:extLst>
          </p:cNvPr>
          <p:cNvSpPr/>
          <p:nvPr/>
        </p:nvSpPr>
        <p:spPr bwMode="auto">
          <a:xfrm>
            <a:off x="48142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6" name="Oval 35">
            <a:extLst>
              <a:ext uri="{FF2B5EF4-FFF2-40B4-BE49-F238E27FC236}">
                <a16:creationId xmlns:a16="http://schemas.microsoft.com/office/drawing/2014/main" id="{D05721AB-E304-3D47-9CF5-E2207C274F5B}"/>
              </a:ext>
            </a:extLst>
          </p:cNvPr>
          <p:cNvSpPr/>
          <p:nvPr/>
        </p:nvSpPr>
        <p:spPr bwMode="auto">
          <a:xfrm>
            <a:off x="70866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7" name="Oval 36">
            <a:extLst>
              <a:ext uri="{FF2B5EF4-FFF2-40B4-BE49-F238E27FC236}">
                <a16:creationId xmlns:a16="http://schemas.microsoft.com/office/drawing/2014/main" id="{445361E1-9D3C-D948-810B-49ED37059DA8}"/>
              </a:ext>
            </a:extLst>
          </p:cNvPr>
          <p:cNvSpPr/>
          <p:nvPr/>
        </p:nvSpPr>
        <p:spPr bwMode="auto">
          <a:xfrm>
            <a:off x="68580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8" name="Cloud 37">
            <a:extLst>
              <a:ext uri="{FF2B5EF4-FFF2-40B4-BE49-F238E27FC236}">
                <a16:creationId xmlns:a16="http://schemas.microsoft.com/office/drawing/2014/main" id="{39EC311C-925B-C34F-90F1-BBBE64517680}"/>
              </a:ext>
            </a:extLst>
          </p:cNvPr>
          <p:cNvSpPr/>
          <p:nvPr/>
        </p:nvSpPr>
        <p:spPr bwMode="auto">
          <a:xfrm>
            <a:off x="66294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9" name="Rectangle 38">
            <a:extLst>
              <a:ext uri="{FF2B5EF4-FFF2-40B4-BE49-F238E27FC236}">
                <a16:creationId xmlns:a16="http://schemas.microsoft.com/office/drawing/2014/main" id="{CA041616-1C5D-694B-8893-0F384464BB68}"/>
              </a:ext>
            </a:extLst>
          </p:cNvPr>
          <p:cNvSpPr/>
          <p:nvPr/>
        </p:nvSpPr>
        <p:spPr bwMode="auto">
          <a:xfrm>
            <a:off x="66294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40" name="Straight Connector 39">
            <a:extLst>
              <a:ext uri="{FF2B5EF4-FFF2-40B4-BE49-F238E27FC236}">
                <a16:creationId xmlns:a16="http://schemas.microsoft.com/office/drawing/2014/main" id="{84AD91C7-ABB4-494D-B0D6-F0A6A8FB6A4E}"/>
              </a:ext>
            </a:extLst>
          </p:cNvPr>
          <p:cNvCxnSpPr/>
          <p:nvPr/>
        </p:nvCxnSpPr>
        <p:spPr bwMode="auto">
          <a:xfrm>
            <a:off x="64793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41" name="Up Arrow 40">
            <a:extLst>
              <a:ext uri="{FF2B5EF4-FFF2-40B4-BE49-F238E27FC236}">
                <a16:creationId xmlns:a16="http://schemas.microsoft.com/office/drawing/2014/main" id="{4B060FB8-1609-464B-8357-64C377A2A7BE}"/>
              </a:ext>
            </a:extLst>
          </p:cNvPr>
          <p:cNvSpPr/>
          <p:nvPr/>
        </p:nvSpPr>
        <p:spPr bwMode="auto">
          <a:xfrm>
            <a:off x="73152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2" name="Up Arrow 41">
            <a:extLst>
              <a:ext uri="{FF2B5EF4-FFF2-40B4-BE49-F238E27FC236}">
                <a16:creationId xmlns:a16="http://schemas.microsoft.com/office/drawing/2014/main" id="{F4BD68D3-B298-604D-92CA-C61EEBDBF478}"/>
              </a:ext>
            </a:extLst>
          </p:cNvPr>
          <p:cNvSpPr/>
          <p:nvPr/>
        </p:nvSpPr>
        <p:spPr bwMode="auto">
          <a:xfrm>
            <a:off x="72526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3" name="Up Arrow 42">
            <a:extLst>
              <a:ext uri="{FF2B5EF4-FFF2-40B4-BE49-F238E27FC236}">
                <a16:creationId xmlns:a16="http://schemas.microsoft.com/office/drawing/2014/main" id="{1597108D-8F27-9041-B426-A6597FE17AE2}"/>
              </a:ext>
            </a:extLst>
          </p:cNvPr>
          <p:cNvSpPr/>
          <p:nvPr/>
        </p:nvSpPr>
        <p:spPr bwMode="auto">
          <a:xfrm>
            <a:off x="1994854" y="2091405"/>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4" name="Up Arrow 43">
            <a:extLst>
              <a:ext uri="{FF2B5EF4-FFF2-40B4-BE49-F238E27FC236}">
                <a16:creationId xmlns:a16="http://schemas.microsoft.com/office/drawing/2014/main" id="{04FFF13F-1543-D643-A744-7E0DF6F4B647}"/>
              </a:ext>
            </a:extLst>
          </p:cNvPr>
          <p:cNvSpPr/>
          <p:nvPr/>
        </p:nvSpPr>
        <p:spPr bwMode="auto">
          <a:xfrm>
            <a:off x="4843402" y="2059399"/>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5" name="Up Arrow 44">
            <a:extLst>
              <a:ext uri="{FF2B5EF4-FFF2-40B4-BE49-F238E27FC236}">
                <a16:creationId xmlns:a16="http://schemas.microsoft.com/office/drawing/2014/main" id="{BD106DF9-9911-E44F-A7B9-8C80FD0E6208}"/>
              </a:ext>
            </a:extLst>
          </p:cNvPr>
          <p:cNvSpPr/>
          <p:nvPr/>
        </p:nvSpPr>
        <p:spPr bwMode="auto">
          <a:xfrm>
            <a:off x="7274975" y="2129877"/>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6" name="Up Arrow 45">
            <a:extLst>
              <a:ext uri="{FF2B5EF4-FFF2-40B4-BE49-F238E27FC236}">
                <a16:creationId xmlns:a16="http://schemas.microsoft.com/office/drawing/2014/main" id="{492829A9-1F3F-744D-B1B6-F4517479CC13}"/>
              </a:ext>
            </a:extLst>
          </p:cNvPr>
          <p:cNvSpPr/>
          <p:nvPr/>
        </p:nvSpPr>
        <p:spPr bwMode="auto">
          <a:xfrm rot="10800000">
            <a:off x="609600" y="2057400"/>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7" name="Up Arrow 46">
            <a:extLst>
              <a:ext uri="{FF2B5EF4-FFF2-40B4-BE49-F238E27FC236}">
                <a16:creationId xmlns:a16="http://schemas.microsoft.com/office/drawing/2014/main" id="{9A94DD2E-8F48-E84C-8CB5-889AB1B28AD2}"/>
              </a:ext>
            </a:extLst>
          </p:cNvPr>
          <p:cNvSpPr/>
          <p:nvPr/>
        </p:nvSpPr>
        <p:spPr bwMode="auto">
          <a:xfrm rot="10800000">
            <a:off x="3477380" y="2063566"/>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8" name="Up Arrow 47">
            <a:extLst>
              <a:ext uri="{FF2B5EF4-FFF2-40B4-BE49-F238E27FC236}">
                <a16:creationId xmlns:a16="http://schemas.microsoft.com/office/drawing/2014/main" id="{16482F4F-D693-6741-BB74-F335E92B660C}"/>
              </a:ext>
            </a:extLst>
          </p:cNvPr>
          <p:cNvSpPr/>
          <p:nvPr/>
        </p:nvSpPr>
        <p:spPr bwMode="auto">
          <a:xfrm rot="10800000">
            <a:off x="6200962" y="2057400"/>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9" name="Up Arrow 48">
            <a:extLst>
              <a:ext uri="{FF2B5EF4-FFF2-40B4-BE49-F238E27FC236}">
                <a16:creationId xmlns:a16="http://schemas.microsoft.com/office/drawing/2014/main" id="{BA9491A8-1320-6D45-988B-DFC2E647BB9B}"/>
              </a:ext>
            </a:extLst>
          </p:cNvPr>
          <p:cNvSpPr/>
          <p:nvPr/>
        </p:nvSpPr>
        <p:spPr bwMode="auto">
          <a:xfrm rot="10800000">
            <a:off x="8439194" y="2097571"/>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0" name="Oval 49">
            <a:extLst>
              <a:ext uri="{FF2B5EF4-FFF2-40B4-BE49-F238E27FC236}">
                <a16:creationId xmlns:a16="http://schemas.microsoft.com/office/drawing/2014/main" id="{EA13867C-B754-6E4B-AFAA-2D7D0AA185FA}"/>
              </a:ext>
            </a:extLst>
          </p:cNvPr>
          <p:cNvSpPr/>
          <p:nvPr/>
        </p:nvSpPr>
        <p:spPr bwMode="auto">
          <a:xfrm>
            <a:off x="398198" y="4338934"/>
            <a:ext cx="897202" cy="766466"/>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1" name="Up Arrow 50">
            <a:extLst>
              <a:ext uri="{FF2B5EF4-FFF2-40B4-BE49-F238E27FC236}">
                <a16:creationId xmlns:a16="http://schemas.microsoft.com/office/drawing/2014/main" id="{CD190BC9-D6DF-3348-B422-097DD11C2E17}"/>
              </a:ext>
            </a:extLst>
          </p:cNvPr>
          <p:cNvSpPr/>
          <p:nvPr/>
        </p:nvSpPr>
        <p:spPr bwMode="auto">
          <a:xfrm rot="10800000">
            <a:off x="676849" y="3514293"/>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2" name="Oval 51">
            <a:extLst>
              <a:ext uri="{FF2B5EF4-FFF2-40B4-BE49-F238E27FC236}">
                <a16:creationId xmlns:a16="http://schemas.microsoft.com/office/drawing/2014/main" id="{3FC36235-91C2-F440-B888-D0555C551DD5}"/>
              </a:ext>
            </a:extLst>
          </p:cNvPr>
          <p:cNvSpPr/>
          <p:nvPr/>
        </p:nvSpPr>
        <p:spPr bwMode="auto">
          <a:xfrm>
            <a:off x="3165139" y="4411943"/>
            <a:ext cx="897202" cy="766466"/>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3" name="Up Arrow 52">
            <a:extLst>
              <a:ext uri="{FF2B5EF4-FFF2-40B4-BE49-F238E27FC236}">
                <a16:creationId xmlns:a16="http://schemas.microsoft.com/office/drawing/2014/main" id="{1E530B40-E288-1449-B207-3145688BA47E}"/>
              </a:ext>
            </a:extLst>
          </p:cNvPr>
          <p:cNvSpPr/>
          <p:nvPr/>
        </p:nvSpPr>
        <p:spPr bwMode="auto">
          <a:xfrm rot="10800000">
            <a:off x="3500951" y="3353542"/>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4" name="Oval 53">
            <a:extLst>
              <a:ext uri="{FF2B5EF4-FFF2-40B4-BE49-F238E27FC236}">
                <a16:creationId xmlns:a16="http://schemas.microsoft.com/office/drawing/2014/main" id="{5EFF7224-F3CB-8C49-B2F9-11717A6AD63F}"/>
              </a:ext>
            </a:extLst>
          </p:cNvPr>
          <p:cNvSpPr/>
          <p:nvPr/>
        </p:nvSpPr>
        <p:spPr bwMode="auto">
          <a:xfrm>
            <a:off x="5814941" y="4373152"/>
            <a:ext cx="897202" cy="766466"/>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5" name="Up Arrow 54">
            <a:extLst>
              <a:ext uri="{FF2B5EF4-FFF2-40B4-BE49-F238E27FC236}">
                <a16:creationId xmlns:a16="http://schemas.microsoft.com/office/drawing/2014/main" id="{6931C6D2-AACE-7340-9159-9EAD7D48F3FA}"/>
              </a:ext>
            </a:extLst>
          </p:cNvPr>
          <p:cNvSpPr/>
          <p:nvPr/>
        </p:nvSpPr>
        <p:spPr bwMode="auto">
          <a:xfrm rot="10800000">
            <a:off x="6167951" y="3353543"/>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4" name="Straight Connector 3">
            <a:extLst>
              <a:ext uri="{FF2B5EF4-FFF2-40B4-BE49-F238E27FC236}">
                <a16:creationId xmlns:a16="http://schemas.microsoft.com/office/drawing/2014/main" id="{6C51B82D-7FBF-E74A-86B1-64E446069BFB}"/>
              </a:ext>
            </a:extLst>
          </p:cNvPr>
          <p:cNvCxnSpPr/>
          <p:nvPr/>
        </p:nvCxnSpPr>
        <p:spPr bwMode="auto">
          <a:xfrm>
            <a:off x="1353696" y="2773324"/>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6" name="Straight Connector 55">
            <a:extLst>
              <a:ext uri="{FF2B5EF4-FFF2-40B4-BE49-F238E27FC236}">
                <a16:creationId xmlns:a16="http://schemas.microsoft.com/office/drawing/2014/main" id="{CEE488B5-0CEC-264B-B52A-87265AA0484E}"/>
              </a:ext>
            </a:extLst>
          </p:cNvPr>
          <p:cNvCxnSpPr>
            <a:cxnSpLocks/>
          </p:cNvCxnSpPr>
          <p:nvPr/>
        </p:nvCxnSpPr>
        <p:spPr bwMode="auto">
          <a:xfrm flipH="1">
            <a:off x="2597366" y="2781992"/>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7" name="Straight Connector 56">
            <a:extLst>
              <a:ext uri="{FF2B5EF4-FFF2-40B4-BE49-F238E27FC236}">
                <a16:creationId xmlns:a16="http://schemas.microsoft.com/office/drawing/2014/main" id="{342C883D-4DBF-6D4E-BD1E-6D4EE02AD6C9}"/>
              </a:ext>
            </a:extLst>
          </p:cNvPr>
          <p:cNvCxnSpPr/>
          <p:nvPr/>
        </p:nvCxnSpPr>
        <p:spPr bwMode="auto">
          <a:xfrm>
            <a:off x="4196837" y="2743200"/>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8" name="Straight Connector 57">
            <a:extLst>
              <a:ext uri="{FF2B5EF4-FFF2-40B4-BE49-F238E27FC236}">
                <a16:creationId xmlns:a16="http://schemas.microsoft.com/office/drawing/2014/main" id="{A42C9FBB-FCEF-7F47-B08D-2FADBE1C12D1}"/>
              </a:ext>
            </a:extLst>
          </p:cNvPr>
          <p:cNvCxnSpPr>
            <a:cxnSpLocks/>
          </p:cNvCxnSpPr>
          <p:nvPr/>
        </p:nvCxnSpPr>
        <p:spPr bwMode="auto">
          <a:xfrm flipH="1">
            <a:off x="5440507" y="2751868"/>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9" name="Straight Connector 58">
            <a:extLst>
              <a:ext uri="{FF2B5EF4-FFF2-40B4-BE49-F238E27FC236}">
                <a16:creationId xmlns:a16="http://schemas.microsoft.com/office/drawing/2014/main" id="{D68CAE9B-AB05-F643-A774-E1285831F207}"/>
              </a:ext>
            </a:extLst>
          </p:cNvPr>
          <p:cNvCxnSpPr/>
          <p:nvPr/>
        </p:nvCxnSpPr>
        <p:spPr bwMode="auto">
          <a:xfrm>
            <a:off x="6629400" y="2743200"/>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60" name="Straight Connector 59">
            <a:extLst>
              <a:ext uri="{FF2B5EF4-FFF2-40B4-BE49-F238E27FC236}">
                <a16:creationId xmlns:a16="http://schemas.microsoft.com/office/drawing/2014/main" id="{10484341-99D4-0C4E-B732-BA5922EC8148}"/>
              </a:ext>
            </a:extLst>
          </p:cNvPr>
          <p:cNvCxnSpPr>
            <a:cxnSpLocks/>
          </p:cNvCxnSpPr>
          <p:nvPr/>
        </p:nvCxnSpPr>
        <p:spPr bwMode="auto">
          <a:xfrm flipH="1">
            <a:off x="7873070" y="2751868"/>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8" name="Cloud 7">
            <a:extLst>
              <a:ext uri="{FF2B5EF4-FFF2-40B4-BE49-F238E27FC236}">
                <a16:creationId xmlns:a16="http://schemas.microsoft.com/office/drawing/2014/main" id="{ECB7D2FF-AFA9-C649-A0D2-E2831539AECE}"/>
              </a:ext>
            </a:extLst>
          </p:cNvPr>
          <p:cNvSpPr/>
          <p:nvPr/>
        </p:nvSpPr>
        <p:spPr bwMode="auto">
          <a:xfrm>
            <a:off x="6705600" y="1447800"/>
            <a:ext cx="683448" cy="6096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1" name="Cloud 60">
            <a:extLst>
              <a:ext uri="{FF2B5EF4-FFF2-40B4-BE49-F238E27FC236}">
                <a16:creationId xmlns:a16="http://schemas.microsoft.com/office/drawing/2014/main" id="{FAB20BEE-EB47-0C41-8461-C931A5EF1234}"/>
              </a:ext>
            </a:extLst>
          </p:cNvPr>
          <p:cNvSpPr/>
          <p:nvPr/>
        </p:nvSpPr>
        <p:spPr bwMode="auto">
          <a:xfrm>
            <a:off x="7546152" y="1371600"/>
            <a:ext cx="683448" cy="6096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2" name="Up Arrow 61">
            <a:extLst>
              <a:ext uri="{FF2B5EF4-FFF2-40B4-BE49-F238E27FC236}">
                <a16:creationId xmlns:a16="http://schemas.microsoft.com/office/drawing/2014/main" id="{7D42E9B6-F11C-6248-85C7-6CC2C77BE61F}"/>
              </a:ext>
            </a:extLst>
          </p:cNvPr>
          <p:cNvSpPr/>
          <p:nvPr/>
        </p:nvSpPr>
        <p:spPr bwMode="auto">
          <a:xfrm>
            <a:off x="7691951" y="1600200"/>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3" name="Up Arrow 62">
            <a:extLst>
              <a:ext uri="{FF2B5EF4-FFF2-40B4-BE49-F238E27FC236}">
                <a16:creationId xmlns:a16="http://schemas.microsoft.com/office/drawing/2014/main" id="{699F72C4-7832-3A46-9AD1-D45857868181}"/>
              </a:ext>
            </a:extLst>
          </p:cNvPr>
          <p:cNvSpPr/>
          <p:nvPr/>
        </p:nvSpPr>
        <p:spPr bwMode="auto">
          <a:xfrm>
            <a:off x="6934200" y="1676400"/>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Tree>
    <p:extLst>
      <p:ext uri="{BB962C8B-B14F-4D97-AF65-F5344CB8AC3E}">
        <p14:creationId xmlns:p14="http://schemas.microsoft.com/office/powerpoint/2010/main" val="311257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13589_06_16.jpg">
            <a:extLst>
              <a:ext uri="{FF2B5EF4-FFF2-40B4-BE49-F238E27FC236}">
                <a16:creationId xmlns:a16="http://schemas.microsoft.com/office/drawing/2014/main" id="{C205EF0E-BE93-6445-A804-B7EA4B6BA4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74675"/>
            <a:ext cx="7165975"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26BC1E6-3690-304A-924C-D93909F6676F}"/>
              </a:ext>
            </a:extLst>
          </p:cNvPr>
          <p:cNvSpPr txBox="1"/>
          <p:nvPr/>
        </p:nvSpPr>
        <p:spPr>
          <a:xfrm>
            <a:off x="2790825" y="71438"/>
            <a:ext cx="4067175" cy="461962"/>
          </a:xfrm>
          <a:prstGeom prst="rect">
            <a:avLst/>
          </a:prstGeom>
          <a:noFill/>
        </p:spPr>
        <p:txBody>
          <a:bodyPr wrap="none">
            <a:spAutoFit/>
          </a:bodyPr>
          <a:lstStyle/>
          <a:p>
            <a:pPr>
              <a:defRPr/>
            </a:pPr>
            <a:r>
              <a:rPr lang="en-US" dirty="0">
                <a:latin typeface="+mj-lt"/>
                <a:ea typeface="MS PGothic" charset="0"/>
                <a:cs typeface="MS PGothic" charset="0"/>
              </a:rPr>
              <a:t>Convective Cloud Formation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595D-5DE0-3649-99B1-839FB26AF42D}"/>
              </a:ext>
            </a:extLst>
          </p:cNvPr>
          <p:cNvSpPr>
            <a:spLocks noGrp="1"/>
          </p:cNvSpPr>
          <p:nvPr>
            <p:ph type="title"/>
          </p:nvPr>
        </p:nvSpPr>
        <p:spPr>
          <a:xfrm>
            <a:off x="304800" y="76200"/>
            <a:ext cx="7772400" cy="685800"/>
          </a:xfrm>
        </p:spPr>
        <p:txBody>
          <a:bodyPr/>
          <a:lstStyle/>
          <a:p>
            <a:r>
              <a:rPr lang="en-US" sz="3200" dirty="0"/>
              <a:t>Cumulus </a:t>
            </a:r>
            <a:r>
              <a:rPr lang="en-US" sz="3200" dirty="0" err="1"/>
              <a:t>Congestus</a:t>
            </a:r>
            <a:endParaRPr lang="en-US" sz="3200" dirty="0"/>
          </a:p>
        </p:txBody>
      </p:sp>
      <p:cxnSp>
        <p:nvCxnSpPr>
          <p:cNvPr id="5" name="Straight Connector 4">
            <a:extLst>
              <a:ext uri="{FF2B5EF4-FFF2-40B4-BE49-F238E27FC236}">
                <a16:creationId xmlns:a16="http://schemas.microsoft.com/office/drawing/2014/main" id="{0D805FCD-E941-A34D-BFF3-4ED7FDBB744F}"/>
              </a:ext>
            </a:extLst>
          </p:cNvPr>
          <p:cNvCxnSpPr/>
          <p:nvPr/>
        </p:nvCxnSpPr>
        <p:spPr bwMode="auto">
          <a:xfrm>
            <a:off x="1219200" y="5867400"/>
            <a:ext cx="708660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9" name="Oval 8">
            <a:extLst>
              <a:ext uri="{FF2B5EF4-FFF2-40B4-BE49-F238E27FC236}">
                <a16:creationId xmlns:a16="http://schemas.microsoft.com/office/drawing/2014/main" id="{B3135D92-8791-3445-A473-F62CCC3CCEFC}"/>
              </a:ext>
            </a:extLst>
          </p:cNvPr>
          <p:cNvSpPr/>
          <p:nvPr/>
        </p:nvSpPr>
        <p:spPr bwMode="auto">
          <a:xfrm>
            <a:off x="18288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3" name="Oval 12">
            <a:extLst>
              <a:ext uri="{FF2B5EF4-FFF2-40B4-BE49-F238E27FC236}">
                <a16:creationId xmlns:a16="http://schemas.microsoft.com/office/drawing/2014/main" id="{0B995D52-BB59-C349-B365-AF7CE5B0CEC7}"/>
              </a:ext>
            </a:extLst>
          </p:cNvPr>
          <p:cNvSpPr/>
          <p:nvPr/>
        </p:nvSpPr>
        <p:spPr bwMode="auto">
          <a:xfrm>
            <a:off x="16002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9" name="Cloud 18">
            <a:extLst>
              <a:ext uri="{FF2B5EF4-FFF2-40B4-BE49-F238E27FC236}">
                <a16:creationId xmlns:a16="http://schemas.microsoft.com/office/drawing/2014/main" id="{65784691-C08C-1146-A9C0-56E9C93237A9}"/>
              </a:ext>
            </a:extLst>
          </p:cNvPr>
          <p:cNvSpPr/>
          <p:nvPr/>
        </p:nvSpPr>
        <p:spPr bwMode="auto">
          <a:xfrm>
            <a:off x="13716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0" name="Rectangle 19">
            <a:extLst>
              <a:ext uri="{FF2B5EF4-FFF2-40B4-BE49-F238E27FC236}">
                <a16:creationId xmlns:a16="http://schemas.microsoft.com/office/drawing/2014/main" id="{2415F4D7-2422-774B-BC66-C1B74AED6557}"/>
              </a:ext>
            </a:extLst>
          </p:cNvPr>
          <p:cNvSpPr/>
          <p:nvPr/>
        </p:nvSpPr>
        <p:spPr bwMode="auto">
          <a:xfrm>
            <a:off x="13716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18" name="Straight Connector 17">
            <a:extLst>
              <a:ext uri="{FF2B5EF4-FFF2-40B4-BE49-F238E27FC236}">
                <a16:creationId xmlns:a16="http://schemas.microsoft.com/office/drawing/2014/main" id="{3C46989D-D1BA-8D4F-8251-F9D3A348CE0A}"/>
              </a:ext>
            </a:extLst>
          </p:cNvPr>
          <p:cNvCxnSpPr/>
          <p:nvPr/>
        </p:nvCxnSpPr>
        <p:spPr bwMode="auto">
          <a:xfrm>
            <a:off x="12215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22" name="Up Arrow 21">
            <a:extLst>
              <a:ext uri="{FF2B5EF4-FFF2-40B4-BE49-F238E27FC236}">
                <a16:creationId xmlns:a16="http://schemas.microsoft.com/office/drawing/2014/main" id="{118FDA20-71BE-4443-8B65-86C7F2D0E981}"/>
              </a:ext>
            </a:extLst>
          </p:cNvPr>
          <p:cNvSpPr/>
          <p:nvPr/>
        </p:nvSpPr>
        <p:spPr bwMode="auto">
          <a:xfrm>
            <a:off x="20574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3" name="Up Arrow 22">
            <a:extLst>
              <a:ext uri="{FF2B5EF4-FFF2-40B4-BE49-F238E27FC236}">
                <a16:creationId xmlns:a16="http://schemas.microsoft.com/office/drawing/2014/main" id="{58AEFD6C-91D6-C147-B4D8-F2C09F411395}"/>
              </a:ext>
            </a:extLst>
          </p:cNvPr>
          <p:cNvSpPr/>
          <p:nvPr/>
        </p:nvSpPr>
        <p:spPr bwMode="auto">
          <a:xfrm>
            <a:off x="19948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8" name="Oval 27">
            <a:extLst>
              <a:ext uri="{FF2B5EF4-FFF2-40B4-BE49-F238E27FC236}">
                <a16:creationId xmlns:a16="http://schemas.microsoft.com/office/drawing/2014/main" id="{D41AD3E0-2841-F447-B726-1C5A81D9750B}"/>
              </a:ext>
            </a:extLst>
          </p:cNvPr>
          <p:cNvSpPr/>
          <p:nvPr/>
        </p:nvSpPr>
        <p:spPr bwMode="auto">
          <a:xfrm>
            <a:off x="46482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9" name="Oval 28">
            <a:extLst>
              <a:ext uri="{FF2B5EF4-FFF2-40B4-BE49-F238E27FC236}">
                <a16:creationId xmlns:a16="http://schemas.microsoft.com/office/drawing/2014/main" id="{41DF2FCC-18E8-364C-9C63-767E37F65F33}"/>
              </a:ext>
            </a:extLst>
          </p:cNvPr>
          <p:cNvSpPr/>
          <p:nvPr/>
        </p:nvSpPr>
        <p:spPr bwMode="auto">
          <a:xfrm>
            <a:off x="44196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0" name="Cloud 29">
            <a:extLst>
              <a:ext uri="{FF2B5EF4-FFF2-40B4-BE49-F238E27FC236}">
                <a16:creationId xmlns:a16="http://schemas.microsoft.com/office/drawing/2014/main" id="{85286B0F-E89F-4649-A058-A9F02B792AE5}"/>
              </a:ext>
            </a:extLst>
          </p:cNvPr>
          <p:cNvSpPr/>
          <p:nvPr/>
        </p:nvSpPr>
        <p:spPr bwMode="auto">
          <a:xfrm>
            <a:off x="41910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1" name="Rectangle 30">
            <a:extLst>
              <a:ext uri="{FF2B5EF4-FFF2-40B4-BE49-F238E27FC236}">
                <a16:creationId xmlns:a16="http://schemas.microsoft.com/office/drawing/2014/main" id="{11E17543-1D93-E44B-9D4E-E757DDE5342E}"/>
              </a:ext>
            </a:extLst>
          </p:cNvPr>
          <p:cNvSpPr/>
          <p:nvPr/>
        </p:nvSpPr>
        <p:spPr bwMode="auto">
          <a:xfrm>
            <a:off x="41910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32" name="Straight Connector 31">
            <a:extLst>
              <a:ext uri="{FF2B5EF4-FFF2-40B4-BE49-F238E27FC236}">
                <a16:creationId xmlns:a16="http://schemas.microsoft.com/office/drawing/2014/main" id="{A79E1C1F-A121-074B-A811-A7DB20E04BA8}"/>
              </a:ext>
            </a:extLst>
          </p:cNvPr>
          <p:cNvCxnSpPr/>
          <p:nvPr/>
        </p:nvCxnSpPr>
        <p:spPr bwMode="auto">
          <a:xfrm>
            <a:off x="40409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33" name="Up Arrow 32">
            <a:extLst>
              <a:ext uri="{FF2B5EF4-FFF2-40B4-BE49-F238E27FC236}">
                <a16:creationId xmlns:a16="http://schemas.microsoft.com/office/drawing/2014/main" id="{FF0AFDDF-A971-764F-AA38-7ED9FDF35848}"/>
              </a:ext>
            </a:extLst>
          </p:cNvPr>
          <p:cNvSpPr/>
          <p:nvPr/>
        </p:nvSpPr>
        <p:spPr bwMode="auto">
          <a:xfrm>
            <a:off x="48768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4" name="Up Arrow 33">
            <a:extLst>
              <a:ext uri="{FF2B5EF4-FFF2-40B4-BE49-F238E27FC236}">
                <a16:creationId xmlns:a16="http://schemas.microsoft.com/office/drawing/2014/main" id="{3309F167-48C6-524C-A9B2-D0CB39EF31DB}"/>
              </a:ext>
            </a:extLst>
          </p:cNvPr>
          <p:cNvSpPr/>
          <p:nvPr/>
        </p:nvSpPr>
        <p:spPr bwMode="auto">
          <a:xfrm>
            <a:off x="48142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6" name="Oval 35">
            <a:extLst>
              <a:ext uri="{FF2B5EF4-FFF2-40B4-BE49-F238E27FC236}">
                <a16:creationId xmlns:a16="http://schemas.microsoft.com/office/drawing/2014/main" id="{D05721AB-E304-3D47-9CF5-E2207C274F5B}"/>
              </a:ext>
            </a:extLst>
          </p:cNvPr>
          <p:cNvSpPr/>
          <p:nvPr/>
        </p:nvSpPr>
        <p:spPr bwMode="auto">
          <a:xfrm>
            <a:off x="7086600" y="5105400"/>
            <a:ext cx="685800" cy="6096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7" name="Oval 36">
            <a:extLst>
              <a:ext uri="{FF2B5EF4-FFF2-40B4-BE49-F238E27FC236}">
                <a16:creationId xmlns:a16="http://schemas.microsoft.com/office/drawing/2014/main" id="{445361E1-9D3C-D948-810B-49ED37059DA8}"/>
              </a:ext>
            </a:extLst>
          </p:cNvPr>
          <p:cNvSpPr/>
          <p:nvPr/>
        </p:nvSpPr>
        <p:spPr bwMode="auto">
          <a:xfrm>
            <a:off x="6858000" y="37338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8" name="Cloud 37">
            <a:extLst>
              <a:ext uri="{FF2B5EF4-FFF2-40B4-BE49-F238E27FC236}">
                <a16:creationId xmlns:a16="http://schemas.microsoft.com/office/drawing/2014/main" id="{39EC311C-925B-C34F-90F1-BBBE64517680}"/>
              </a:ext>
            </a:extLst>
          </p:cNvPr>
          <p:cNvSpPr/>
          <p:nvPr/>
        </p:nvSpPr>
        <p:spPr bwMode="auto">
          <a:xfrm>
            <a:off x="6629400" y="18288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9" name="Rectangle 38">
            <a:extLst>
              <a:ext uri="{FF2B5EF4-FFF2-40B4-BE49-F238E27FC236}">
                <a16:creationId xmlns:a16="http://schemas.microsoft.com/office/drawing/2014/main" id="{CA041616-1C5D-694B-8893-0F384464BB68}"/>
              </a:ext>
            </a:extLst>
          </p:cNvPr>
          <p:cNvSpPr/>
          <p:nvPr/>
        </p:nvSpPr>
        <p:spPr bwMode="auto">
          <a:xfrm>
            <a:off x="66294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40" name="Straight Connector 39">
            <a:extLst>
              <a:ext uri="{FF2B5EF4-FFF2-40B4-BE49-F238E27FC236}">
                <a16:creationId xmlns:a16="http://schemas.microsoft.com/office/drawing/2014/main" id="{84AD91C7-ABB4-494D-B0D6-F0A6A8FB6A4E}"/>
              </a:ext>
            </a:extLst>
          </p:cNvPr>
          <p:cNvCxnSpPr/>
          <p:nvPr/>
        </p:nvCxnSpPr>
        <p:spPr bwMode="auto">
          <a:xfrm>
            <a:off x="6479398"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41" name="Up Arrow 40">
            <a:extLst>
              <a:ext uri="{FF2B5EF4-FFF2-40B4-BE49-F238E27FC236}">
                <a16:creationId xmlns:a16="http://schemas.microsoft.com/office/drawing/2014/main" id="{4B060FB8-1609-464B-8357-64C377A2A7BE}"/>
              </a:ext>
            </a:extLst>
          </p:cNvPr>
          <p:cNvSpPr/>
          <p:nvPr/>
        </p:nvSpPr>
        <p:spPr bwMode="auto">
          <a:xfrm>
            <a:off x="7315200" y="4643734"/>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2" name="Up Arrow 41">
            <a:extLst>
              <a:ext uri="{FF2B5EF4-FFF2-40B4-BE49-F238E27FC236}">
                <a16:creationId xmlns:a16="http://schemas.microsoft.com/office/drawing/2014/main" id="{F4BD68D3-B298-604D-92CA-C61EEBDBF478}"/>
              </a:ext>
            </a:extLst>
          </p:cNvPr>
          <p:cNvSpPr/>
          <p:nvPr/>
        </p:nvSpPr>
        <p:spPr bwMode="auto">
          <a:xfrm>
            <a:off x="7252654" y="2743199"/>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3" name="Up Arrow 42">
            <a:extLst>
              <a:ext uri="{FF2B5EF4-FFF2-40B4-BE49-F238E27FC236}">
                <a16:creationId xmlns:a16="http://schemas.microsoft.com/office/drawing/2014/main" id="{1597108D-8F27-9041-B426-A6597FE17AE2}"/>
              </a:ext>
            </a:extLst>
          </p:cNvPr>
          <p:cNvSpPr/>
          <p:nvPr/>
        </p:nvSpPr>
        <p:spPr bwMode="auto">
          <a:xfrm>
            <a:off x="1994854" y="2091405"/>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4" name="Up Arrow 43">
            <a:extLst>
              <a:ext uri="{FF2B5EF4-FFF2-40B4-BE49-F238E27FC236}">
                <a16:creationId xmlns:a16="http://schemas.microsoft.com/office/drawing/2014/main" id="{04FFF13F-1543-D643-A744-7E0DF6F4B647}"/>
              </a:ext>
            </a:extLst>
          </p:cNvPr>
          <p:cNvSpPr/>
          <p:nvPr/>
        </p:nvSpPr>
        <p:spPr bwMode="auto">
          <a:xfrm>
            <a:off x="4843402" y="2059399"/>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5" name="Up Arrow 44">
            <a:extLst>
              <a:ext uri="{FF2B5EF4-FFF2-40B4-BE49-F238E27FC236}">
                <a16:creationId xmlns:a16="http://schemas.microsoft.com/office/drawing/2014/main" id="{BD106DF9-9911-E44F-A7B9-8C80FD0E6208}"/>
              </a:ext>
            </a:extLst>
          </p:cNvPr>
          <p:cNvSpPr/>
          <p:nvPr/>
        </p:nvSpPr>
        <p:spPr bwMode="auto">
          <a:xfrm>
            <a:off x="7274975" y="2129877"/>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6" name="Up Arrow 45">
            <a:extLst>
              <a:ext uri="{FF2B5EF4-FFF2-40B4-BE49-F238E27FC236}">
                <a16:creationId xmlns:a16="http://schemas.microsoft.com/office/drawing/2014/main" id="{492829A9-1F3F-744D-B1B6-F4517479CC13}"/>
              </a:ext>
            </a:extLst>
          </p:cNvPr>
          <p:cNvSpPr/>
          <p:nvPr/>
        </p:nvSpPr>
        <p:spPr bwMode="auto">
          <a:xfrm rot="10800000">
            <a:off x="609600" y="2057400"/>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7" name="Up Arrow 46">
            <a:extLst>
              <a:ext uri="{FF2B5EF4-FFF2-40B4-BE49-F238E27FC236}">
                <a16:creationId xmlns:a16="http://schemas.microsoft.com/office/drawing/2014/main" id="{9A94DD2E-8F48-E84C-8CB5-889AB1B28AD2}"/>
              </a:ext>
            </a:extLst>
          </p:cNvPr>
          <p:cNvSpPr/>
          <p:nvPr/>
        </p:nvSpPr>
        <p:spPr bwMode="auto">
          <a:xfrm rot="10800000">
            <a:off x="3477380" y="2063566"/>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9" name="Up Arrow 48">
            <a:extLst>
              <a:ext uri="{FF2B5EF4-FFF2-40B4-BE49-F238E27FC236}">
                <a16:creationId xmlns:a16="http://schemas.microsoft.com/office/drawing/2014/main" id="{BA9491A8-1320-6D45-988B-DFC2E647BB9B}"/>
              </a:ext>
            </a:extLst>
          </p:cNvPr>
          <p:cNvSpPr/>
          <p:nvPr/>
        </p:nvSpPr>
        <p:spPr bwMode="auto">
          <a:xfrm rot="10800000">
            <a:off x="8439194" y="2097571"/>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0" name="Oval 49">
            <a:extLst>
              <a:ext uri="{FF2B5EF4-FFF2-40B4-BE49-F238E27FC236}">
                <a16:creationId xmlns:a16="http://schemas.microsoft.com/office/drawing/2014/main" id="{EA13867C-B754-6E4B-AFAA-2D7D0AA185FA}"/>
              </a:ext>
            </a:extLst>
          </p:cNvPr>
          <p:cNvSpPr/>
          <p:nvPr/>
        </p:nvSpPr>
        <p:spPr bwMode="auto">
          <a:xfrm>
            <a:off x="398198" y="4338934"/>
            <a:ext cx="897202" cy="766466"/>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1" name="Up Arrow 50">
            <a:extLst>
              <a:ext uri="{FF2B5EF4-FFF2-40B4-BE49-F238E27FC236}">
                <a16:creationId xmlns:a16="http://schemas.microsoft.com/office/drawing/2014/main" id="{CD190BC9-D6DF-3348-B422-097DD11C2E17}"/>
              </a:ext>
            </a:extLst>
          </p:cNvPr>
          <p:cNvSpPr/>
          <p:nvPr/>
        </p:nvSpPr>
        <p:spPr bwMode="auto">
          <a:xfrm rot="10800000">
            <a:off x="676849" y="3514293"/>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2" name="Oval 51">
            <a:extLst>
              <a:ext uri="{FF2B5EF4-FFF2-40B4-BE49-F238E27FC236}">
                <a16:creationId xmlns:a16="http://schemas.microsoft.com/office/drawing/2014/main" id="{3FC36235-91C2-F440-B888-D0555C551DD5}"/>
              </a:ext>
            </a:extLst>
          </p:cNvPr>
          <p:cNvSpPr/>
          <p:nvPr/>
        </p:nvSpPr>
        <p:spPr bwMode="auto">
          <a:xfrm>
            <a:off x="3165139" y="4411943"/>
            <a:ext cx="897202" cy="766466"/>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53" name="Up Arrow 52">
            <a:extLst>
              <a:ext uri="{FF2B5EF4-FFF2-40B4-BE49-F238E27FC236}">
                <a16:creationId xmlns:a16="http://schemas.microsoft.com/office/drawing/2014/main" id="{1E530B40-E288-1449-B207-3145688BA47E}"/>
              </a:ext>
            </a:extLst>
          </p:cNvPr>
          <p:cNvSpPr/>
          <p:nvPr/>
        </p:nvSpPr>
        <p:spPr bwMode="auto">
          <a:xfrm rot="10800000">
            <a:off x="3500951" y="3353542"/>
            <a:ext cx="232849" cy="380257"/>
          </a:xfrm>
          <a:prstGeom prst="upArrow">
            <a:avLst/>
          </a:prstGeom>
          <a:solidFill>
            <a:srgbClr val="FF000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4" name="Straight Connector 3">
            <a:extLst>
              <a:ext uri="{FF2B5EF4-FFF2-40B4-BE49-F238E27FC236}">
                <a16:creationId xmlns:a16="http://schemas.microsoft.com/office/drawing/2014/main" id="{6C51B82D-7FBF-E74A-86B1-64E446069BFB}"/>
              </a:ext>
            </a:extLst>
          </p:cNvPr>
          <p:cNvCxnSpPr/>
          <p:nvPr/>
        </p:nvCxnSpPr>
        <p:spPr bwMode="auto">
          <a:xfrm>
            <a:off x="1353696" y="2773324"/>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6" name="Straight Connector 55">
            <a:extLst>
              <a:ext uri="{FF2B5EF4-FFF2-40B4-BE49-F238E27FC236}">
                <a16:creationId xmlns:a16="http://schemas.microsoft.com/office/drawing/2014/main" id="{CEE488B5-0CEC-264B-B52A-87265AA0484E}"/>
              </a:ext>
            </a:extLst>
          </p:cNvPr>
          <p:cNvCxnSpPr>
            <a:cxnSpLocks/>
          </p:cNvCxnSpPr>
          <p:nvPr/>
        </p:nvCxnSpPr>
        <p:spPr bwMode="auto">
          <a:xfrm flipH="1">
            <a:off x="2597366" y="2781992"/>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7" name="Straight Connector 56">
            <a:extLst>
              <a:ext uri="{FF2B5EF4-FFF2-40B4-BE49-F238E27FC236}">
                <a16:creationId xmlns:a16="http://schemas.microsoft.com/office/drawing/2014/main" id="{342C883D-4DBF-6D4E-BD1E-6D4EE02AD6C9}"/>
              </a:ext>
            </a:extLst>
          </p:cNvPr>
          <p:cNvCxnSpPr/>
          <p:nvPr/>
        </p:nvCxnSpPr>
        <p:spPr bwMode="auto">
          <a:xfrm>
            <a:off x="4196837" y="2743200"/>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8" name="Straight Connector 57">
            <a:extLst>
              <a:ext uri="{FF2B5EF4-FFF2-40B4-BE49-F238E27FC236}">
                <a16:creationId xmlns:a16="http://schemas.microsoft.com/office/drawing/2014/main" id="{A42C9FBB-FCEF-7F47-B08D-2FADBE1C12D1}"/>
              </a:ext>
            </a:extLst>
          </p:cNvPr>
          <p:cNvCxnSpPr>
            <a:cxnSpLocks/>
          </p:cNvCxnSpPr>
          <p:nvPr/>
        </p:nvCxnSpPr>
        <p:spPr bwMode="auto">
          <a:xfrm flipH="1">
            <a:off x="5440507" y="2751868"/>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59" name="Straight Connector 58">
            <a:extLst>
              <a:ext uri="{FF2B5EF4-FFF2-40B4-BE49-F238E27FC236}">
                <a16:creationId xmlns:a16="http://schemas.microsoft.com/office/drawing/2014/main" id="{D68CAE9B-AB05-F643-A774-E1285831F207}"/>
              </a:ext>
            </a:extLst>
          </p:cNvPr>
          <p:cNvCxnSpPr/>
          <p:nvPr/>
        </p:nvCxnSpPr>
        <p:spPr bwMode="auto">
          <a:xfrm>
            <a:off x="6629400" y="2743200"/>
            <a:ext cx="389952" cy="3055285"/>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60" name="Straight Connector 59">
            <a:extLst>
              <a:ext uri="{FF2B5EF4-FFF2-40B4-BE49-F238E27FC236}">
                <a16:creationId xmlns:a16="http://schemas.microsoft.com/office/drawing/2014/main" id="{10484341-99D4-0C4E-B732-BA5922EC8148}"/>
              </a:ext>
            </a:extLst>
          </p:cNvPr>
          <p:cNvCxnSpPr>
            <a:cxnSpLocks/>
          </p:cNvCxnSpPr>
          <p:nvPr/>
        </p:nvCxnSpPr>
        <p:spPr bwMode="auto">
          <a:xfrm flipH="1">
            <a:off x="7873070" y="2751868"/>
            <a:ext cx="274493" cy="3029268"/>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8" name="Cloud 7">
            <a:extLst>
              <a:ext uri="{FF2B5EF4-FFF2-40B4-BE49-F238E27FC236}">
                <a16:creationId xmlns:a16="http://schemas.microsoft.com/office/drawing/2014/main" id="{ECB7D2FF-AFA9-C649-A0D2-E2831539AECE}"/>
              </a:ext>
            </a:extLst>
          </p:cNvPr>
          <p:cNvSpPr/>
          <p:nvPr/>
        </p:nvSpPr>
        <p:spPr bwMode="auto">
          <a:xfrm>
            <a:off x="4951103" y="799101"/>
            <a:ext cx="683448" cy="6096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1" name="Cloud 60">
            <a:extLst>
              <a:ext uri="{FF2B5EF4-FFF2-40B4-BE49-F238E27FC236}">
                <a16:creationId xmlns:a16="http://schemas.microsoft.com/office/drawing/2014/main" id="{FAB20BEE-EB47-0C41-8461-C931A5EF1234}"/>
              </a:ext>
            </a:extLst>
          </p:cNvPr>
          <p:cNvSpPr/>
          <p:nvPr/>
        </p:nvSpPr>
        <p:spPr bwMode="auto">
          <a:xfrm>
            <a:off x="7062494" y="711456"/>
            <a:ext cx="683448" cy="6096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3" name="Up Arrow 62">
            <a:extLst>
              <a:ext uri="{FF2B5EF4-FFF2-40B4-BE49-F238E27FC236}">
                <a16:creationId xmlns:a16="http://schemas.microsoft.com/office/drawing/2014/main" id="{699F72C4-7832-3A46-9AD1-D45857868181}"/>
              </a:ext>
            </a:extLst>
          </p:cNvPr>
          <p:cNvSpPr/>
          <p:nvPr/>
        </p:nvSpPr>
        <p:spPr bwMode="auto">
          <a:xfrm>
            <a:off x="6934200" y="1676400"/>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4" name="Cloud 63">
            <a:extLst>
              <a:ext uri="{FF2B5EF4-FFF2-40B4-BE49-F238E27FC236}">
                <a16:creationId xmlns:a16="http://schemas.microsoft.com/office/drawing/2014/main" id="{701DF5C4-A295-7246-99B3-57EA4B588FCF}"/>
              </a:ext>
            </a:extLst>
          </p:cNvPr>
          <p:cNvSpPr/>
          <p:nvPr/>
        </p:nvSpPr>
        <p:spPr bwMode="auto">
          <a:xfrm>
            <a:off x="5334000" y="1752600"/>
            <a:ext cx="1524000" cy="12192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5" name="Rectangle 64">
            <a:extLst>
              <a:ext uri="{FF2B5EF4-FFF2-40B4-BE49-F238E27FC236}">
                <a16:creationId xmlns:a16="http://schemas.microsoft.com/office/drawing/2014/main" id="{DD9B0E4B-F282-9342-A264-E1603CA475DA}"/>
              </a:ext>
            </a:extLst>
          </p:cNvPr>
          <p:cNvSpPr/>
          <p:nvPr/>
        </p:nvSpPr>
        <p:spPr bwMode="auto">
          <a:xfrm>
            <a:off x="5486400" y="2743200"/>
            <a:ext cx="1447800" cy="3772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cxnSp>
        <p:nvCxnSpPr>
          <p:cNvPr id="66" name="Straight Connector 65">
            <a:extLst>
              <a:ext uri="{FF2B5EF4-FFF2-40B4-BE49-F238E27FC236}">
                <a16:creationId xmlns:a16="http://schemas.microsoft.com/office/drawing/2014/main" id="{29D54A44-7320-8242-A6C0-F773D237D730}"/>
              </a:ext>
            </a:extLst>
          </p:cNvPr>
          <p:cNvCxnSpPr/>
          <p:nvPr/>
        </p:nvCxnSpPr>
        <p:spPr bwMode="auto">
          <a:xfrm>
            <a:off x="5334000" y="2743200"/>
            <a:ext cx="1750202" cy="0"/>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6" name="Cloud 5">
            <a:extLst>
              <a:ext uri="{FF2B5EF4-FFF2-40B4-BE49-F238E27FC236}">
                <a16:creationId xmlns:a16="http://schemas.microsoft.com/office/drawing/2014/main" id="{57EC1A0C-DD82-AF41-A410-0039E9876325}"/>
              </a:ext>
            </a:extLst>
          </p:cNvPr>
          <p:cNvSpPr/>
          <p:nvPr/>
        </p:nvSpPr>
        <p:spPr bwMode="auto">
          <a:xfrm>
            <a:off x="4595741" y="1219200"/>
            <a:ext cx="1881259" cy="9144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7" name="Cloud 66">
            <a:extLst>
              <a:ext uri="{FF2B5EF4-FFF2-40B4-BE49-F238E27FC236}">
                <a16:creationId xmlns:a16="http://schemas.microsoft.com/office/drawing/2014/main" id="{94FCE1F9-9BE1-A148-839A-CB8F683947BE}"/>
              </a:ext>
            </a:extLst>
          </p:cNvPr>
          <p:cNvSpPr/>
          <p:nvPr/>
        </p:nvSpPr>
        <p:spPr bwMode="auto">
          <a:xfrm>
            <a:off x="6109994" y="1190888"/>
            <a:ext cx="1881259" cy="9144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8" name="Cloud 67">
            <a:extLst>
              <a:ext uri="{FF2B5EF4-FFF2-40B4-BE49-F238E27FC236}">
                <a16:creationId xmlns:a16="http://schemas.microsoft.com/office/drawing/2014/main" id="{7EF6557E-FF77-1047-8F7B-AFDF04E990A6}"/>
              </a:ext>
            </a:extLst>
          </p:cNvPr>
          <p:cNvSpPr/>
          <p:nvPr/>
        </p:nvSpPr>
        <p:spPr bwMode="auto">
          <a:xfrm>
            <a:off x="6098352" y="838200"/>
            <a:ext cx="683448" cy="609600"/>
          </a:xfrm>
          <a:prstGeom prst="clou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9" name="Up Arrow 68">
            <a:extLst>
              <a:ext uri="{FF2B5EF4-FFF2-40B4-BE49-F238E27FC236}">
                <a16:creationId xmlns:a16="http://schemas.microsoft.com/office/drawing/2014/main" id="{75320DCE-92FC-E24F-844D-FD90BC3142FA}"/>
              </a:ext>
            </a:extLst>
          </p:cNvPr>
          <p:cNvSpPr/>
          <p:nvPr/>
        </p:nvSpPr>
        <p:spPr bwMode="auto">
          <a:xfrm>
            <a:off x="6044803" y="2510134"/>
            <a:ext cx="291146" cy="961223"/>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0" name="Up Arrow 69">
            <a:extLst>
              <a:ext uri="{FF2B5EF4-FFF2-40B4-BE49-F238E27FC236}">
                <a16:creationId xmlns:a16="http://schemas.microsoft.com/office/drawing/2014/main" id="{9D6D6FF7-FC60-C645-8ACD-A2B8D566EC17}"/>
              </a:ext>
            </a:extLst>
          </p:cNvPr>
          <p:cNvSpPr/>
          <p:nvPr/>
        </p:nvSpPr>
        <p:spPr bwMode="auto">
          <a:xfrm flipH="1">
            <a:off x="6230770" y="1187014"/>
            <a:ext cx="210357" cy="659401"/>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2" name="Up Arrow 61">
            <a:extLst>
              <a:ext uri="{FF2B5EF4-FFF2-40B4-BE49-F238E27FC236}">
                <a16:creationId xmlns:a16="http://schemas.microsoft.com/office/drawing/2014/main" id="{7D42E9B6-F11C-6248-85C7-6CC2C77BE61F}"/>
              </a:ext>
            </a:extLst>
          </p:cNvPr>
          <p:cNvSpPr/>
          <p:nvPr/>
        </p:nvSpPr>
        <p:spPr bwMode="auto">
          <a:xfrm>
            <a:off x="7691951" y="1600200"/>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1" name="Up Arrow 70">
            <a:extLst>
              <a:ext uri="{FF2B5EF4-FFF2-40B4-BE49-F238E27FC236}">
                <a16:creationId xmlns:a16="http://schemas.microsoft.com/office/drawing/2014/main" id="{304CB9CF-85C5-CF49-A3D5-E58B46931405}"/>
              </a:ext>
            </a:extLst>
          </p:cNvPr>
          <p:cNvSpPr/>
          <p:nvPr/>
        </p:nvSpPr>
        <p:spPr bwMode="auto">
          <a:xfrm>
            <a:off x="7217121" y="966071"/>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2" name="Up Arrow 71">
            <a:extLst>
              <a:ext uri="{FF2B5EF4-FFF2-40B4-BE49-F238E27FC236}">
                <a16:creationId xmlns:a16="http://schemas.microsoft.com/office/drawing/2014/main" id="{4B427CC7-E34F-4D49-B7D5-580C0BE5CA31}"/>
              </a:ext>
            </a:extLst>
          </p:cNvPr>
          <p:cNvSpPr/>
          <p:nvPr/>
        </p:nvSpPr>
        <p:spPr bwMode="auto">
          <a:xfrm>
            <a:off x="5181600" y="1118471"/>
            <a:ext cx="232849" cy="380257"/>
          </a:xfrm>
          <a:prstGeom prst="upArrow">
            <a:avLst/>
          </a:pr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3" name="Oval 72">
            <a:extLst>
              <a:ext uri="{FF2B5EF4-FFF2-40B4-BE49-F238E27FC236}">
                <a16:creationId xmlns:a16="http://schemas.microsoft.com/office/drawing/2014/main" id="{303CD348-0064-D94B-8139-8B2DD6634001}"/>
              </a:ext>
            </a:extLst>
          </p:cNvPr>
          <p:cNvSpPr/>
          <p:nvPr/>
        </p:nvSpPr>
        <p:spPr bwMode="auto">
          <a:xfrm>
            <a:off x="5715000" y="3886200"/>
            <a:ext cx="1066800" cy="9144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Tree>
    <p:extLst>
      <p:ext uri="{BB962C8B-B14F-4D97-AF65-F5344CB8AC3E}">
        <p14:creationId xmlns:p14="http://schemas.microsoft.com/office/powerpoint/2010/main" val="3788477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E9F92-76BD-1141-AA18-E3B7FC701F2E}"/>
              </a:ext>
            </a:extLst>
          </p:cNvPr>
          <p:cNvSpPr>
            <a:spLocks noGrp="1"/>
          </p:cNvSpPr>
          <p:nvPr>
            <p:ph type="title"/>
          </p:nvPr>
        </p:nvSpPr>
        <p:spPr>
          <a:xfrm>
            <a:off x="685800" y="76200"/>
            <a:ext cx="7772400" cy="533400"/>
          </a:xfrm>
        </p:spPr>
        <p:txBody>
          <a:bodyPr/>
          <a:lstStyle/>
          <a:p>
            <a:r>
              <a:rPr lang="en-US" sz="3200" dirty="0"/>
              <a:t>Cumulonimbus</a:t>
            </a:r>
          </a:p>
        </p:txBody>
      </p:sp>
      <p:pic>
        <p:nvPicPr>
          <p:cNvPr id="5" name="Picture 4">
            <a:extLst>
              <a:ext uri="{FF2B5EF4-FFF2-40B4-BE49-F238E27FC236}">
                <a16:creationId xmlns:a16="http://schemas.microsoft.com/office/drawing/2014/main" id="{CD32DC43-AEE9-1345-BC5E-1C2A23430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941297"/>
          </a:xfrm>
          <a:prstGeom prst="rect">
            <a:avLst/>
          </a:prstGeom>
        </p:spPr>
      </p:pic>
      <p:sp>
        <p:nvSpPr>
          <p:cNvPr id="6" name="Rectangle 5">
            <a:extLst>
              <a:ext uri="{FF2B5EF4-FFF2-40B4-BE49-F238E27FC236}">
                <a16:creationId xmlns:a16="http://schemas.microsoft.com/office/drawing/2014/main" id="{771EC238-53EB-A646-9387-782963B510C9}"/>
              </a:ext>
            </a:extLst>
          </p:cNvPr>
          <p:cNvSpPr/>
          <p:nvPr/>
        </p:nvSpPr>
        <p:spPr bwMode="auto">
          <a:xfrm>
            <a:off x="457200" y="2362200"/>
            <a:ext cx="3505200" cy="685800"/>
          </a:xfrm>
          <a:prstGeom prst="rect">
            <a:avLst/>
          </a:prstGeom>
          <a:solidFill>
            <a:srgbClr val="0776A8"/>
          </a:solidFill>
          <a:ln w="9525" cap="flat" cmpd="sng" algn="ctr">
            <a:solidFill>
              <a:srgbClr val="0776A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7" name="TextBox 6">
            <a:extLst>
              <a:ext uri="{FF2B5EF4-FFF2-40B4-BE49-F238E27FC236}">
                <a16:creationId xmlns:a16="http://schemas.microsoft.com/office/drawing/2014/main" id="{7FB8AC56-D2DB-4B4D-86FB-84D23E9062E6}"/>
              </a:ext>
            </a:extLst>
          </p:cNvPr>
          <p:cNvSpPr txBox="1"/>
          <p:nvPr/>
        </p:nvSpPr>
        <p:spPr>
          <a:xfrm>
            <a:off x="4800600" y="1066800"/>
            <a:ext cx="819455" cy="461665"/>
          </a:xfrm>
          <a:prstGeom prst="rect">
            <a:avLst/>
          </a:prstGeom>
          <a:noFill/>
        </p:spPr>
        <p:txBody>
          <a:bodyPr wrap="none" rtlCol="0">
            <a:spAutoFit/>
          </a:bodyPr>
          <a:lstStyle/>
          <a:p>
            <a:r>
              <a:rPr lang="en-US" dirty="0">
                <a:latin typeface="+mn-lt"/>
              </a:rPr>
              <a:t>wind</a:t>
            </a:r>
          </a:p>
        </p:txBody>
      </p:sp>
      <p:sp>
        <p:nvSpPr>
          <p:cNvPr id="8" name="TextBox 7">
            <a:extLst>
              <a:ext uri="{FF2B5EF4-FFF2-40B4-BE49-F238E27FC236}">
                <a16:creationId xmlns:a16="http://schemas.microsoft.com/office/drawing/2014/main" id="{65CF388B-C0EF-E844-81CF-31475F7113CA}"/>
              </a:ext>
            </a:extLst>
          </p:cNvPr>
          <p:cNvSpPr txBox="1"/>
          <p:nvPr/>
        </p:nvSpPr>
        <p:spPr>
          <a:xfrm>
            <a:off x="838200" y="2357735"/>
            <a:ext cx="1418978" cy="830997"/>
          </a:xfrm>
          <a:prstGeom prst="rect">
            <a:avLst/>
          </a:prstGeom>
          <a:noFill/>
        </p:spPr>
        <p:txBody>
          <a:bodyPr wrap="none" rtlCol="0">
            <a:spAutoFit/>
          </a:bodyPr>
          <a:lstStyle/>
          <a:p>
            <a:pPr algn="ctr"/>
            <a:r>
              <a:rPr lang="en-US" dirty="0">
                <a:latin typeface="+mn-lt"/>
              </a:rPr>
              <a:t>glaciated</a:t>
            </a:r>
          </a:p>
          <a:p>
            <a:pPr algn="ctr"/>
            <a:r>
              <a:rPr lang="en-US" dirty="0">
                <a:latin typeface="+mn-lt"/>
              </a:rPr>
              <a:t>anvil</a:t>
            </a:r>
          </a:p>
        </p:txBody>
      </p:sp>
      <p:sp>
        <p:nvSpPr>
          <p:cNvPr id="9" name="Up Arrow 8">
            <a:extLst>
              <a:ext uri="{FF2B5EF4-FFF2-40B4-BE49-F238E27FC236}">
                <a16:creationId xmlns:a16="http://schemas.microsoft.com/office/drawing/2014/main" id="{8B3F5C9C-B922-A14E-A3C8-883BD80B0802}"/>
              </a:ext>
            </a:extLst>
          </p:cNvPr>
          <p:cNvSpPr/>
          <p:nvPr/>
        </p:nvSpPr>
        <p:spPr bwMode="auto">
          <a:xfrm>
            <a:off x="5486400" y="2357735"/>
            <a:ext cx="533400" cy="2214265"/>
          </a:xfrm>
          <a:prstGeom prst="up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0" name="Up Arrow 9">
            <a:extLst>
              <a:ext uri="{FF2B5EF4-FFF2-40B4-BE49-F238E27FC236}">
                <a16:creationId xmlns:a16="http://schemas.microsoft.com/office/drawing/2014/main" id="{82B8DCF9-18EC-5643-9387-53D9D2C37AE9}"/>
              </a:ext>
            </a:extLst>
          </p:cNvPr>
          <p:cNvSpPr/>
          <p:nvPr/>
        </p:nvSpPr>
        <p:spPr bwMode="auto">
          <a:xfrm rot="10800000">
            <a:off x="7467600" y="2510135"/>
            <a:ext cx="533400" cy="2214265"/>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1" name="Oval 10">
            <a:extLst>
              <a:ext uri="{FF2B5EF4-FFF2-40B4-BE49-F238E27FC236}">
                <a16:creationId xmlns:a16="http://schemas.microsoft.com/office/drawing/2014/main" id="{EC32B2FD-3F8D-4841-A2F6-C2456ABD876E}"/>
              </a:ext>
            </a:extLst>
          </p:cNvPr>
          <p:cNvSpPr/>
          <p:nvPr/>
        </p:nvSpPr>
        <p:spPr bwMode="auto">
          <a:xfrm>
            <a:off x="6629400" y="5410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2" name="Oval 11">
            <a:extLst>
              <a:ext uri="{FF2B5EF4-FFF2-40B4-BE49-F238E27FC236}">
                <a16:creationId xmlns:a16="http://schemas.microsoft.com/office/drawing/2014/main" id="{8436253A-F66C-BD41-B85F-CBBCD59603B5}"/>
              </a:ext>
            </a:extLst>
          </p:cNvPr>
          <p:cNvSpPr/>
          <p:nvPr/>
        </p:nvSpPr>
        <p:spPr bwMode="auto">
          <a:xfrm>
            <a:off x="7086600" y="5410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3" name="Oval 12">
            <a:extLst>
              <a:ext uri="{FF2B5EF4-FFF2-40B4-BE49-F238E27FC236}">
                <a16:creationId xmlns:a16="http://schemas.microsoft.com/office/drawing/2014/main" id="{B13FD2F3-252E-7245-920C-D66466915FA1}"/>
              </a:ext>
            </a:extLst>
          </p:cNvPr>
          <p:cNvSpPr/>
          <p:nvPr/>
        </p:nvSpPr>
        <p:spPr bwMode="auto">
          <a:xfrm>
            <a:off x="7543800" y="5410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4" name="Oval 13">
            <a:extLst>
              <a:ext uri="{FF2B5EF4-FFF2-40B4-BE49-F238E27FC236}">
                <a16:creationId xmlns:a16="http://schemas.microsoft.com/office/drawing/2014/main" id="{24B7872D-2FFC-714E-B5A0-1CD2A29D3252}"/>
              </a:ext>
            </a:extLst>
          </p:cNvPr>
          <p:cNvSpPr/>
          <p:nvPr/>
        </p:nvSpPr>
        <p:spPr bwMode="auto">
          <a:xfrm>
            <a:off x="8001000" y="5410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5" name="Oval 14">
            <a:extLst>
              <a:ext uri="{FF2B5EF4-FFF2-40B4-BE49-F238E27FC236}">
                <a16:creationId xmlns:a16="http://schemas.microsoft.com/office/drawing/2014/main" id="{EFE2C669-DFCE-664B-81B5-686BD2048531}"/>
              </a:ext>
            </a:extLst>
          </p:cNvPr>
          <p:cNvSpPr/>
          <p:nvPr/>
        </p:nvSpPr>
        <p:spPr bwMode="auto">
          <a:xfrm>
            <a:off x="7772400" y="5791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6" name="Oval 15">
            <a:extLst>
              <a:ext uri="{FF2B5EF4-FFF2-40B4-BE49-F238E27FC236}">
                <a16:creationId xmlns:a16="http://schemas.microsoft.com/office/drawing/2014/main" id="{090D0394-76C0-4348-AA46-49BF6449187F}"/>
              </a:ext>
            </a:extLst>
          </p:cNvPr>
          <p:cNvSpPr/>
          <p:nvPr/>
        </p:nvSpPr>
        <p:spPr bwMode="auto">
          <a:xfrm>
            <a:off x="7086600" y="6248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7" name="Oval 16">
            <a:extLst>
              <a:ext uri="{FF2B5EF4-FFF2-40B4-BE49-F238E27FC236}">
                <a16:creationId xmlns:a16="http://schemas.microsoft.com/office/drawing/2014/main" id="{FA1DE11C-9854-D04B-B185-40B5DBE19AFD}"/>
              </a:ext>
            </a:extLst>
          </p:cNvPr>
          <p:cNvSpPr/>
          <p:nvPr/>
        </p:nvSpPr>
        <p:spPr bwMode="auto">
          <a:xfrm>
            <a:off x="7315200" y="5867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8" name="Oval 17">
            <a:extLst>
              <a:ext uri="{FF2B5EF4-FFF2-40B4-BE49-F238E27FC236}">
                <a16:creationId xmlns:a16="http://schemas.microsoft.com/office/drawing/2014/main" id="{A558BCE5-EE1C-B54D-85F0-B0AC3764C69E}"/>
              </a:ext>
            </a:extLst>
          </p:cNvPr>
          <p:cNvSpPr/>
          <p:nvPr/>
        </p:nvSpPr>
        <p:spPr bwMode="auto">
          <a:xfrm>
            <a:off x="6858000" y="5867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19" name="Oval 18">
            <a:extLst>
              <a:ext uri="{FF2B5EF4-FFF2-40B4-BE49-F238E27FC236}">
                <a16:creationId xmlns:a16="http://schemas.microsoft.com/office/drawing/2014/main" id="{B06D8718-6AA5-D84B-9750-F999FFA234F2}"/>
              </a:ext>
            </a:extLst>
          </p:cNvPr>
          <p:cNvSpPr/>
          <p:nvPr/>
        </p:nvSpPr>
        <p:spPr bwMode="auto">
          <a:xfrm>
            <a:off x="7620000" y="6248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0" name="Oval 19">
            <a:extLst>
              <a:ext uri="{FF2B5EF4-FFF2-40B4-BE49-F238E27FC236}">
                <a16:creationId xmlns:a16="http://schemas.microsoft.com/office/drawing/2014/main" id="{D43770B8-F90A-FE47-8007-D4E33612A0AF}"/>
              </a:ext>
            </a:extLst>
          </p:cNvPr>
          <p:cNvSpPr/>
          <p:nvPr/>
        </p:nvSpPr>
        <p:spPr bwMode="auto">
          <a:xfrm>
            <a:off x="8153400" y="63246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1" name="Oval 20">
            <a:extLst>
              <a:ext uri="{FF2B5EF4-FFF2-40B4-BE49-F238E27FC236}">
                <a16:creationId xmlns:a16="http://schemas.microsoft.com/office/drawing/2014/main" id="{B0D98511-B9F6-D946-9485-FF3786B7B6E3}"/>
              </a:ext>
            </a:extLst>
          </p:cNvPr>
          <p:cNvSpPr/>
          <p:nvPr/>
        </p:nvSpPr>
        <p:spPr bwMode="auto">
          <a:xfrm>
            <a:off x="8229600" y="5867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2" name="Oval 21">
            <a:extLst>
              <a:ext uri="{FF2B5EF4-FFF2-40B4-BE49-F238E27FC236}">
                <a16:creationId xmlns:a16="http://schemas.microsoft.com/office/drawing/2014/main" id="{854C6E06-6FCE-B44A-9494-6DCE573FC083}"/>
              </a:ext>
            </a:extLst>
          </p:cNvPr>
          <p:cNvSpPr/>
          <p:nvPr/>
        </p:nvSpPr>
        <p:spPr bwMode="auto">
          <a:xfrm>
            <a:off x="6629400" y="62484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3" name="Oval 22">
            <a:extLst>
              <a:ext uri="{FF2B5EF4-FFF2-40B4-BE49-F238E27FC236}">
                <a16:creationId xmlns:a16="http://schemas.microsoft.com/office/drawing/2014/main" id="{93A17082-F0CF-FD45-A565-26A33FB72553}"/>
              </a:ext>
            </a:extLst>
          </p:cNvPr>
          <p:cNvSpPr/>
          <p:nvPr/>
        </p:nvSpPr>
        <p:spPr bwMode="auto">
          <a:xfrm>
            <a:off x="8610600" y="6172200"/>
            <a:ext cx="304800" cy="228600"/>
          </a:xfrm>
          <a:prstGeom prst="ellipse">
            <a:avLst/>
          </a:prstGeom>
          <a:solidFill>
            <a:srgbClr val="1AFFF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4" name="TextBox 23">
            <a:extLst>
              <a:ext uri="{FF2B5EF4-FFF2-40B4-BE49-F238E27FC236}">
                <a16:creationId xmlns:a16="http://schemas.microsoft.com/office/drawing/2014/main" id="{09D8FF9E-DFE9-4540-87E6-6EBCEC763F8D}"/>
              </a:ext>
            </a:extLst>
          </p:cNvPr>
          <p:cNvSpPr txBox="1"/>
          <p:nvPr/>
        </p:nvSpPr>
        <p:spPr>
          <a:xfrm>
            <a:off x="5029200" y="5791200"/>
            <a:ext cx="1846980" cy="461665"/>
          </a:xfrm>
          <a:prstGeom prst="rect">
            <a:avLst/>
          </a:prstGeom>
          <a:noFill/>
        </p:spPr>
        <p:txBody>
          <a:bodyPr wrap="none" rtlCol="0">
            <a:spAutoFit/>
          </a:bodyPr>
          <a:lstStyle/>
          <a:p>
            <a:r>
              <a:rPr lang="en-US" dirty="0">
                <a:latin typeface="+mn-lt"/>
              </a:rPr>
              <a:t>precipitation</a:t>
            </a:r>
          </a:p>
        </p:txBody>
      </p:sp>
      <p:sp>
        <p:nvSpPr>
          <p:cNvPr id="25" name="4-Point Star 24">
            <a:extLst>
              <a:ext uri="{FF2B5EF4-FFF2-40B4-BE49-F238E27FC236}">
                <a16:creationId xmlns:a16="http://schemas.microsoft.com/office/drawing/2014/main" id="{78B2590E-046D-AA4C-9C03-6A782E631C46}"/>
              </a:ext>
            </a:extLst>
          </p:cNvPr>
          <p:cNvSpPr/>
          <p:nvPr/>
        </p:nvSpPr>
        <p:spPr bwMode="auto">
          <a:xfrm>
            <a:off x="2438400" y="10668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6" name="4-Point Star 25">
            <a:extLst>
              <a:ext uri="{FF2B5EF4-FFF2-40B4-BE49-F238E27FC236}">
                <a16:creationId xmlns:a16="http://schemas.microsoft.com/office/drawing/2014/main" id="{52C9DA7A-5027-934C-A908-97A9379E896B}"/>
              </a:ext>
            </a:extLst>
          </p:cNvPr>
          <p:cNvSpPr/>
          <p:nvPr/>
        </p:nvSpPr>
        <p:spPr bwMode="auto">
          <a:xfrm>
            <a:off x="1752600" y="12192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7" name="4-Point Star 26">
            <a:extLst>
              <a:ext uri="{FF2B5EF4-FFF2-40B4-BE49-F238E27FC236}">
                <a16:creationId xmlns:a16="http://schemas.microsoft.com/office/drawing/2014/main" id="{0EA344C6-E762-0548-A581-A3FD3A2CA531}"/>
              </a:ext>
            </a:extLst>
          </p:cNvPr>
          <p:cNvSpPr/>
          <p:nvPr/>
        </p:nvSpPr>
        <p:spPr bwMode="auto">
          <a:xfrm>
            <a:off x="2438400" y="15665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8" name="4-Point Star 27">
            <a:extLst>
              <a:ext uri="{FF2B5EF4-FFF2-40B4-BE49-F238E27FC236}">
                <a16:creationId xmlns:a16="http://schemas.microsoft.com/office/drawing/2014/main" id="{E21052E3-12E6-FE43-9D96-005F01C0722F}"/>
              </a:ext>
            </a:extLst>
          </p:cNvPr>
          <p:cNvSpPr/>
          <p:nvPr/>
        </p:nvSpPr>
        <p:spPr bwMode="auto">
          <a:xfrm>
            <a:off x="2971800" y="17189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29" name="4-Point Star 28">
            <a:extLst>
              <a:ext uri="{FF2B5EF4-FFF2-40B4-BE49-F238E27FC236}">
                <a16:creationId xmlns:a16="http://schemas.microsoft.com/office/drawing/2014/main" id="{107584F0-A036-8C4C-A6FF-8A8C49DC9274}"/>
              </a:ext>
            </a:extLst>
          </p:cNvPr>
          <p:cNvSpPr/>
          <p:nvPr/>
        </p:nvSpPr>
        <p:spPr bwMode="auto">
          <a:xfrm>
            <a:off x="3733800" y="16764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0" name="4-Point Star 29">
            <a:extLst>
              <a:ext uri="{FF2B5EF4-FFF2-40B4-BE49-F238E27FC236}">
                <a16:creationId xmlns:a16="http://schemas.microsoft.com/office/drawing/2014/main" id="{55F992B7-676A-9D4D-9D18-4B575139AF1E}"/>
              </a:ext>
            </a:extLst>
          </p:cNvPr>
          <p:cNvSpPr/>
          <p:nvPr/>
        </p:nvSpPr>
        <p:spPr bwMode="auto">
          <a:xfrm>
            <a:off x="3352800" y="9906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1" name="4-Point Star 30">
            <a:extLst>
              <a:ext uri="{FF2B5EF4-FFF2-40B4-BE49-F238E27FC236}">
                <a16:creationId xmlns:a16="http://schemas.microsoft.com/office/drawing/2014/main" id="{C387A891-F467-5E44-B087-26B672BEDD88}"/>
              </a:ext>
            </a:extLst>
          </p:cNvPr>
          <p:cNvSpPr/>
          <p:nvPr/>
        </p:nvSpPr>
        <p:spPr bwMode="auto">
          <a:xfrm>
            <a:off x="4648200" y="11430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2" name="4-Point Star 31">
            <a:extLst>
              <a:ext uri="{FF2B5EF4-FFF2-40B4-BE49-F238E27FC236}">
                <a16:creationId xmlns:a16="http://schemas.microsoft.com/office/drawing/2014/main" id="{1D04FCDD-E51E-EF4C-9891-65F0397DAB83}"/>
              </a:ext>
            </a:extLst>
          </p:cNvPr>
          <p:cNvSpPr/>
          <p:nvPr/>
        </p:nvSpPr>
        <p:spPr bwMode="auto">
          <a:xfrm>
            <a:off x="3962400" y="12954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3" name="4-Point Star 32">
            <a:extLst>
              <a:ext uri="{FF2B5EF4-FFF2-40B4-BE49-F238E27FC236}">
                <a16:creationId xmlns:a16="http://schemas.microsoft.com/office/drawing/2014/main" id="{1DDB94B9-E20A-AA49-BDF1-82F659A673A1}"/>
              </a:ext>
            </a:extLst>
          </p:cNvPr>
          <p:cNvSpPr/>
          <p:nvPr/>
        </p:nvSpPr>
        <p:spPr bwMode="auto">
          <a:xfrm>
            <a:off x="4648200" y="16427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4" name="4-Point Star 33">
            <a:extLst>
              <a:ext uri="{FF2B5EF4-FFF2-40B4-BE49-F238E27FC236}">
                <a16:creationId xmlns:a16="http://schemas.microsoft.com/office/drawing/2014/main" id="{2B3E2BA0-20CC-7C4D-B239-6CD6B78B8B7F}"/>
              </a:ext>
            </a:extLst>
          </p:cNvPr>
          <p:cNvSpPr/>
          <p:nvPr/>
        </p:nvSpPr>
        <p:spPr bwMode="auto">
          <a:xfrm>
            <a:off x="5181600" y="17951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5" name="4-Point Star 34">
            <a:extLst>
              <a:ext uri="{FF2B5EF4-FFF2-40B4-BE49-F238E27FC236}">
                <a16:creationId xmlns:a16="http://schemas.microsoft.com/office/drawing/2014/main" id="{5AF2E08C-761D-844C-89F9-D3850D844DD4}"/>
              </a:ext>
            </a:extLst>
          </p:cNvPr>
          <p:cNvSpPr/>
          <p:nvPr/>
        </p:nvSpPr>
        <p:spPr bwMode="auto">
          <a:xfrm>
            <a:off x="5943600" y="17526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6" name="4-Point Star 35">
            <a:extLst>
              <a:ext uri="{FF2B5EF4-FFF2-40B4-BE49-F238E27FC236}">
                <a16:creationId xmlns:a16="http://schemas.microsoft.com/office/drawing/2014/main" id="{17440B8E-81D4-CF4B-A810-A0AEED0D298C}"/>
              </a:ext>
            </a:extLst>
          </p:cNvPr>
          <p:cNvSpPr/>
          <p:nvPr/>
        </p:nvSpPr>
        <p:spPr bwMode="auto">
          <a:xfrm>
            <a:off x="5562600" y="10668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7" name="4-Point Star 36">
            <a:extLst>
              <a:ext uri="{FF2B5EF4-FFF2-40B4-BE49-F238E27FC236}">
                <a16:creationId xmlns:a16="http://schemas.microsoft.com/office/drawing/2014/main" id="{D44E8FC4-67E1-C240-9166-08075D68CBFC}"/>
              </a:ext>
            </a:extLst>
          </p:cNvPr>
          <p:cNvSpPr/>
          <p:nvPr/>
        </p:nvSpPr>
        <p:spPr bwMode="auto">
          <a:xfrm>
            <a:off x="6400800" y="11430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8" name="4-Point Star 37">
            <a:extLst>
              <a:ext uri="{FF2B5EF4-FFF2-40B4-BE49-F238E27FC236}">
                <a16:creationId xmlns:a16="http://schemas.microsoft.com/office/drawing/2014/main" id="{713A6BE3-96C1-1746-94A8-82AB87734258}"/>
              </a:ext>
            </a:extLst>
          </p:cNvPr>
          <p:cNvSpPr/>
          <p:nvPr/>
        </p:nvSpPr>
        <p:spPr bwMode="auto">
          <a:xfrm>
            <a:off x="5715000" y="12954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39" name="4-Point Star 38">
            <a:extLst>
              <a:ext uri="{FF2B5EF4-FFF2-40B4-BE49-F238E27FC236}">
                <a16:creationId xmlns:a16="http://schemas.microsoft.com/office/drawing/2014/main" id="{2651DC1D-22A6-3140-9A3A-2FBA3F4E5125}"/>
              </a:ext>
            </a:extLst>
          </p:cNvPr>
          <p:cNvSpPr/>
          <p:nvPr/>
        </p:nvSpPr>
        <p:spPr bwMode="auto">
          <a:xfrm>
            <a:off x="6400800" y="16427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0" name="4-Point Star 39">
            <a:extLst>
              <a:ext uri="{FF2B5EF4-FFF2-40B4-BE49-F238E27FC236}">
                <a16:creationId xmlns:a16="http://schemas.microsoft.com/office/drawing/2014/main" id="{5BEA0F0C-36F0-6F42-8291-DA381A91B7F8}"/>
              </a:ext>
            </a:extLst>
          </p:cNvPr>
          <p:cNvSpPr/>
          <p:nvPr/>
        </p:nvSpPr>
        <p:spPr bwMode="auto">
          <a:xfrm>
            <a:off x="6934200" y="1795165"/>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1" name="4-Point Star 40">
            <a:extLst>
              <a:ext uri="{FF2B5EF4-FFF2-40B4-BE49-F238E27FC236}">
                <a16:creationId xmlns:a16="http://schemas.microsoft.com/office/drawing/2014/main" id="{B4F66832-235D-FA4A-A52E-6FD3F268D7EC}"/>
              </a:ext>
            </a:extLst>
          </p:cNvPr>
          <p:cNvSpPr/>
          <p:nvPr/>
        </p:nvSpPr>
        <p:spPr bwMode="auto">
          <a:xfrm>
            <a:off x="7696200" y="17526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2" name="4-Point Star 41">
            <a:extLst>
              <a:ext uri="{FF2B5EF4-FFF2-40B4-BE49-F238E27FC236}">
                <a16:creationId xmlns:a16="http://schemas.microsoft.com/office/drawing/2014/main" id="{DCBFC7C7-48DE-DA4C-80D4-9D962EDA1AE6}"/>
              </a:ext>
            </a:extLst>
          </p:cNvPr>
          <p:cNvSpPr/>
          <p:nvPr/>
        </p:nvSpPr>
        <p:spPr bwMode="auto">
          <a:xfrm>
            <a:off x="7315200" y="1066800"/>
            <a:ext cx="228600" cy="262235"/>
          </a:xfrm>
          <a:prstGeom prst="star4">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43" name="TextBox 42">
            <a:extLst>
              <a:ext uri="{FF2B5EF4-FFF2-40B4-BE49-F238E27FC236}">
                <a16:creationId xmlns:a16="http://schemas.microsoft.com/office/drawing/2014/main" id="{FD083908-1DF2-2C44-893C-FF74160DE856}"/>
              </a:ext>
            </a:extLst>
          </p:cNvPr>
          <p:cNvSpPr txBox="1"/>
          <p:nvPr/>
        </p:nvSpPr>
        <p:spPr>
          <a:xfrm>
            <a:off x="7162800" y="1414046"/>
            <a:ext cx="1199367" cy="338554"/>
          </a:xfrm>
          <a:prstGeom prst="rect">
            <a:avLst/>
          </a:prstGeom>
          <a:noFill/>
        </p:spPr>
        <p:txBody>
          <a:bodyPr wrap="none" rtlCol="0">
            <a:spAutoFit/>
          </a:bodyPr>
          <a:lstStyle/>
          <a:p>
            <a:r>
              <a:rPr lang="en-US" sz="1600" dirty="0">
                <a:latin typeface="+mn-lt"/>
              </a:rPr>
              <a:t>ice crystals</a:t>
            </a:r>
          </a:p>
        </p:txBody>
      </p:sp>
    </p:spTree>
    <p:extLst>
      <p:ext uri="{BB962C8B-B14F-4D97-AF65-F5344CB8AC3E}">
        <p14:creationId xmlns:p14="http://schemas.microsoft.com/office/powerpoint/2010/main" val="226791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3589_06_18.jpg">
            <a:extLst>
              <a:ext uri="{FF2B5EF4-FFF2-40B4-BE49-F238E27FC236}">
                <a16:creationId xmlns:a16="http://schemas.microsoft.com/office/drawing/2014/main" id="{9404B4AA-93C5-BD46-89E3-C57F85AAD8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71575"/>
            <a:ext cx="8839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D1F9924-FFF8-5042-8FD7-E0CD9DE0E217}"/>
              </a:ext>
            </a:extLst>
          </p:cNvPr>
          <p:cNvSpPr txBox="1"/>
          <p:nvPr/>
        </p:nvSpPr>
        <p:spPr>
          <a:xfrm>
            <a:off x="2714625" y="71438"/>
            <a:ext cx="4067175" cy="461962"/>
          </a:xfrm>
          <a:prstGeom prst="rect">
            <a:avLst/>
          </a:prstGeom>
          <a:noFill/>
        </p:spPr>
        <p:txBody>
          <a:bodyPr wrap="none">
            <a:spAutoFit/>
          </a:bodyPr>
          <a:lstStyle/>
          <a:p>
            <a:pPr>
              <a:defRPr/>
            </a:pPr>
            <a:r>
              <a:rPr lang="en-US" dirty="0">
                <a:latin typeface="+mj-lt"/>
                <a:ea typeface="MS PGothic" charset="0"/>
                <a:cs typeface="MS PGothic" charset="0"/>
              </a:rPr>
              <a:t>Convective Cloud Formation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06-17">
            <a:extLst>
              <a:ext uri="{FF2B5EF4-FFF2-40B4-BE49-F238E27FC236}">
                <a16:creationId xmlns:a16="http://schemas.microsoft.com/office/drawing/2014/main" id="{E5E1695C-12F0-8E4B-BDBD-CDEE70DD1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457200"/>
            <a:ext cx="6253162"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C016379-0BE8-0344-9A58-F47AAC38E3EC}"/>
              </a:ext>
            </a:extLst>
          </p:cNvPr>
          <p:cNvSpPr txBox="1"/>
          <p:nvPr/>
        </p:nvSpPr>
        <p:spPr>
          <a:xfrm>
            <a:off x="2790825" y="0"/>
            <a:ext cx="4067175" cy="461963"/>
          </a:xfrm>
          <a:prstGeom prst="rect">
            <a:avLst/>
          </a:prstGeom>
          <a:noFill/>
        </p:spPr>
        <p:txBody>
          <a:bodyPr wrap="none">
            <a:spAutoFit/>
          </a:bodyPr>
          <a:lstStyle/>
          <a:p>
            <a:pPr>
              <a:defRPr/>
            </a:pPr>
            <a:r>
              <a:rPr lang="en-US" dirty="0">
                <a:latin typeface="+mj-lt"/>
                <a:ea typeface="MS PGothic" charset="0"/>
                <a:cs typeface="MS PGothic" charset="0"/>
              </a:rPr>
              <a:t>Convective Cloud Formation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IMG_0538.jpg">
            <a:extLst>
              <a:ext uri="{FF2B5EF4-FFF2-40B4-BE49-F238E27FC236}">
                <a16:creationId xmlns:a16="http://schemas.microsoft.com/office/drawing/2014/main" id="{E4C2A3CA-D8EF-BF40-BB6A-BEF772A13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A266D0-E1A2-8347-AE12-EF606C0700C7}"/>
              </a:ext>
            </a:extLst>
          </p:cNvPr>
          <p:cNvSpPr txBox="1"/>
          <p:nvPr/>
        </p:nvSpPr>
        <p:spPr>
          <a:xfrm>
            <a:off x="2667000" y="0"/>
            <a:ext cx="4067175" cy="461963"/>
          </a:xfrm>
          <a:prstGeom prst="rect">
            <a:avLst/>
          </a:prstGeom>
          <a:noFill/>
        </p:spPr>
        <p:txBody>
          <a:bodyPr wrap="none">
            <a:spAutoFit/>
          </a:bodyPr>
          <a:lstStyle/>
          <a:p>
            <a:pPr>
              <a:defRPr/>
            </a:pPr>
            <a:r>
              <a:rPr lang="en-US" dirty="0">
                <a:solidFill>
                  <a:srgbClr val="FFFF00"/>
                </a:solidFill>
                <a:latin typeface="+mj-lt"/>
                <a:ea typeface="MS PGothic" charset="0"/>
                <a:cs typeface="MS PGothic" charset="0"/>
              </a:rPr>
              <a:t>Convective Cloud Formation</a:t>
            </a:r>
          </a:p>
        </p:txBody>
      </p:sp>
      <p:sp>
        <p:nvSpPr>
          <p:cNvPr id="59395" name="TextBox 3">
            <a:extLst>
              <a:ext uri="{FF2B5EF4-FFF2-40B4-BE49-F238E27FC236}">
                <a16:creationId xmlns:a16="http://schemas.microsoft.com/office/drawing/2014/main" id="{B1DA1C38-A258-BD4A-A2F2-289446A35883}"/>
              </a:ext>
            </a:extLst>
          </p:cNvPr>
          <p:cNvSpPr txBox="1">
            <a:spLocks noChangeArrowheads="1"/>
          </p:cNvSpPr>
          <p:nvPr/>
        </p:nvSpPr>
        <p:spPr bwMode="auto">
          <a:xfrm>
            <a:off x="6575425" y="6367463"/>
            <a:ext cx="2295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solidFill>
                  <a:schemeClr val="bg1"/>
                </a:solidFill>
                <a:latin typeface="Arial" panose="020B0604020202020204" pitchFamily="34" charset="0"/>
              </a:rPr>
              <a:t>(Chap. 6, pp. 152–158)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1" descr="05T01">
            <a:extLst>
              <a:ext uri="{FF2B5EF4-FFF2-40B4-BE49-F238E27FC236}">
                <a16:creationId xmlns:a16="http://schemas.microsoft.com/office/drawing/2014/main" id="{B1A89D9D-3289-7541-A39A-67A8A0720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27025"/>
            <a:ext cx="8964613" cy="6203950"/>
          </a:xfrm>
          <a:prstGeom prst="rect">
            <a:avLst/>
          </a:prstGeom>
          <a:solidFill>
            <a:srgbClr val="DBE2E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4" name="Rectangle 3" hidden="1">
            <a:extLst>
              <a:ext uri="{FF2B5EF4-FFF2-40B4-BE49-F238E27FC236}">
                <a16:creationId xmlns:a16="http://schemas.microsoft.com/office/drawing/2014/main" id="{4442F221-E8A7-5F41-86E7-ACE13AA7AA4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18435" name="TextBox 1">
            <a:extLst>
              <a:ext uri="{FF2B5EF4-FFF2-40B4-BE49-F238E27FC236}">
                <a16:creationId xmlns:a16="http://schemas.microsoft.com/office/drawing/2014/main" id="{28E4D460-4394-B742-920A-F1B1978DB2C3}"/>
              </a:ext>
            </a:extLst>
          </p:cNvPr>
          <p:cNvSpPr txBox="1">
            <a:spLocks noChangeArrowheads="1"/>
          </p:cNvSpPr>
          <p:nvPr/>
        </p:nvSpPr>
        <p:spPr bwMode="auto">
          <a:xfrm>
            <a:off x="4840288" y="2895600"/>
            <a:ext cx="569912" cy="461963"/>
          </a:xfrm>
          <a:prstGeom prst="rect">
            <a:avLst/>
          </a:prstGeom>
          <a:solidFill>
            <a:srgbClr val="DBE2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0.1</a:t>
            </a:r>
          </a:p>
        </p:txBody>
      </p:sp>
      <p:sp>
        <p:nvSpPr>
          <p:cNvPr id="18436" name="TextBox 4">
            <a:extLst>
              <a:ext uri="{FF2B5EF4-FFF2-40B4-BE49-F238E27FC236}">
                <a16:creationId xmlns:a16="http://schemas.microsoft.com/office/drawing/2014/main" id="{1AC6D4D7-2B60-3341-9150-F349FA1765E1}"/>
              </a:ext>
            </a:extLst>
          </p:cNvPr>
          <p:cNvSpPr txBox="1">
            <a:spLocks noChangeArrowheads="1"/>
          </p:cNvSpPr>
          <p:nvPr/>
        </p:nvSpPr>
        <p:spPr bwMode="auto">
          <a:xfrm>
            <a:off x="4495800" y="4033838"/>
            <a:ext cx="569913" cy="461962"/>
          </a:xfrm>
          <a:prstGeom prst="rect">
            <a:avLst/>
          </a:prstGeom>
          <a:solidFill>
            <a:srgbClr val="A2CEE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0.1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3">
            <a:extLst>
              <a:ext uri="{FF2B5EF4-FFF2-40B4-BE49-F238E27FC236}">
                <a16:creationId xmlns:a16="http://schemas.microsoft.com/office/drawing/2014/main" id="{4B7CC3FB-C51E-0747-83F8-5BCFED02DF6A}"/>
              </a:ext>
            </a:extLst>
          </p:cNvPr>
          <p:cNvSpPr txBox="1">
            <a:spLocks noChangeArrowheads="1"/>
          </p:cNvSpPr>
          <p:nvPr/>
        </p:nvSpPr>
        <p:spPr bwMode="auto">
          <a:xfrm>
            <a:off x="420688" y="439738"/>
            <a:ext cx="8382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u="sng">
                <a:latin typeface="Arial" panose="020B0604020202020204" pitchFamily="34" charset="0"/>
              </a:rPr>
              <a:t>Quick Summary—Cloud Formation:</a:t>
            </a:r>
          </a:p>
          <a:p>
            <a:endParaRPr lang="en-US" altLang="en-US">
              <a:latin typeface="Arial" panose="020B0604020202020204" pitchFamily="34" charset="0"/>
            </a:endParaRPr>
          </a:p>
          <a:p>
            <a:pPr>
              <a:buFontTx/>
              <a:buChar char="•"/>
            </a:pPr>
            <a:r>
              <a:rPr lang="en-US" altLang="en-US">
                <a:latin typeface="Arial" panose="020B0604020202020204" pitchFamily="34" charset="0"/>
              </a:rPr>
              <a:t>Clouds form when air that contains cloud condensation nuclei is saturated via cooling or mixing.</a:t>
            </a:r>
          </a:p>
          <a:p>
            <a:pPr>
              <a:buFontTx/>
              <a:buChar char="•"/>
            </a:pPr>
            <a:endParaRPr lang="en-US" altLang="en-US">
              <a:latin typeface="Arial" panose="020B0604020202020204" pitchFamily="34" charset="0"/>
            </a:endParaRPr>
          </a:p>
          <a:p>
            <a:pPr>
              <a:buFontTx/>
              <a:buChar char="•"/>
            </a:pPr>
            <a:r>
              <a:rPr lang="en-US" altLang="en-US">
                <a:latin typeface="Arial" panose="020B0604020202020204" pitchFamily="34" charset="0"/>
              </a:rPr>
              <a:t>Mixing clouds form when moist air is added to unsaturated air, raising the humidity to saturation.</a:t>
            </a:r>
          </a:p>
          <a:p>
            <a:pPr>
              <a:buFontTx/>
              <a:buChar char="•"/>
            </a:pPr>
            <a:endParaRPr lang="en-US" altLang="en-US">
              <a:latin typeface="Arial" panose="020B0604020202020204" pitchFamily="34" charset="0"/>
            </a:endParaRPr>
          </a:p>
          <a:p>
            <a:pPr>
              <a:buFontTx/>
              <a:buChar char="•"/>
            </a:pPr>
            <a:r>
              <a:rPr lang="en-US" altLang="en-US">
                <a:latin typeface="Arial" panose="020B0604020202020204" pitchFamily="34" charset="0"/>
              </a:rPr>
              <a:t>Most clouds form via cooling and rising motion.</a:t>
            </a:r>
          </a:p>
          <a:p>
            <a:endParaRPr lang="en-US" altLang="en-US">
              <a:latin typeface="Arial" panose="020B0604020202020204" pitchFamily="34" charset="0"/>
            </a:endParaRPr>
          </a:p>
          <a:p>
            <a:pPr>
              <a:buFontTx/>
              <a:buChar char="•"/>
            </a:pPr>
            <a:r>
              <a:rPr lang="en-US" altLang="en-US">
                <a:latin typeface="Arial" panose="020B0604020202020204" pitchFamily="34" charset="0"/>
              </a:rPr>
              <a:t>Rising air expands (because pressure is lower) and is thus cooler (less dense).  A cloud forms when the air is cooled to the dew point temperature (saturation; RH = 100%).</a:t>
            </a:r>
          </a:p>
          <a:p>
            <a:pPr>
              <a:buFontTx/>
              <a:buChar char="•"/>
            </a:pPr>
            <a:endParaRPr lang="en-US" altLang="en-US">
              <a:latin typeface="Arial" panose="020B0604020202020204" pitchFamily="34" charset="0"/>
            </a:endParaRPr>
          </a:p>
          <a:p>
            <a:pPr>
              <a:buFontTx/>
              <a:buChar char="•"/>
            </a:pPr>
            <a:r>
              <a:rPr lang="en-US" altLang="en-US">
                <a:latin typeface="Arial" panose="020B0604020202020204" pitchFamily="34" charset="0"/>
              </a:rPr>
              <a:t>Rising motion in the atmosphere occurs at many different scales, from local (convection) to frontal.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sunset_mb20041227102">
            <a:extLst>
              <a:ext uri="{FF2B5EF4-FFF2-40B4-BE49-F238E27FC236}">
                <a16:creationId xmlns:a16="http://schemas.microsoft.com/office/drawing/2014/main" id="{E823D566-B31E-3846-B4D4-28D264B90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a:extLst>
              <a:ext uri="{FF2B5EF4-FFF2-40B4-BE49-F238E27FC236}">
                <a16:creationId xmlns:a16="http://schemas.microsoft.com/office/drawing/2014/main" id="{47308B0A-D8AD-764D-B72E-BC8119B029F9}"/>
              </a:ext>
            </a:extLst>
          </p:cNvPr>
          <p:cNvSpPr txBox="1">
            <a:spLocks noChangeArrowheads="1"/>
          </p:cNvSpPr>
          <p:nvPr/>
        </p:nvSpPr>
        <p:spPr bwMode="auto">
          <a:xfrm>
            <a:off x="2851150" y="1798638"/>
            <a:ext cx="3529013" cy="1077912"/>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lgn="ctr">
              <a:defRPr/>
            </a:pPr>
            <a:r>
              <a:rPr lang="en-US" dirty="0">
                <a:solidFill>
                  <a:srgbClr val="FFFF00"/>
                </a:solidFill>
                <a:latin typeface="+mj-lt"/>
              </a:rPr>
              <a:t>CLOUD</a:t>
            </a:r>
          </a:p>
          <a:p>
            <a:pPr algn="ctr">
              <a:defRPr/>
            </a:pPr>
            <a:r>
              <a:rPr lang="en-US" dirty="0">
                <a:solidFill>
                  <a:srgbClr val="FFFF00"/>
                </a:solidFill>
                <a:latin typeface="+mj-lt"/>
              </a:rPr>
              <a:t>CLASSIFICATION</a:t>
            </a:r>
            <a:endParaRPr lang="en-US" sz="2400"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1274-9B53-9A4F-B5B0-CB633FD6E1C6}"/>
              </a:ext>
            </a:extLst>
          </p:cNvPr>
          <p:cNvSpPr>
            <a:spLocks noGrp="1"/>
          </p:cNvSpPr>
          <p:nvPr>
            <p:ph type="title"/>
          </p:nvPr>
        </p:nvSpPr>
        <p:spPr/>
        <p:txBody>
          <a:bodyPr/>
          <a:lstStyle/>
          <a:p>
            <a:r>
              <a:rPr lang="en-US" dirty="0"/>
              <a:t>Cloud Classification</a:t>
            </a:r>
          </a:p>
        </p:txBody>
      </p:sp>
      <p:sp>
        <p:nvSpPr>
          <p:cNvPr id="3" name="Content Placeholder 2">
            <a:extLst>
              <a:ext uri="{FF2B5EF4-FFF2-40B4-BE49-F238E27FC236}">
                <a16:creationId xmlns:a16="http://schemas.microsoft.com/office/drawing/2014/main" id="{7C8F4887-426D-1946-88C6-2055AF781BEB}"/>
              </a:ext>
            </a:extLst>
          </p:cNvPr>
          <p:cNvSpPr>
            <a:spLocks noGrp="1"/>
          </p:cNvSpPr>
          <p:nvPr>
            <p:ph idx="1"/>
          </p:nvPr>
        </p:nvSpPr>
        <p:spPr/>
        <p:txBody>
          <a:bodyPr/>
          <a:lstStyle/>
          <a:p>
            <a:pPr marL="0" indent="0">
              <a:buNone/>
            </a:pPr>
            <a:r>
              <a:rPr lang="en-US" dirty="0"/>
              <a:t>I.	</a:t>
            </a:r>
            <a:r>
              <a:rPr lang="en-US" b="1" dirty="0"/>
              <a:t>Stratiform:  </a:t>
            </a:r>
            <a:r>
              <a:rPr lang="en-US" dirty="0"/>
              <a:t>large-scale lifting of</a:t>
            </a:r>
          </a:p>
          <a:p>
            <a:pPr marL="0" indent="0">
              <a:buNone/>
            </a:pPr>
            <a:r>
              <a:rPr lang="en-US" dirty="0"/>
              <a:t>	</a:t>
            </a:r>
            <a:r>
              <a:rPr lang="en-US" u="sng" dirty="0"/>
              <a:t>stable</a:t>
            </a:r>
            <a:r>
              <a:rPr lang="en-US" dirty="0"/>
              <a:t> air; no vertical development</a:t>
            </a:r>
          </a:p>
          <a:p>
            <a:pPr marL="0" indent="0">
              <a:buNone/>
            </a:pPr>
            <a:endParaRPr lang="en-US" dirty="0"/>
          </a:p>
          <a:p>
            <a:pPr marL="0" indent="0">
              <a:buNone/>
            </a:pPr>
            <a:r>
              <a:rPr lang="en-US" sz="3200" dirty="0"/>
              <a:t>II.	</a:t>
            </a:r>
            <a:r>
              <a:rPr lang="en-US" sz="3200" b="1" dirty="0"/>
              <a:t>Cumuliform:  </a:t>
            </a:r>
            <a:r>
              <a:rPr lang="en-US" sz="3200" dirty="0"/>
              <a:t>vertical development</a:t>
            </a:r>
          </a:p>
          <a:p>
            <a:pPr marL="0" indent="0">
              <a:buNone/>
            </a:pPr>
            <a:r>
              <a:rPr lang="en-US" dirty="0"/>
              <a:t>	caused by convection; flat cloud 	base; form in </a:t>
            </a:r>
            <a:r>
              <a:rPr lang="en-US" u="sng" dirty="0"/>
              <a:t>unstable</a:t>
            </a:r>
            <a:r>
              <a:rPr lang="en-US" dirty="0"/>
              <a:t> air</a:t>
            </a:r>
          </a:p>
        </p:txBody>
      </p:sp>
    </p:spTree>
    <p:extLst>
      <p:ext uri="{BB962C8B-B14F-4D97-AF65-F5344CB8AC3E}">
        <p14:creationId xmlns:p14="http://schemas.microsoft.com/office/powerpoint/2010/main" val="1373982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DB38-6F9D-1846-B5E4-97B9DF88CEAA}"/>
              </a:ext>
            </a:extLst>
          </p:cNvPr>
          <p:cNvSpPr>
            <a:spLocks noGrp="1"/>
          </p:cNvSpPr>
          <p:nvPr>
            <p:ph type="title"/>
          </p:nvPr>
        </p:nvSpPr>
        <p:spPr/>
        <p:txBody>
          <a:bodyPr/>
          <a:lstStyle/>
          <a:p>
            <a:r>
              <a:rPr lang="en-US" dirty="0"/>
              <a:t>Stratiform Clouds</a:t>
            </a:r>
          </a:p>
        </p:txBody>
      </p:sp>
      <p:sp>
        <p:nvSpPr>
          <p:cNvPr id="3" name="Content Placeholder 2">
            <a:extLst>
              <a:ext uri="{FF2B5EF4-FFF2-40B4-BE49-F238E27FC236}">
                <a16:creationId xmlns:a16="http://schemas.microsoft.com/office/drawing/2014/main" id="{01982A85-8B0B-FB48-8815-457318DB0615}"/>
              </a:ext>
            </a:extLst>
          </p:cNvPr>
          <p:cNvSpPr>
            <a:spLocks noGrp="1"/>
          </p:cNvSpPr>
          <p:nvPr>
            <p:ph idx="1"/>
          </p:nvPr>
        </p:nvSpPr>
        <p:spPr>
          <a:xfrm>
            <a:off x="762000" y="1756144"/>
            <a:ext cx="7772400" cy="4114800"/>
          </a:xfrm>
        </p:spPr>
        <p:txBody>
          <a:bodyPr/>
          <a:lstStyle/>
          <a:p>
            <a:pPr marL="0" indent="0">
              <a:buNone/>
            </a:pPr>
            <a:r>
              <a:rPr lang="en-US" dirty="0"/>
              <a:t>A.	High (&gt;23,000 feet), “</a:t>
            </a:r>
            <a:r>
              <a:rPr lang="en-US" dirty="0" err="1"/>
              <a:t>cirro</a:t>
            </a:r>
            <a:r>
              <a:rPr lang="en-US" dirty="0"/>
              <a:t>-,” 	composed of high crystals only, no 	shadow cast</a:t>
            </a:r>
          </a:p>
          <a:p>
            <a:pPr marL="457200" lvl="1" indent="0">
              <a:buNone/>
            </a:pPr>
            <a:r>
              <a:rPr lang="en-US" dirty="0"/>
              <a:t>1.	cirrus</a:t>
            </a:r>
          </a:p>
          <a:p>
            <a:pPr marL="457200" lvl="1" indent="0">
              <a:buNone/>
            </a:pPr>
            <a:r>
              <a:rPr lang="en-US" dirty="0"/>
              <a:t>2.	cirrostratus (status = layer)</a:t>
            </a:r>
          </a:p>
          <a:p>
            <a:pPr marL="457200" lvl="1" indent="0">
              <a:buNone/>
            </a:pPr>
            <a:r>
              <a:rPr lang="en-US" dirty="0"/>
              <a:t>3.	cirrocumulus (cumulus = puffy) </a:t>
            </a:r>
          </a:p>
          <a:p>
            <a:pPr marL="457200" lvl="1" indent="0">
              <a:buNone/>
            </a:pPr>
            <a:r>
              <a:rPr lang="en-US" dirty="0"/>
              <a:t>	(note: this is a stratiform cloud, not 	cumuliform)</a:t>
            </a:r>
          </a:p>
        </p:txBody>
      </p:sp>
    </p:spTree>
    <p:extLst>
      <p:ext uri="{BB962C8B-B14F-4D97-AF65-F5344CB8AC3E}">
        <p14:creationId xmlns:p14="http://schemas.microsoft.com/office/powerpoint/2010/main" val="2830141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DB38-6F9D-1846-B5E4-97B9DF88CEAA}"/>
              </a:ext>
            </a:extLst>
          </p:cNvPr>
          <p:cNvSpPr>
            <a:spLocks noGrp="1"/>
          </p:cNvSpPr>
          <p:nvPr>
            <p:ph type="title"/>
          </p:nvPr>
        </p:nvSpPr>
        <p:spPr/>
        <p:txBody>
          <a:bodyPr/>
          <a:lstStyle/>
          <a:p>
            <a:r>
              <a:rPr lang="en-US" dirty="0"/>
              <a:t>Stratiform Clouds</a:t>
            </a:r>
          </a:p>
        </p:txBody>
      </p:sp>
      <p:sp>
        <p:nvSpPr>
          <p:cNvPr id="3" name="Content Placeholder 2">
            <a:extLst>
              <a:ext uri="{FF2B5EF4-FFF2-40B4-BE49-F238E27FC236}">
                <a16:creationId xmlns:a16="http://schemas.microsoft.com/office/drawing/2014/main" id="{01982A85-8B0B-FB48-8815-457318DB0615}"/>
              </a:ext>
            </a:extLst>
          </p:cNvPr>
          <p:cNvSpPr>
            <a:spLocks noGrp="1"/>
          </p:cNvSpPr>
          <p:nvPr>
            <p:ph idx="1"/>
          </p:nvPr>
        </p:nvSpPr>
        <p:spPr>
          <a:xfrm>
            <a:off x="762000" y="1756144"/>
            <a:ext cx="7772400" cy="4114800"/>
          </a:xfrm>
        </p:spPr>
        <p:txBody>
          <a:bodyPr/>
          <a:lstStyle/>
          <a:p>
            <a:pPr marL="0" indent="0">
              <a:buNone/>
            </a:pPr>
            <a:r>
              <a:rPr lang="en-US" dirty="0"/>
              <a:t>B.	Middle (6,500–23,000 feet), “alto-,” 	water only or water/ice mix, clouds</a:t>
            </a:r>
          </a:p>
          <a:p>
            <a:pPr marL="0" indent="0">
              <a:buNone/>
            </a:pPr>
            <a:r>
              <a:rPr lang="en-US" dirty="0"/>
              <a:t>	block direct sunlight, shadow at base</a:t>
            </a:r>
          </a:p>
          <a:p>
            <a:pPr marL="457200" lvl="1" indent="0">
              <a:buNone/>
            </a:pPr>
            <a:r>
              <a:rPr lang="en-US" dirty="0"/>
              <a:t>1.	altostratus</a:t>
            </a:r>
          </a:p>
          <a:p>
            <a:pPr marL="457200" lvl="1" indent="0">
              <a:buNone/>
            </a:pPr>
            <a:r>
              <a:rPr lang="en-US" dirty="0"/>
              <a:t>2.	altocumulus</a:t>
            </a:r>
          </a:p>
        </p:txBody>
      </p:sp>
    </p:spTree>
    <p:extLst>
      <p:ext uri="{BB962C8B-B14F-4D97-AF65-F5344CB8AC3E}">
        <p14:creationId xmlns:p14="http://schemas.microsoft.com/office/powerpoint/2010/main" val="3897611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DB38-6F9D-1846-B5E4-97B9DF88CEAA}"/>
              </a:ext>
            </a:extLst>
          </p:cNvPr>
          <p:cNvSpPr>
            <a:spLocks noGrp="1"/>
          </p:cNvSpPr>
          <p:nvPr>
            <p:ph type="title"/>
          </p:nvPr>
        </p:nvSpPr>
        <p:spPr/>
        <p:txBody>
          <a:bodyPr/>
          <a:lstStyle/>
          <a:p>
            <a:r>
              <a:rPr lang="en-US" dirty="0"/>
              <a:t>Stratiform Clouds</a:t>
            </a:r>
          </a:p>
        </p:txBody>
      </p:sp>
      <p:sp>
        <p:nvSpPr>
          <p:cNvPr id="3" name="Content Placeholder 2">
            <a:extLst>
              <a:ext uri="{FF2B5EF4-FFF2-40B4-BE49-F238E27FC236}">
                <a16:creationId xmlns:a16="http://schemas.microsoft.com/office/drawing/2014/main" id="{01982A85-8B0B-FB48-8815-457318DB0615}"/>
              </a:ext>
            </a:extLst>
          </p:cNvPr>
          <p:cNvSpPr>
            <a:spLocks noGrp="1"/>
          </p:cNvSpPr>
          <p:nvPr>
            <p:ph idx="1"/>
          </p:nvPr>
        </p:nvSpPr>
        <p:spPr>
          <a:xfrm>
            <a:off x="762000" y="1756144"/>
            <a:ext cx="7772400" cy="4114800"/>
          </a:xfrm>
        </p:spPr>
        <p:txBody>
          <a:bodyPr/>
          <a:lstStyle/>
          <a:p>
            <a:pPr marL="0" indent="0">
              <a:buNone/>
            </a:pPr>
            <a:r>
              <a:rPr lang="en-US" dirty="0"/>
              <a:t>C.	Low (&lt;6,600 feet), “</a:t>
            </a:r>
            <a:r>
              <a:rPr lang="en-US" dirty="0" err="1"/>
              <a:t>strato</a:t>
            </a:r>
            <a:r>
              <a:rPr lang="en-US" dirty="0"/>
              <a:t>-,” 	composed of liquid water only</a:t>
            </a:r>
          </a:p>
          <a:p>
            <a:pPr marL="457200" lvl="1" indent="0">
              <a:buNone/>
            </a:pPr>
            <a:r>
              <a:rPr lang="en-US" dirty="0"/>
              <a:t>1.	stratus</a:t>
            </a:r>
          </a:p>
          <a:p>
            <a:pPr marL="457200" lvl="1" indent="0">
              <a:buNone/>
            </a:pPr>
            <a:r>
              <a:rPr lang="en-US" dirty="0"/>
              <a:t>2.	stratocumulus</a:t>
            </a:r>
          </a:p>
          <a:p>
            <a:pPr marL="457200" lvl="1" indent="0">
              <a:buNone/>
            </a:pPr>
            <a:r>
              <a:rPr lang="en-US" dirty="0"/>
              <a:t>3.	nimbostratus (</a:t>
            </a:r>
            <a:r>
              <a:rPr lang="en-US" dirty="0" err="1"/>
              <a:t>nimbo</a:t>
            </a:r>
            <a:r>
              <a:rPr lang="en-US" dirty="0"/>
              <a:t>=rain)</a:t>
            </a:r>
          </a:p>
          <a:p>
            <a:pPr marL="457200" lvl="1" indent="0">
              <a:buNone/>
            </a:pPr>
            <a:r>
              <a:rPr lang="en-US" dirty="0"/>
              <a:t>	</a:t>
            </a:r>
          </a:p>
        </p:txBody>
      </p:sp>
    </p:spTree>
    <p:extLst>
      <p:ext uri="{BB962C8B-B14F-4D97-AF65-F5344CB8AC3E}">
        <p14:creationId xmlns:p14="http://schemas.microsoft.com/office/powerpoint/2010/main" val="262585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DB38-6F9D-1846-B5E4-97B9DF88CEAA}"/>
              </a:ext>
            </a:extLst>
          </p:cNvPr>
          <p:cNvSpPr>
            <a:spLocks noGrp="1"/>
          </p:cNvSpPr>
          <p:nvPr>
            <p:ph type="title"/>
          </p:nvPr>
        </p:nvSpPr>
        <p:spPr/>
        <p:txBody>
          <a:bodyPr/>
          <a:lstStyle/>
          <a:p>
            <a:r>
              <a:rPr lang="en-US" dirty="0"/>
              <a:t>Cumuliform Clouds</a:t>
            </a:r>
          </a:p>
        </p:txBody>
      </p:sp>
      <p:sp>
        <p:nvSpPr>
          <p:cNvPr id="3" name="Content Placeholder 2">
            <a:extLst>
              <a:ext uri="{FF2B5EF4-FFF2-40B4-BE49-F238E27FC236}">
                <a16:creationId xmlns:a16="http://schemas.microsoft.com/office/drawing/2014/main" id="{01982A85-8B0B-FB48-8815-457318DB0615}"/>
              </a:ext>
            </a:extLst>
          </p:cNvPr>
          <p:cNvSpPr>
            <a:spLocks noGrp="1"/>
          </p:cNvSpPr>
          <p:nvPr>
            <p:ph idx="1"/>
          </p:nvPr>
        </p:nvSpPr>
        <p:spPr>
          <a:xfrm>
            <a:off x="762000" y="2819400"/>
            <a:ext cx="7772400" cy="2362200"/>
          </a:xfrm>
        </p:spPr>
        <p:txBody>
          <a:bodyPr/>
          <a:lstStyle/>
          <a:p>
            <a:pPr marL="514350" indent="-514350">
              <a:buAutoNum type="alphaUcPeriod"/>
            </a:pPr>
            <a:r>
              <a:rPr lang="en-US" sz="2800" dirty="0"/>
              <a:t>fair weather cumulus (cumulus humilis); cloud tops 3000–5000 feet above surface</a:t>
            </a:r>
          </a:p>
          <a:p>
            <a:pPr marL="514350" indent="-514350">
              <a:buAutoNum type="alphaUcPeriod"/>
            </a:pPr>
            <a:r>
              <a:rPr lang="en-US" sz="2800" dirty="0"/>
              <a:t>cumulus </a:t>
            </a:r>
            <a:r>
              <a:rPr lang="en-US" sz="2800" dirty="0" err="1"/>
              <a:t>congestus</a:t>
            </a:r>
            <a:r>
              <a:rPr lang="en-US" sz="2800" dirty="0"/>
              <a:t>; 10,000–15,000 feet</a:t>
            </a:r>
          </a:p>
          <a:p>
            <a:pPr marL="514350" indent="-514350">
              <a:buAutoNum type="alphaUcPeriod"/>
            </a:pPr>
            <a:r>
              <a:rPr lang="en-US" sz="2800" dirty="0"/>
              <a:t>cumulonimbus; tops &gt; 20,000 feet; thunderstorm, possible glaciated anvil, precipitation</a:t>
            </a:r>
          </a:p>
          <a:p>
            <a:pPr marL="0" indent="0">
              <a:buNone/>
            </a:pPr>
            <a:endParaRPr lang="en-US" sz="2800" dirty="0"/>
          </a:p>
          <a:p>
            <a:pPr marL="457200" lvl="1" indent="0">
              <a:buNone/>
            </a:pPr>
            <a:r>
              <a:rPr lang="en-US" dirty="0"/>
              <a:t>	</a:t>
            </a:r>
          </a:p>
        </p:txBody>
      </p:sp>
      <p:sp>
        <p:nvSpPr>
          <p:cNvPr id="4" name="TextBox 3">
            <a:extLst>
              <a:ext uri="{FF2B5EF4-FFF2-40B4-BE49-F238E27FC236}">
                <a16:creationId xmlns:a16="http://schemas.microsoft.com/office/drawing/2014/main" id="{D04CECCE-590B-0840-A21E-B1E3FB12B43A}"/>
              </a:ext>
            </a:extLst>
          </p:cNvPr>
          <p:cNvSpPr txBox="1"/>
          <p:nvPr/>
        </p:nvSpPr>
        <p:spPr>
          <a:xfrm>
            <a:off x="841687" y="1524000"/>
            <a:ext cx="7680308" cy="954107"/>
          </a:xfrm>
          <a:prstGeom prst="rect">
            <a:avLst/>
          </a:prstGeom>
          <a:noFill/>
        </p:spPr>
        <p:txBody>
          <a:bodyPr wrap="none" rtlCol="0">
            <a:spAutoFit/>
          </a:bodyPr>
          <a:lstStyle/>
          <a:p>
            <a:r>
              <a:rPr lang="en-US" sz="2800" dirty="0">
                <a:latin typeface="+mn-lt"/>
              </a:rPr>
              <a:t>Flat cloud base, caused by convection, form in </a:t>
            </a:r>
          </a:p>
          <a:p>
            <a:r>
              <a:rPr lang="en-US" sz="2800" dirty="0">
                <a:latin typeface="+mn-lt"/>
              </a:rPr>
              <a:t>unstable air</a:t>
            </a:r>
          </a:p>
        </p:txBody>
      </p:sp>
    </p:spTree>
    <p:extLst>
      <p:ext uri="{BB962C8B-B14F-4D97-AF65-F5344CB8AC3E}">
        <p14:creationId xmlns:p14="http://schemas.microsoft.com/office/powerpoint/2010/main" val="2282990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05-24">
            <a:extLst>
              <a:ext uri="{FF2B5EF4-FFF2-40B4-BE49-F238E27FC236}">
                <a16:creationId xmlns:a16="http://schemas.microsoft.com/office/drawing/2014/main" id="{4712C776-B9E9-8743-B1D8-BD1199F65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62000"/>
            <a:ext cx="89662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BB84C0-EF3F-7C4B-86C8-EB98BCEDA96E}"/>
              </a:ext>
            </a:extLst>
          </p:cNvPr>
          <p:cNvSpPr txBox="1"/>
          <p:nvPr/>
        </p:nvSpPr>
        <p:spPr>
          <a:xfrm>
            <a:off x="2819400" y="76200"/>
            <a:ext cx="3575050" cy="584200"/>
          </a:xfrm>
          <a:prstGeom prst="rect">
            <a:avLst/>
          </a:prstGeom>
          <a:noFill/>
        </p:spPr>
        <p:txBody>
          <a:bodyPr wrap="none">
            <a:spAutoFit/>
          </a:bodyPr>
          <a:lstStyle/>
          <a:p>
            <a:pPr>
              <a:defRPr/>
            </a:pPr>
            <a:r>
              <a:rPr lang="en-US" sz="3200" dirty="0">
                <a:latin typeface="+mj-lt"/>
                <a:ea typeface="MS PGothic" charset="0"/>
                <a:cs typeface="MS PGothic" charset="0"/>
              </a:rPr>
              <a:t>Basic Cloud Types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Cirrus clouds-Horz">
            <a:extLst>
              <a:ext uri="{FF2B5EF4-FFF2-40B4-BE49-F238E27FC236}">
                <a16:creationId xmlns:a16="http://schemas.microsoft.com/office/drawing/2014/main" id="{0A5E1F9B-943B-394E-B581-5A0B96A09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a:extLst>
              <a:ext uri="{FF2B5EF4-FFF2-40B4-BE49-F238E27FC236}">
                <a16:creationId xmlns:a16="http://schemas.microsoft.com/office/drawing/2014/main" id="{045843E5-EA00-B844-9540-3BBBA2213B47}"/>
              </a:ext>
            </a:extLst>
          </p:cNvPr>
          <p:cNvSpPr txBox="1">
            <a:spLocks noChangeArrowheads="1"/>
          </p:cNvSpPr>
          <p:nvPr/>
        </p:nvSpPr>
        <p:spPr bwMode="auto">
          <a:xfrm>
            <a:off x="381000" y="228600"/>
            <a:ext cx="1365250"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CIRRUS</a:t>
            </a:r>
            <a:endParaRPr lang="en-US" sz="2400"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E0E6B-038B-4841-B04D-A75403E6C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062"/>
            <a:ext cx="9144000" cy="5199876"/>
          </a:xfrm>
          <a:prstGeom prst="rect">
            <a:avLst/>
          </a:prstGeom>
        </p:spPr>
      </p:pic>
      <p:sp>
        <p:nvSpPr>
          <p:cNvPr id="4" name="Text Box 3">
            <a:extLst>
              <a:ext uri="{FF2B5EF4-FFF2-40B4-BE49-F238E27FC236}">
                <a16:creationId xmlns:a16="http://schemas.microsoft.com/office/drawing/2014/main" id="{3B79B17F-7359-6E46-92BE-1EE42700C5BA}"/>
              </a:ext>
            </a:extLst>
          </p:cNvPr>
          <p:cNvSpPr txBox="1">
            <a:spLocks noChangeArrowheads="1"/>
          </p:cNvSpPr>
          <p:nvPr/>
        </p:nvSpPr>
        <p:spPr bwMode="auto">
          <a:xfrm>
            <a:off x="228600" y="990600"/>
            <a:ext cx="1365250"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CIRRUS</a:t>
            </a:r>
            <a:endParaRPr lang="en-US" sz="2400" dirty="0">
              <a:latin typeface="+mj-lt"/>
            </a:endParaRPr>
          </a:p>
        </p:txBody>
      </p:sp>
    </p:spTree>
    <p:extLst>
      <p:ext uri="{BB962C8B-B14F-4D97-AF65-F5344CB8AC3E}">
        <p14:creationId xmlns:p14="http://schemas.microsoft.com/office/powerpoint/2010/main" val="294347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13589_05_03.jpg">
            <a:extLst>
              <a:ext uri="{FF2B5EF4-FFF2-40B4-BE49-F238E27FC236}">
                <a16:creationId xmlns:a16="http://schemas.microsoft.com/office/drawing/2014/main" id="{030D4497-4F8F-BB4F-BBD4-D0188F64F2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85850"/>
            <a:ext cx="88392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1">
            <a:extLst>
              <a:ext uri="{FF2B5EF4-FFF2-40B4-BE49-F238E27FC236}">
                <a16:creationId xmlns:a16="http://schemas.microsoft.com/office/drawing/2014/main" id="{DA75D21E-78D6-6948-8B5F-1901DAFC1876}"/>
              </a:ext>
            </a:extLst>
          </p:cNvPr>
          <p:cNvSpPr txBox="1">
            <a:spLocks noChangeArrowheads="1"/>
          </p:cNvSpPr>
          <p:nvPr/>
        </p:nvSpPr>
        <p:spPr bwMode="auto">
          <a:xfrm>
            <a:off x="709613" y="228600"/>
            <a:ext cx="805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Hygroscopic vs. Hydrophobic Cloud Condensation Nuclei</a:t>
            </a:r>
          </a:p>
        </p:txBody>
      </p:sp>
      <p:sp>
        <p:nvSpPr>
          <p:cNvPr id="20483" name="TextBox 2">
            <a:extLst>
              <a:ext uri="{FF2B5EF4-FFF2-40B4-BE49-F238E27FC236}">
                <a16:creationId xmlns:a16="http://schemas.microsoft.com/office/drawing/2014/main" id="{194C1AB4-4B21-D242-89F5-529436A69A4A}"/>
              </a:ext>
            </a:extLst>
          </p:cNvPr>
          <p:cNvSpPr txBox="1">
            <a:spLocks noChangeArrowheads="1"/>
          </p:cNvSpPr>
          <p:nvPr/>
        </p:nvSpPr>
        <p:spPr bwMode="auto">
          <a:xfrm>
            <a:off x="622300" y="5943600"/>
            <a:ext cx="334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Water-attracting (e.g., salts)</a:t>
            </a:r>
          </a:p>
        </p:txBody>
      </p:sp>
      <p:sp>
        <p:nvSpPr>
          <p:cNvPr id="20484" name="TextBox 4">
            <a:extLst>
              <a:ext uri="{FF2B5EF4-FFF2-40B4-BE49-F238E27FC236}">
                <a16:creationId xmlns:a16="http://schemas.microsoft.com/office/drawing/2014/main" id="{EC6D78D5-2F21-E543-BE5D-36EC974E1C61}"/>
              </a:ext>
            </a:extLst>
          </p:cNvPr>
          <p:cNvSpPr txBox="1">
            <a:spLocks noChangeArrowheads="1"/>
          </p:cNvSpPr>
          <p:nvPr/>
        </p:nvSpPr>
        <p:spPr bwMode="auto">
          <a:xfrm>
            <a:off x="5181600" y="5943600"/>
            <a:ext cx="345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Water-repelling (e.g., waxes)</a:t>
            </a:r>
          </a:p>
        </p:txBody>
      </p:sp>
      <p:sp>
        <p:nvSpPr>
          <p:cNvPr id="20485" name="TextBox 5">
            <a:extLst>
              <a:ext uri="{FF2B5EF4-FFF2-40B4-BE49-F238E27FC236}">
                <a16:creationId xmlns:a16="http://schemas.microsoft.com/office/drawing/2014/main" id="{388F4432-FC9F-9142-A258-478CE5C19AAF}"/>
              </a:ext>
            </a:extLst>
          </p:cNvPr>
          <p:cNvSpPr txBox="1">
            <a:spLocks noChangeArrowheads="1"/>
          </p:cNvSpPr>
          <p:nvPr/>
        </p:nvSpPr>
        <p:spPr bwMode="auto">
          <a:xfrm>
            <a:off x="6804025" y="6443663"/>
            <a:ext cx="2265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rPr>
              <a:t>(Chap. 5, pp. 113–115)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a:extLst>
              <a:ext uri="{FF2B5EF4-FFF2-40B4-BE49-F238E27FC236}">
                <a16:creationId xmlns:a16="http://schemas.microsoft.com/office/drawing/2014/main" id="{004550CE-9E4E-6941-92FE-5F7D9FDC13A4}"/>
              </a:ext>
            </a:extLst>
          </p:cNvPr>
          <p:cNvSpPr txBox="1">
            <a:spLocks noChangeArrowheads="1"/>
          </p:cNvSpPr>
          <p:nvPr/>
        </p:nvSpPr>
        <p:spPr bwMode="auto">
          <a:xfrm>
            <a:off x="3267075" y="152400"/>
            <a:ext cx="2698750"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CIRROCUMULUS</a:t>
            </a:r>
          </a:p>
        </p:txBody>
      </p:sp>
      <p:pic>
        <p:nvPicPr>
          <p:cNvPr id="3" name="Picture 2">
            <a:extLst>
              <a:ext uri="{FF2B5EF4-FFF2-40B4-BE49-F238E27FC236}">
                <a16:creationId xmlns:a16="http://schemas.microsoft.com/office/drawing/2014/main" id="{ECD9CD4C-D7C4-5A42-8A8C-736A92949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2879"/>
            <a:ext cx="9144000" cy="603892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C28F6-1C94-5540-8155-5B35DECE1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339"/>
            <a:ext cx="9144000" cy="6079321"/>
          </a:xfrm>
          <a:prstGeom prst="rect">
            <a:avLst/>
          </a:prstGeom>
        </p:spPr>
      </p:pic>
      <p:sp>
        <p:nvSpPr>
          <p:cNvPr id="4" name="Text Box 3">
            <a:extLst>
              <a:ext uri="{FF2B5EF4-FFF2-40B4-BE49-F238E27FC236}">
                <a16:creationId xmlns:a16="http://schemas.microsoft.com/office/drawing/2014/main" id="{4B3716FC-0B1D-D84B-BE95-A0A8B15569E7}"/>
              </a:ext>
            </a:extLst>
          </p:cNvPr>
          <p:cNvSpPr txBox="1">
            <a:spLocks noChangeArrowheads="1"/>
          </p:cNvSpPr>
          <p:nvPr/>
        </p:nvSpPr>
        <p:spPr bwMode="auto">
          <a:xfrm>
            <a:off x="3267075" y="-4763"/>
            <a:ext cx="2698750"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CIRROCUMULUS</a:t>
            </a:r>
          </a:p>
        </p:txBody>
      </p:sp>
    </p:spTree>
    <p:extLst>
      <p:ext uri="{BB962C8B-B14F-4D97-AF65-F5344CB8AC3E}">
        <p14:creationId xmlns:p14="http://schemas.microsoft.com/office/powerpoint/2010/main" val="59546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60884-775C-7F44-AB76-99538F239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120"/>
            <a:ext cx="9144000" cy="6119759"/>
          </a:xfrm>
          <a:prstGeom prst="rect">
            <a:avLst/>
          </a:prstGeom>
        </p:spPr>
      </p:pic>
      <p:sp>
        <p:nvSpPr>
          <p:cNvPr id="4" name="Text Box 3">
            <a:extLst>
              <a:ext uri="{FF2B5EF4-FFF2-40B4-BE49-F238E27FC236}">
                <a16:creationId xmlns:a16="http://schemas.microsoft.com/office/drawing/2014/main" id="{7C91A658-C7E2-E747-B264-D918A4288BA4}"/>
              </a:ext>
            </a:extLst>
          </p:cNvPr>
          <p:cNvSpPr txBox="1">
            <a:spLocks noChangeArrowheads="1"/>
          </p:cNvSpPr>
          <p:nvPr/>
        </p:nvSpPr>
        <p:spPr bwMode="auto">
          <a:xfrm>
            <a:off x="152400" y="452437"/>
            <a:ext cx="258921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CIRROSTRATUS</a:t>
            </a:r>
          </a:p>
        </p:txBody>
      </p:sp>
    </p:spTree>
    <p:extLst>
      <p:ext uri="{BB962C8B-B14F-4D97-AF65-F5344CB8AC3E}">
        <p14:creationId xmlns:p14="http://schemas.microsoft.com/office/powerpoint/2010/main" val="4077132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C6A46-FF99-894F-B537-D1D8EBB46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381000"/>
            <a:ext cx="8890000" cy="5956300"/>
          </a:xfrm>
          <a:prstGeom prst="rect">
            <a:avLst/>
          </a:prstGeom>
        </p:spPr>
      </p:pic>
      <p:sp>
        <p:nvSpPr>
          <p:cNvPr id="67587" name="Text Box 3">
            <a:extLst>
              <a:ext uri="{FF2B5EF4-FFF2-40B4-BE49-F238E27FC236}">
                <a16:creationId xmlns:a16="http://schemas.microsoft.com/office/drawing/2014/main" id="{EC6F10C2-46A8-4B49-9DB6-20C212E11545}"/>
              </a:ext>
            </a:extLst>
          </p:cNvPr>
          <p:cNvSpPr txBox="1">
            <a:spLocks noChangeArrowheads="1"/>
          </p:cNvSpPr>
          <p:nvPr/>
        </p:nvSpPr>
        <p:spPr bwMode="auto">
          <a:xfrm>
            <a:off x="304800" y="604837"/>
            <a:ext cx="258921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CIRROSTRATUS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FD185607-4E5E-C742-B31F-D4F4311EC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52" b="6206"/>
          <a:stretch>
            <a:fillRect/>
          </a:stretch>
        </p:blipFill>
        <p:spPr bwMode="auto">
          <a:xfrm>
            <a:off x="152400" y="685800"/>
            <a:ext cx="88392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a:extLst>
              <a:ext uri="{FF2B5EF4-FFF2-40B4-BE49-F238E27FC236}">
                <a16:creationId xmlns:a16="http://schemas.microsoft.com/office/drawing/2014/main" id="{3853412C-1B87-E040-A180-96355ACB29A5}"/>
              </a:ext>
            </a:extLst>
          </p:cNvPr>
          <p:cNvSpPr txBox="1">
            <a:spLocks noChangeArrowheads="1"/>
          </p:cNvSpPr>
          <p:nvPr/>
        </p:nvSpPr>
        <p:spPr bwMode="auto">
          <a:xfrm>
            <a:off x="3276600" y="152400"/>
            <a:ext cx="2487613"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ALTOCUMULUS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620A2C56-EA71-A441-9F7B-F41C58F12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331" b="3923"/>
          <a:stretch>
            <a:fillRect/>
          </a:stretch>
        </p:blipFill>
        <p:spPr bwMode="auto">
          <a:xfrm>
            <a:off x="2278063" y="0"/>
            <a:ext cx="4548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87B606E6-C40E-D64C-93A3-86CB67A71D69}"/>
              </a:ext>
            </a:extLst>
          </p:cNvPr>
          <p:cNvSpPr txBox="1">
            <a:spLocks noChangeArrowheads="1"/>
          </p:cNvSpPr>
          <p:nvPr/>
        </p:nvSpPr>
        <p:spPr bwMode="auto">
          <a:xfrm>
            <a:off x="3276600" y="152400"/>
            <a:ext cx="2487613"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ALTOCUMULUS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200E5B29-1D2D-E64B-B4CF-E341F47B3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20" b="3844"/>
          <a:stretch>
            <a:fillRect/>
          </a:stretch>
        </p:blipFill>
        <p:spPr bwMode="auto">
          <a:xfrm>
            <a:off x="0" y="838200"/>
            <a:ext cx="91440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a:extLst>
              <a:ext uri="{FF2B5EF4-FFF2-40B4-BE49-F238E27FC236}">
                <a16:creationId xmlns:a16="http://schemas.microsoft.com/office/drawing/2014/main" id="{D2814889-7429-724F-A7A5-879414009E0A}"/>
              </a:ext>
            </a:extLst>
          </p:cNvPr>
          <p:cNvSpPr txBox="1">
            <a:spLocks noChangeArrowheads="1"/>
          </p:cNvSpPr>
          <p:nvPr/>
        </p:nvSpPr>
        <p:spPr bwMode="auto">
          <a:xfrm>
            <a:off x="3438525" y="152400"/>
            <a:ext cx="238601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ALTOSTRATUS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a:extLst>
              <a:ext uri="{FF2B5EF4-FFF2-40B4-BE49-F238E27FC236}">
                <a16:creationId xmlns:a16="http://schemas.microsoft.com/office/drawing/2014/main" id="{7BCA2051-B0A0-3E41-8528-43BE2218F01F}"/>
              </a:ext>
            </a:extLst>
          </p:cNvPr>
          <p:cNvSpPr txBox="1">
            <a:spLocks noChangeArrowheads="1"/>
          </p:cNvSpPr>
          <p:nvPr/>
        </p:nvSpPr>
        <p:spPr bwMode="auto">
          <a:xfrm>
            <a:off x="3124200" y="0"/>
            <a:ext cx="292576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STRATOCUMULUS</a:t>
            </a:r>
          </a:p>
        </p:txBody>
      </p:sp>
      <p:pic>
        <p:nvPicPr>
          <p:cNvPr id="3" name="Picture 2">
            <a:extLst>
              <a:ext uri="{FF2B5EF4-FFF2-40B4-BE49-F238E27FC236}">
                <a16:creationId xmlns:a16="http://schemas.microsoft.com/office/drawing/2014/main" id="{DF381E72-E56C-264C-8916-271F68C9E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428"/>
            <a:ext cx="9144000" cy="517314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86781-64EC-DB47-9BBF-623C48A4A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5974"/>
            <a:ext cx="9144000" cy="5166052"/>
          </a:xfrm>
          <a:prstGeom prst="rect">
            <a:avLst/>
          </a:prstGeom>
        </p:spPr>
      </p:pic>
      <p:sp>
        <p:nvSpPr>
          <p:cNvPr id="4" name="Text Box 3">
            <a:extLst>
              <a:ext uri="{FF2B5EF4-FFF2-40B4-BE49-F238E27FC236}">
                <a16:creationId xmlns:a16="http://schemas.microsoft.com/office/drawing/2014/main" id="{2A1E7816-B60A-E84A-9F41-FF359287242A}"/>
              </a:ext>
            </a:extLst>
          </p:cNvPr>
          <p:cNvSpPr txBox="1">
            <a:spLocks noChangeArrowheads="1"/>
          </p:cNvSpPr>
          <p:nvPr/>
        </p:nvSpPr>
        <p:spPr bwMode="auto">
          <a:xfrm>
            <a:off x="3124200" y="223837"/>
            <a:ext cx="292576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STRATOCUMULUS</a:t>
            </a:r>
          </a:p>
        </p:txBody>
      </p:sp>
    </p:spTree>
    <p:extLst>
      <p:ext uri="{BB962C8B-B14F-4D97-AF65-F5344CB8AC3E}">
        <p14:creationId xmlns:p14="http://schemas.microsoft.com/office/powerpoint/2010/main" val="3198845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stratus">
            <a:extLst>
              <a:ext uri="{FF2B5EF4-FFF2-40B4-BE49-F238E27FC236}">
                <a16:creationId xmlns:a16="http://schemas.microsoft.com/office/drawing/2014/main" id="{06A15C50-7447-6349-9E52-E0C8D299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546100"/>
            <a:ext cx="8878887"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a:extLst>
              <a:ext uri="{FF2B5EF4-FFF2-40B4-BE49-F238E27FC236}">
                <a16:creationId xmlns:a16="http://schemas.microsoft.com/office/drawing/2014/main" id="{0AEBC2FD-AA11-1C42-97EF-EDD32EC3F58E}"/>
              </a:ext>
            </a:extLst>
          </p:cNvPr>
          <p:cNvSpPr txBox="1">
            <a:spLocks noChangeArrowheads="1"/>
          </p:cNvSpPr>
          <p:nvPr/>
        </p:nvSpPr>
        <p:spPr bwMode="auto">
          <a:xfrm>
            <a:off x="3794125" y="76200"/>
            <a:ext cx="159861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STRATUS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13589_04_10.jpg">
            <a:extLst>
              <a:ext uri="{FF2B5EF4-FFF2-40B4-BE49-F238E27FC236}">
                <a16:creationId xmlns:a16="http://schemas.microsoft.com/office/drawing/2014/main" id="{A3C2EC79-8EC6-8B4C-9D33-0B049FA638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975"/>
            <a:ext cx="44196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5AFD16FC-A1FD-6041-B62A-7AFD06192E4F}"/>
              </a:ext>
            </a:extLst>
          </p:cNvPr>
          <p:cNvSpPr txBox="1">
            <a:spLocks noChangeArrowheads="1"/>
          </p:cNvSpPr>
          <p:nvPr/>
        </p:nvSpPr>
        <p:spPr bwMode="auto">
          <a:xfrm>
            <a:off x="799941" y="381000"/>
            <a:ext cx="24625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t>Cloud Formation</a:t>
            </a:r>
          </a:p>
        </p:txBody>
      </p:sp>
      <p:sp>
        <p:nvSpPr>
          <p:cNvPr id="22531" name="Rectangle 1">
            <a:extLst>
              <a:ext uri="{FF2B5EF4-FFF2-40B4-BE49-F238E27FC236}">
                <a16:creationId xmlns:a16="http://schemas.microsoft.com/office/drawing/2014/main" id="{679C24CC-BF52-BB40-A43C-7852D86BAFB0}"/>
              </a:ext>
            </a:extLst>
          </p:cNvPr>
          <p:cNvSpPr>
            <a:spLocks noChangeArrowheads="1"/>
          </p:cNvSpPr>
          <p:nvPr/>
        </p:nvSpPr>
        <p:spPr bwMode="auto">
          <a:xfrm>
            <a:off x="5410200" y="533400"/>
            <a:ext cx="1600200" cy="2286000"/>
          </a:xfrm>
          <a:prstGeom prst="rect">
            <a:avLst/>
          </a:prstGeom>
          <a:solidFill>
            <a:srgbClr val="A7A7A7"/>
          </a:solidFill>
          <a:ln w="9525">
            <a:solidFill>
              <a:srgbClr val="A3A3A3"/>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3" name="TextBox 2">
            <a:extLst>
              <a:ext uri="{FF2B5EF4-FFF2-40B4-BE49-F238E27FC236}">
                <a16:creationId xmlns:a16="http://schemas.microsoft.com/office/drawing/2014/main" id="{3143DBAC-6154-A743-97AB-B44F412AFE0C}"/>
              </a:ext>
            </a:extLst>
          </p:cNvPr>
          <p:cNvSpPr txBox="1"/>
          <p:nvPr/>
        </p:nvSpPr>
        <p:spPr>
          <a:xfrm>
            <a:off x="531632" y="1676400"/>
            <a:ext cx="3195105" cy="707886"/>
          </a:xfrm>
          <a:prstGeom prst="rect">
            <a:avLst/>
          </a:prstGeom>
          <a:noFill/>
        </p:spPr>
        <p:txBody>
          <a:bodyPr wrap="none" rtlCol="0">
            <a:spAutoFit/>
          </a:bodyPr>
          <a:lstStyle/>
          <a:p>
            <a:pPr algn="ctr"/>
            <a:r>
              <a:rPr lang="en-US" sz="2000" dirty="0">
                <a:latin typeface="+mn-lt"/>
              </a:rPr>
              <a:t>Assuming sufficient</a:t>
            </a:r>
          </a:p>
          <a:p>
            <a:pPr algn="ctr"/>
            <a:r>
              <a:rPr lang="en-US" sz="2000" dirty="0">
                <a:latin typeface="+mn-lt"/>
              </a:rPr>
              <a:t>cloud condensation nuclei,</a:t>
            </a:r>
          </a:p>
        </p:txBody>
      </p:sp>
      <p:sp>
        <p:nvSpPr>
          <p:cNvPr id="4" name="Oval 3">
            <a:extLst>
              <a:ext uri="{FF2B5EF4-FFF2-40B4-BE49-F238E27FC236}">
                <a16:creationId xmlns:a16="http://schemas.microsoft.com/office/drawing/2014/main" id="{8BA8DA37-9CDF-B048-8155-E1FDBAB1FC75}"/>
              </a:ext>
            </a:extLst>
          </p:cNvPr>
          <p:cNvSpPr/>
          <p:nvPr/>
        </p:nvSpPr>
        <p:spPr bwMode="auto">
          <a:xfrm>
            <a:off x="7239000" y="51816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grpSp>
        <p:nvGrpSpPr>
          <p:cNvPr id="7" name="Group 6">
            <a:extLst>
              <a:ext uri="{FF2B5EF4-FFF2-40B4-BE49-F238E27FC236}">
                <a16:creationId xmlns:a16="http://schemas.microsoft.com/office/drawing/2014/main" id="{D1EFCAD7-6C3C-0D43-85EA-362E5A214F00}"/>
              </a:ext>
            </a:extLst>
          </p:cNvPr>
          <p:cNvGrpSpPr/>
          <p:nvPr/>
        </p:nvGrpSpPr>
        <p:grpSpPr>
          <a:xfrm>
            <a:off x="513911" y="2819400"/>
            <a:ext cx="6877489" cy="2286000"/>
            <a:chOff x="513911" y="2819400"/>
            <a:chExt cx="6877489" cy="2286000"/>
          </a:xfrm>
        </p:grpSpPr>
        <p:sp>
          <p:nvSpPr>
            <p:cNvPr id="5" name="Up Arrow 4">
              <a:extLst>
                <a:ext uri="{FF2B5EF4-FFF2-40B4-BE49-F238E27FC236}">
                  <a16:creationId xmlns:a16="http://schemas.microsoft.com/office/drawing/2014/main" id="{1DB5B2E7-A00E-C04B-8ED2-6F7E4427B659}"/>
                </a:ext>
              </a:extLst>
            </p:cNvPr>
            <p:cNvSpPr/>
            <p:nvPr/>
          </p:nvSpPr>
          <p:spPr bwMode="auto">
            <a:xfrm>
              <a:off x="7239000" y="4343400"/>
              <a:ext cx="152400" cy="762000"/>
            </a:xfrm>
            <a:prstGeom prst="up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sp>
          <p:nvSpPr>
            <p:cNvPr id="6" name="TextBox 5">
              <a:extLst>
                <a:ext uri="{FF2B5EF4-FFF2-40B4-BE49-F238E27FC236}">
                  <a16:creationId xmlns:a16="http://schemas.microsoft.com/office/drawing/2014/main" id="{BF62C3FB-B4D1-FA4A-806B-CD309E0240B0}"/>
                </a:ext>
              </a:extLst>
            </p:cNvPr>
            <p:cNvSpPr txBox="1"/>
            <p:nvPr/>
          </p:nvSpPr>
          <p:spPr>
            <a:xfrm>
              <a:off x="513911" y="2819400"/>
              <a:ext cx="3546164" cy="1015663"/>
            </a:xfrm>
            <a:prstGeom prst="rect">
              <a:avLst/>
            </a:prstGeom>
            <a:noFill/>
          </p:spPr>
          <p:txBody>
            <a:bodyPr wrap="none" rtlCol="0">
              <a:spAutoFit/>
            </a:bodyPr>
            <a:lstStyle/>
            <a:p>
              <a:r>
                <a:rPr lang="en-US" sz="2000" u="sng" dirty="0">
                  <a:solidFill>
                    <a:schemeClr val="accent6">
                      <a:lumMod val="60000"/>
                      <a:lumOff val="40000"/>
                    </a:schemeClr>
                  </a:solidFill>
                  <a:latin typeface="+mn-lt"/>
                </a:rPr>
                <a:t>Mixing</a:t>
              </a:r>
              <a:r>
                <a:rPr lang="en-US" sz="2000" dirty="0">
                  <a:solidFill>
                    <a:schemeClr val="accent6">
                      <a:lumMod val="60000"/>
                      <a:lumOff val="40000"/>
                    </a:schemeClr>
                  </a:solidFill>
                  <a:latin typeface="+mn-lt"/>
                </a:rPr>
                <a:t>:  add enough moisture</a:t>
              </a:r>
            </a:p>
            <a:p>
              <a:r>
                <a:rPr lang="en-US" sz="2000" dirty="0">
                  <a:solidFill>
                    <a:schemeClr val="accent6">
                      <a:lumMod val="60000"/>
                      <a:lumOff val="40000"/>
                    </a:schemeClr>
                  </a:solidFill>
                  <a:latin typeface="+mn-lt"/>
                </a:rPr>
                <a:t>to unsaturated air to raise</a:t>
              </a:r>
            </a:p>
            <a:p>
              <a:r>
                <a:rPr lang="en-US" sz="2000" dirty="0">
                  <a:solidFill>
                    <a:schemeClr val="accent6">
                      <a:lumMod val="60000"/>
                      <a:lumOff val="40000"/>
                    </a:schemeClr>
                  </a:solidFill>
                  <a:latin typeface="+mn-lt"/>
                </a:rPr>
                <a:t>RH to 100% (saturate it)</a:t>
              </a:r>
            </a:p>
          </p:txBody>
        </p:sp>
      </p:grpSp>
      <p:grpSp>
        <p:nvGrpSpPr>
          <p:cNvPr id="8" name="Group 7">
            <a:extLst>
              <a:ext uri="{FF2B5EF4-FFF2-40B4-BE49-F238E27FC236}">
                <a16:creationId xmlns:a16="http://schemas.microsoft.com/office/drawing/2014/main" id="{F973A59A-B045-DC47-8B2F-2FCA85454C13}"/>
              </a:ext>
            </a:extLst>
          </p:cNvPr>
          <p:cNvGrpSpPr/>
          <p:nvPr/>
        </p:nvGrpSpPr>
        <p:grpSpPr>
          <a:xfrm>
            <a:off x="513911" y="4293528"/>
            <a:ext cx="6648889" cy="1040472"/>
            <a:chOff x="513911" y="4293528"/>
            <a:chExt cx="6648889" cy="1040472"/>
          </a:xfrm>
        </p:grpSpPr>
        <p:sp>
          <p:nvSpPr>
            <p:cNvPr id="10" name="TextBox 9">
              <a:extLst>
                <a:ext uri="{FF2B5EF4-FFF2-40B4-BE49-F238E27FC236}">
                  <a16:creationId xmlns:a16="http://schemas.microsoft.com/office/drawing/2014/main" id="{2877D89E-2CE4-764F-874C-BB08682DF157}"/>
                </a:ext>
              </a:extLst>
            </p:cNvPr>
            <p:cNvSpPr txBox="1"/>
            <p:nvPr/>
          </p:nvSpPr>
          <p:spPr>
            <a:xfrm>
              <a:off x="513911" y="4293528"/>
              <a:ext cx="3589444" cy="1015663"/>
            </a:xfrm>
            <a:prstGeom prst="rect">
              <a:avLst/>
            </a:prstGeom>
            <a:noFill/>
          </p:spPr>
          <p:txBody>
            <a:bodyPr wrap="none" rtlCol="0">
              <a:spAutoFit/>
            </a:bodyPr>
            <a:lstStyle/>
            <a:p>
              <a:r>
                <a:rPr lang="en-US" sz="2000" u="sng" dirty="0">
                  <a:solidFill>
                    <a:srgbClr val="00B050"/>
                  </a:solidFill>
                  <a:latin typeface="+mn-lt"/>
                </a:rPr>
                <a:t>Cooling</a:t>
              </a:r>
              <a:r>
                <a:rPr lang="en-US" sz="2000" dirty="0">
                  <a:solidFill>
                    <a:srgbClr val="00B050"/>
                  </a:solidFill>
                  <a:latin typeface="+mn-lt"/>
                </a:rPr>
                <a:t>:  cool unsaturated air </a:t>
              </a:r>
            </a:p>
            <a:p>
              <a:r>
                <a:rPr lang="en-US" sz="2000" dirty="0">
                  <a:solidFill>
                    <a:srgbClr val="00B050"/>
                  </a:solidFill>
                  <a:latin typeface="+mn-lt"/>
                </a:rPr>
                <a:t>Until it becomes saturated</a:t>
              </a:r>
            </a:p>
            <a:p>
              <a:r>
                <a:rPr lang="en-US" sz="2000" dirty="0">
                  <a:solidFill>
                    <a:srgbClr val="00B050"/>
                  </a:solidFill>
                  <a:latin typeface="+mn-lt"/>
                </a:rPr>
                <a:t>(RH=100%)</a:t>
              </a:r>
            </a:p>
          </p:txBody>
        </p:sp>
        <p:sp>
          <p:nvSpPr>
            <p:cNvPr id="12" name="Up Arrow 11">
              <a:extLst>
                <a:ext uri="{FF2B5EF4-FFF2-40B4-BE49-F238E27FC236}">
                  <a16:creationId xmlns:a16="http://schemas.microsoft.com/office/drawing/2014/main" id="{AE72EBE9-0CE5-1B48-A8B6-B552FF0ADF95}"/>
                </a:ext>
              </a:extLst>
            </p:cNvPr>
            <p:cNvSpPr/>
            <p:nvPr/>
          </p:nvSpPr>
          <p:spPr bwMode="auto">
            <a:xfrm rot="16200000">
              <a:off x="6781800" y="4953000"/>
              <a:ext cx="152400" cy="609600"/>
            </a:xfrm>
            <a:prstGeom prst="up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grpSp>
      <p:sp>
        <p:nvSpPr>
          <p:cNvPr id="14" name="TextBox 13">
            <a:extLst>
              <a:ext uri="{FF2B5EF4-FFF2-40B4-BE49-F238E27FC236}">
                <a16:creationId xmlns:a16="http://schemas.microsoft.com/office/drawing/2014/main" id="{B65D6BD8-4375-3747-8742-77EF60E99643}"/>
              </a:ext>
            </a:extLst>
          </p:cNvPr>
          <p:cNvSpPr txBox="1"/>
          <p:nvPr/>
        </p:nvSpPr>
        <p:spPr>
          <a:xfrm>
            <a:off x="799941" y="5695890"/>
            <a:ext cx="2634055" cy="400110"/>
          </a:xfrm>
          <a:prstGeom prst="rect">
            <a:avLst/>
          </a:prstGeom>
          <a:noFill/>
        </p:spPr>
        <p:txBody>
          <a:bodyPr wrap="none" rtlCol="0">
            <a:spAutoFit/>
          </a:bodyPr>
          <a:lstStyle/>
          <a:p>
            <a:pPr algn="ctr"/>
            <a:r>
              <a:rPr lang="en-US" sz="2000" dirty="0">
                <a:latin typeface="+mn-lt"/>
              </a:rPr>
              <a:t>or some combination.</a:t>
            </a:r>
          </a:p>
        </p:txBody>
      </p:sp>
    </p:spTree>
    <p:extLst>
      <p:ext uri="{BB962C8B-B14F-4D97-AF65-F5344CB8AC3E}">
        <p14:creationId xmlns:p14="http://schemas.microsoft.com/office/powerpoint/2010/main" val="34903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6FF86-702A-EB40-BE4F-0D9DBCCFD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0371"/>
            <a:ext cx="9144000" cy="6079029"/>
          </a:xfrm>
          <a:prstGeom prst="rect">
            <a:avLst/>
          </a:prstGeom>
        </p:spPr>
      </p:pic>
      <p:sp>
        <p:nvSpPr>
          <p:cNvPr id="4" name="Text Box 3">
            <a:extLst>
              <a:ext uri="{FF2B5EF4-FFF2-40B4-BE49-F238E27FC236}">
                <a16:creationId xmlns:a16="http://schemas.microsoft.com/office/drawing/2014/main" id="{0479B51E-622E-EA45-9D1A-09F7E9BA808C}"/>
              </a:ext>
            </a:extLst>
          </p:cNvPr>
          <p:cNvSpPr txBox="1">
            <a:spLocks noChangeArrowheads="1"/>
          </p:cNvSpPr>
          <p:nvPr/>
        </p:nvSpPr>
        <p:spPr bwMode="auto">
          <a:xfrm>
            <a:off x="3260981" y="71735"/>
            <a:ext cx="2606419" cy="461665"/>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NIMBOSTRATUS</a:t>
            </a:r>
          </a:p>
        </p:txBody>
      </p:sp>
    </p:spTree>
    <p:extLst>
      <p:ext uri="{BB962C8B-B14F-4D97-AF65-F5344CB8AC3E}">
        <p14:creationId xmlns:p14="http://schemas.microsoft.com/office/powerpoint/2010/main" val="2380549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6111B0E2-669F-0049-AB94-FF600E543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37" r="3455" b="3137"/>
          <a:stretch>
            <a:fillRect/>
          </a:stretch>
        </p:blipFill>
        <p:spPr bwMode="auto">
          <a:xfrm>
            <a:off x="0" y="741363"/>
            <a:ext cx="91440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a:extLst>
              <a:ext uri="{FF2B5EF4-FFF2-40B4-BE49-F238E27FC236}">
                <a16:creationId xmlns:a16="http://schemas.microsoft.com/office/drawing/2014/main" id="{3AB904F8-1DC2-1944-B958-67D6E2A70F12}"/>
              </a:ext>
            </a:extLst>
          </p:cNvPr>
          <p:cNvSpPr txBox="1">
            <a:spLocks noChangeArrowheads="1"/>
          </p:cNvSpPr>
          <p:nvPr/>
        </p:nvSpPr>
        <p:spPr bwMode="auto">
          <a:xfrm>
            <a:off x="1219200" y="152400"/>
            <a:ext cx="722471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CUMULUS HUMILIS (FAIR WEATHER CUMULUS)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a:extLst>
              <a:ext uri="{FF2B5EF4-FFF2-40B4-BE49-F238E27FC236}">
                <a16:creationId xmlns:a16="http://schemas.microsoft.com/office/drawing/2014/main" id="{B66E140D-A1F3-F647-80F9-7ACDC319A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1" b="5827"/>
          <a:stretch>
            <a:fillRect/>
          </a:stretch>
        </p:blipFill>
        <p:spPr bwMode="auto">
          <a:xfrm>
            <a:off x="0" y="569913"/>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a:extLst>
              <a:ext uri="{FF2B5EF4-FFF2-40B4-BE49-F238E27FC236}">
                <a16:creationId xmlns:a16="http://schemas.microsoft.com/office/drawing/2014/main" id="{E00765A5-C22E-8148-92C8-4F981CEEB7DC}"/>
              </a:ext>
            </a:extLst>
          </p:cNvPr>
          <p:cNvSpPr txBox="1">
            <a:spLocks noChangeArrowheads="1"/>
          </p:cNvSpPr>
          <p:nvPr/>
        </p:nvSpPr>
        <p:spPr bwMode="auto">
          <a:xfrm>
            <a:off x="3059113" y="0"/>
            <a:ext cx="3021012"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CUMULUS HUMILIS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00CF032D-0FFF-BC4B-9C59-946A9808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19" r="3020" b="8611"/>
          <a:stretch>
            <a:fillRect/>
          </a:stretch>
        </p:blipFill>
        <p:spPr bwMode="auto">
          <a:xfrm>
            <a:off x="0" y="720725"/>
            <a:ext cx="91440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a:extLst>
              <a:ext uri="{FF2B5EF4-FFF2-40B4-BE49-F238E27FC236}">
                <a16:creationId xmlns:a16="http://schemas.microsoft.com/office/drawing/2014/main" id="{09655FD5-5744-164C-B05D-2BE8329FA5A0}"/>
              </a:ext>
            </a:extLst>
          </p:cNvPr>
          <p:cNvSpPr txBox="1">
            <a:spLocks noChangeArrowheads="1"/>
          </p:cNvSpPr>
          <p:nvPr/>
        </p:nvSpPr>
        <p:spPr bwMode="auto">
          <a:xfrm>
            <a:off x="1371600" y="152400"/>
            <a:ext cx="6630988"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CUMULUS CONGESTUS (IN BACKGROUND)</a:t>
            </a:r>
          </a:p>
        </p:txBody>
      </p:sp>
      <p:sp>
        <p:nvSpPr>
          <p:cNvPr id="4" name="Text Box 3">
            <a:extLst>
              <a:ext uri="{FF2B5EF4-FFF2-40B4-BE49-F238E27FC236}">
                <a16:creationId xmlns:a16="http://schemas.microsoft.com/office/drawing/2014/main" id="{D0DB9E30-9F3B-A04A-8ACC-4D9EE5386F86}"/>
              </a:ext>
            </a:extLst>
          </p:cNvPr>
          <p:cNvSpPr txBox="1">
            <a:spLocks noChangeArrowheads="1"/>
          </p:cNvSpPr>
          <p:nvPr/>
        </p:nvSpPr>
        <p:spPr bwMode="auto">
          <a:xfrm>
            <a:off x="2362200" y="6305550"/>
            <a:ext cx="4986338" cy="40005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000" dirty="0">
                <a:latin typeface="+mj-lt"/>
              </a:rPr>
              <a:t>CUMULUS HUMILIS (IN FOREGROUND)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2583A255-2C00-1244-BD1B-5D28D87A1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07" r="4037" b="12700"/>
          <a:stretch>
            <a:fillRect/>
          </a:stretch>
        </p:blipFill>
        <p:spPr bwMode="auto">
          <a:xfrm>
            <a:off x="0" y="2286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2552F0E4-FE40-A640-9F9C-9A2A4F46BE77}"/>
              </a:ext>
            </a:extLst>
          </p:cNvPr>
          <p:cNvSpPr txBox="1">
            <a:spLocks noChangeArrowheads="1"/>
          </p:cNvSpPr>
          <p:nvPr/>
        </p:nvSpPr>
        <p:spPr bwMode="auto">
          <a:xfrm>
            <a:off x="2774950" y="6324600"/>
            <a:ext cx="3741738"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CUMULUS CONGESTUS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a:extLst>
              <a:ext uri="{FF2B5EF4-FFF2-40B4-BE49-F238E27FC236}">
                <a16:creationId xmlns:a16="http://schemas.microsoft.com/office/drawing/2014/main" id="{78F1BAE7-4BCA-3B40-934E-A8A5FFCDA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97"/>
          <a:stretch>
            <a:fillRect/>
          </a:stretch>
        </p:blipFill>
        <p:spPr bwMode="auto">
          <a:xfrm>
            <a:off x="76200" y="-15875"/>
            <a:ext cx="8991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a:extLst>
              <a:ext uri="{FF2B5EF4-FFF2-40B4-BE49-F238E27FC236}">
                <a16:creationId xmlns:a16="http://schemas.microsoft.com/office/drawing/2014/main" id="{66F8B2DA-F6FB-3B48-B770-7538710166FC}"/>
              </a:ext>
            </a:extLst>
          </p:cNvPr>
          <p:cNvSpPr txBox="1">
            <a:spLocks noChangeArrowheads="1"/>
          </p:cNvSpPr>
          <p:nvPr/>
        </p:nvSpPr>
        <p:spPr bwMode="auto">
          <a:xfrm>
            <a:off x="3184525" y="136525"/>
            <a:ext cx="2690813"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CUMULONIMBUS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a:extLst>
              <a:ext uri="{FF2B5EF4-FFF2-40B4-BE49-F238E27FC236}">
                <a16:creationId xmlns:a16="http://schemas.microsoft.com/office/drawing/2014/main" id="{13794663-E2CD-6048-A835-742785942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7" r="5060" b="27448"/>
          <a:stretch>
            <a:fillRect/>
          </a:stretch>
        </p:blipFill>
        <p:spPr bwMode="auto">
          <a:xfrm>
            <a:off x="0" y="990600"/>
            <a:ext cx="9144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a:extLst>
              <a:ext uri="{FF2B5EF4-FFF2-40B4-BE49-F238E27FC236}">
                <a16:creationId xmlns:a16="http://schemas.microsoft.com/office/drawing/2014/main" id="{A9C0A3B1-6D02-834A-A55D-D646D842B65B}"/>
              </a:ext>
            </a:extLst>
          </p:cNvPr>
          <p:cNvSpPr txBox="1">
            <a:spLocks noChangeArrowheads="1"/>
          </p:cNvSpPr>
          <p:nvPr/>
        </p:nvSpPr>
        <p:spPr bwMode="auto">
          <a:xfrm>
            <a:off x="3249613" y="152400"/>
            <a:ext cx="2690812"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CUMULONIMBUS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05-t3">
            <a:extLst>
              <a:ext uri="{FF2B5EF4-FFF2-40B4-BE49-F238E27FC236}">
                <a16:creationId xmlns:a16="http://schemas.microsoft.com/office/drawing/2014/main" id="{2518E896-AD0C-3142-AFA1-A49BB9044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600200"/>
            <a:ext cx="89662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Box 2">
            <a:extLst>
              <a:ext uri="{FF2B5EF4-FFF2-40B4-BE49-F238E27FC236}">
                <a16:creationId xmlns:a16="http://schemas.microsoft.com/office/drawing/2014/main" id="{0873F0CF-165A-AC41-BE9C-1AA447E868CD}"/>
              </a:ext>
            </a:extLst>
          </p:cNvPr>
          <p:cNvSpPr txBox="1">
            <a:spLocks noChangeArrowheads="1"/>
          </p:cNvSpPr>
          <p:nvPr/>
        </p:nvSpPr>
        <p:spPr bwMode="auto">
          <a:xfrm>
            <a:off x="6575425" y="6367463"/>
            <a:ext cx="2295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rPr>
              <a:t>(Chap. 5, pp. 124–130)</a:t>
            </a:r>
          </a:p>
        </p:txBody>
      </p:sp>
      <p:sp>
        <p:nvSpPr>
          <p:cNvPr id="2" name="TextBox 1">
            <a:extLst>
              <a:ext uri="{FF2B5EF4-FFF2-40B4-BE49-F238E27FC236}">
                <a16:creationId xmlns:a16="http://schemas.microsoft.com/office/drawing/2014/main" id="{A8B0D8F3-D800-DD44-9E35-C16627A18643}"/>
              </a:ext>
            </a:extLst>
          </p:cNvPr>
          <p:cNvSpPr txBox="1"/>
          <p:nvPr/>
        </p:nvSpPr>
        <p:spPr>
          <a:xfrm>
            <a:off x="381000" y="4876800"/>
            <a:ext cx="8458200" cy="646113"/>
          </a:xfrm>
          <a:prstGeom prst="rect">
            <a:avLst/>
          </a:prstGeom>
          <a:noFill/>
        </p:spPr>
        <p:txBody>
          <a:bodyPr>
            <a:spAutoFit/>
          </a:bodyPr>
          <a:lstStyle/>
          <a:p>
            <a:pPr algn="ctr">
              <a:defRPr/>
            </a:pPr>
            <a:r>
              <a:rPr lang="en-US" sz="1800" dirty="0">
                <a:latin typeface="+mj-lt"/>
                <a:ea typeface="MS PGothic" charset="0"/>
                <a:cs typeface="MS PGothic" charset="0"/>
              </a:rPr>
              <a:t>The same type of cloud will typically be at a lower altitude in the polar regions and higher in the tropics.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FC8D5-FA40-8146-961B-DCDA6B7051C1}"/>
              </a:ext>
            </a:extLst>
          </p:cNvPr>
          <p:cNvSpPr txBox="1"/>
          <p:nvPr/>
        </p:nvSpPr>
        <p:spPr>
          <a:xfrm>
            <a:off x="2190750" y="457200"/>
            <a:ext cx="4819650" cy="461963"/>
          </a:xfrm>
          <a:prstGeom prst="rect">
            <a:avLst/>
          </a:prstGeom>
          <a:noFill/>
        </p:spPr>
        <p:txBody>
          <a:bodyPr wrap="none">
            <a:spAutoFit/>
          </a:bodyPr>
          <a:lstStyle/>
          <a:p>
            <a:pPr>
              <a:defRPr/>
            </a:pPr>
            <a:r>
              <a:rPr lang="en-US" dirty="0">
                <a:latin typeface="+mj-lt"/>
                <a:ea typeface="MS PGothic" charset="0"/>
                <a:cs typeface="MS PGothic" charset="0"/>
              </a:rPr>
              <a:t>Nerdy Cloud Classification Details</a:t>
            </a:r>
          </a:p>
        </p:txBody>
      </p:sp>
      <p:sp>
        <p:nvSpPr>
          <p:cNvPr id="3" name="TextBox 2">
            <a:extLst>
              <a:ext uri="{FF2B5EF4-FFF2-40B4-BE49-F238E27FC236}">
                <a16:creationId xmlns:a16="http://schemas.microsoft.com/office/drawing/2014/main" id="{D293F92E-8189-C141-B4BD-D3601E442596}"/>
              </a:ext>
            </a:extLst>
          </p:cNvPr>
          <p:cNvSpPr txBox="1"/>
          <p:nvPr/>
        </p:nvSpPr>
        <p:spPr>
          <a:xfrm>
            <a:off x="685800" y="1295400"/>
            <a:ext cx="7815263" cy="708025"/>
          </a:xfrm>
          <a:prstGeom prst="rect">
            <a:avLst/>
          </a:prstGeom>
          <a:noFill/>
        </p:spPr>
        <p:txBody>
          <a:bodyPr wrap="none">
            <a:spAutoFit/>
          </a:bodyPr>
          <a:lstStyle/>
          <a:p>
            <a:pPr>
              <a:defRPr/>
            </a:pPr>
            <a:r>
              <a:rPr lang="en-US" sz="2000" dirty="0">
                <a:latin typeface="+mj-lt"/>
                <a:ea typeface="MS PGothic" charset="0"/>
                <a:cs typeface="MS PGothic" charset="0"/>
              </a:rPr>
              <a:t>Just like animals and plants, clouds are classified according to their</a:t>
            </a:r>
          </a:p>
          <a:p>
            <a:pPr>
              <a:defRPr/>
            </a:pPr>
            <a:r>
              <a:rPr lang="en-US" sz="2000" i="1" dirty="0">
                <a:latin typeface="+mj-lt"/>
                <a:ea typeface="MS PGothic" charset="0"/>
                <a:cs typeface="MS PGothic" charset="0"/>
              </a:rPr>
              <a:t>genus</a:t>
            </a:r>
            <a:r>
              <a:rPr lang="en-US" sz="2000" dirty="0">
                <a:latin typeface="+mj-lt"/>
                <a:ea typeface="MS PGothic" charset="0"/>
                <a:cs typeface="MS PGothic" charset="0"/>
              </a:rPr>
              <a:t>, </a:t>
            </a:r>
            <a:r>
              <a:rPr lang="en-US" sz="2000" i="1" dirty="0">
                <a:latin typeface="+mj-lt"/>
                <a:ea typeface="MS PGothic" charset="0"/>
                <a:cs typeface="MS PGothic" charset="0"/>
              </a:rPr>
              <a:t>species</a:t>
            </a:r>
            <a:r>
              <a:rPr lang="en-US" sz="2000" dirty="0">
                <a:latin typeface="+mj-lt"/>
                <a:ea typeface="MS PGothic" charset="0"/>
                <a:cs typeface="MS PGothic" charset="0"/>
              </a:rPr>
              <a:t>, and </a:t>
            </a:r>
            <a:r>
              <a:rPr lang="en-US" sz="2000" i="1" dirty="0">
                <a:latin typeface="+mj-lt"/>
                <a:ea typeface="MS PGothic" charset="0"/>
                <a:cs typeface="MS PGothic" charset="0"/>
              </a:rPr>
              <a:t>variety</a:t>
            </a:r>
            <a:r>
              <a:rPr lang="en-US" sz="2000" dirty="0">
                <a:latin typeface="+mj-lt"/>
                <a:ea typeface="MS PGothic" charset="0"/>
                <a:cs typeface="MS PGothic" charset="0"/>
              </a:rPr>
              <a:t>.</a:t>
            </a:r>
          </a:p>
        </p:txBody>
      </p:sp>
      <p:sp>
        <p:nvSpPr>
          <p:cNvPr id="4" name="TextBox 3">
            <a:extLst>
              <a:ext uri="{FF2B5EF4-FFF2-40B4-BE49-F238E27FC236}">
                <a16:creationId xmlns:a16="http://schemas.microsoft.com/office/drawing/2014/main" id="{E3804570-5A85-3F4D-A150-0A00D097F819}"/>
              </a:ext>
            </a:extLst>
          </p:cNvPr>
          <p:cNvSpPr txBox="1"/>
          <p:nvPr/>
        </p:nvSpPr>
        <p:spPr>
          <a:xfrm>
            <a:off x="685800" y="2438400"/>
            <a:ext cx="7924800" cy="1631950"/>
          </a:xfrm>
          <a:prstGeom prst="rect">
            <a:avLst/>
          </a:prstGeom>
          <a:noFill/>
        </p:spPr>
        <p:txBody>
          <a:bodyPr wrap="none">
            <a:spAutoFit/>
          </a:bodyPr>
          <a:lstStyle/>
          <a:p>
            <a:pPr>
              <a:defRPr/>
            </a:pPr>
            <a:r>
              <a:rPr lang="en-US" sz="2000" b="1" dirty="0">
                <a:latin typeface="+mj-lt"/>
                <a:ea typeface="MS PGothic" charset="0"/>
                <a:cs typeface="MS PGothic" charset="0"/>
              </a:rPr>
              <a:t>1.  Genera</a:t>
            </a:r>
            <a:r>
              <a:rPr lang="en-US" sz="2000" dirty="0">
                <a:latin typeface="+mj-lt"/>
                <a:ea typeface="MS PGothic" charset="0"/>
                <a:cs typeface="MS PGothic" charset="0"/>
              </a:rPr>
              <a:t>: e.g., stratus, cumulonimbus (the types discussed today)</a:t>
            </a:r>
          </a:p>
          <a:p>
            <a:pPr>
              <a:defRPr/>
            </a:pPr>
            <a:endParaRPr lang="en-US" sz="2000" dirty="0">
              <a:latin typeface="+mj-lt"/>
              <a:ea typeface="MS PGothic" charset="0"/>
              <a:cs typeface="MS PGothic" charset="0"/>
            </a:endParaRPr>
          </a:p>
          <a:p>
            <a:pPr>
              <a:defRPr/>
            </a:pPr>
            <a:r>
              <a:rPr lang="en-US" sz="2000" b="1" dirty="0">
                <a:latin typeface="+mj-lt"/>
                <a:ea typeface="MS PGothic" charset="0"/>
                <a:cs typeface="MS PGothic" charset="0"/>
              </a:rPr>
              <a:t>2.  Species</a:t>
            </a:r>
            <a:r>
              <a:rPr lang="en-US" sz="2000" dirty="0">
                <a:latin typeface="+mj-lt"/>
                <a:ea typeface="MS PGothic" charset="0"/>
                <a:cs typeface="MS PGothic" charset="0"/>
              </a:rPr>
              <a:t>:  e.g., </a:t>
            </a:r>
            <a:r>
              <a:rPr lang="en-US" sz="2000" dirty="0" err="1">
                <a:latin typeface="+mj-lt"/>
                <a:ea typeface="MS PGothic" charset="0"/>
                <a:cs typeface="MS PGothic" charset="0"/>
              </a:rPr>
              <a:t>humilis</a:t>
            </a:r>
            <a:r>
              <a:rPr lang="en-US" sz="2000" dirty="0">
                <a:latin typeface="+mj-lt"/>
                <a:ea typeface="MS PGothic" charset="0"/>
                <a:cs typeface="MS PGothic" charset="0"/>
              </a:rPr>
              <a:t>, </a:t>
            </a:r>
            <a:r>
              <a:rPr lang="en-US" sz="2000" dirty="0" err="1">
                <a:latin typeface="+mj-lt"/>
                <a:ea typeface="MS PGothic" charset="0"/>
                <a:cs typeface="MS PGothic" charset="0"/>
              </a:rPr>
              <a:t>congestus</a:t>
            </a:r>
            <a:r>
              <a:rPr lang="en-US" sz="2000" dirty="0">
                <a:latin typeface="+mj-lt"/>
                <a:ea typeface="MS PGothic" charset="0"/>
                <a:cs typeface="MS PGothic" charset="0"/>
              </a:rPr>
              <a:t>, </a:t>
            </a:r>
            <a:r>
              <a:rPr lang="en-US" sz="2000" dirty="0" err="1">
                <a:latin typeface="+mj-lt"/>
                <a:ea typeface="MS PGothic" charset="0"/>
                <a:cs typeface="MS PGothic" charset="0"/>
              </a:rPr>
              <a:t>castellanus</a:t>
            </a:r>
            <a:r>
              <a:rPr lang="en-US" sz="2000" dirty="0">
                <a:latin typeface="+mj-lt"/>
                <a:ea typeface="MS PGothic" charset="0"/>
                <a:cs typeface="MS PGothic" charset="0"/>
              </a:rPr>
              <a:t>, </a:t>
            </a:r>
            <a:r>
              <a:rPr lang="en-US" sz="2000" dirty="0" err="1">
                <a:latin typeface="+mj-lt"/>
                <a:ea typeface="MS PGothic" charset="0"/>
                <a:cs typeface="MS PGothic" charset="0"/>
              </a:rPr>
              <a:t>lenticularis</a:t>
            </a:r>
            <a:r>
              <a:rPr lang="en-US" sz="2000" dirty="0">
                <a:latin typeface="+mj-lt"/>
                <a:ea typeface="MS PGothic" charset="0"/>
                <a:cs typeface="MS PGothic" charset="0"/>
              </a:rPr>
              <a:t> (later)</a:t>
            </a:r>
          </a:p>
          <a:p>
            <a:pPr>
              <a:defRPr/>
            </a:pPr>
            <a:endParaRPr lang="en-US" sz="2000" dirty="0">
              <a:latin typeface="+mj-lt"/>
              <a:ea typeface="MS PGothic" charset="0"/>
              <a:cs typeface="MS PGothic" charset="0"/>
            </a:endParaRPr>
          </a:p>
          <a:p>
            <a:pPr>
              <a:defRPr/>
            </a:pPr>
            <a:r>
              <a:rPr lang="en-US" sz="2000" b="1" dirty="0">
                <a:latin typeface="+mj-lt"/>
                <a:ea typeface="MS PGothic" charset="0"/>
                <a:cs typeface="MS PGothic" charset="0"/>
              </a:rPr>
              <a:t>3.  Variety</a:t>
            </a:r>
            <a:r>
              <a:rPr lang="en-US" sz="2000" dirty="0">
                <a:latin typeface="+mj-lt"/>
                <a:ea typeface="MS PGothic" charset="0"/>
                <a:cs typeface="MS PGothic" charset="0"/>
              </a:rPr>
              <a:t>: e.g., </a:t>
            </a:r>
            <a:r>
              <a:rPr lang="en-US" sz="2000" dirty="0" err="1">
                <a:latin typeface="+mj-lt"/>
                <a:ea typeface="MS PGothic" charset="0"/>
                <a:cs typeface="MS PGothic" charset="0"/>
              </a:rPr>
              <a:t>undulatus</a:t>
            </a:r>
            <a:r>
              <a:rPr lang="en-US" sz="2000" dirty="0">
                <a:latin typeface="+mj-lt"/>
                <a:ea typeface="MS PGothic" charset="0"/>
                <a:cs typeface="MS PGothic" charset="0"/>
              </a:rPr>
              <a:t>, </a:t>
            </a:r>
            <a:r>
              <a:rPr lang="en-US" sz="2000" dirty="0" err="1">
                <a:latin typeface="+mj-lt"/>
                <a:ea typeface="MS PGothic" charset="0"/>
                <a:cs typeface="MS PGothic" charset="0"/>
              </a:rPr>
              <a:t>translucidus</a:t>
            </a:r>
            <a:r>
              <a:rPr lang="en-US" sz="2000" dirty="0">
                <a:latin typeface="+mj-lt"/>
                <a:ea typeface="MS PGothic" charset="0"/>
                <a:cs typeface="MS PGothic" charset="0"/>
              </a:rPr>
              <a:t>, </a:t>
            </a:r>
            <a:r>
              <a:rPr lang="en-US" sz="2000" dirty="0" err="1">
                <a:latin typeface="+mj-lt"/>
                <a:ea typeface="MS PGothic" charset="0"/>
                <a:cs typeface="MS PGothic" charset="0"/>
              </a:rPr>
              <a:t>opacus</a:t>
            </a:r>
            <a:endParaRPr lang="en-US" sz="2000" dirty="0">
              <a:latin typeface="+mj-lt"/>
              <a:ea typeface="MS PGothic" charset="0"/>
              <a:cs typeface="MS PGothic" charset="0"/>
            </a:endParaRPr>
          </a:p>
        </p:txBody>
      </p:sp>
      <p:sp>
        <p:nvSpPr>
          <p:cNvPr id="6" name="TextBox 5">
            <a:extLst>
              <a:ext uri="{FF2B5EF4-FFF2-40B4-BE49-F238E27FC236}">
                <a16:creationId xmlns:a16="http://schemas.microsoft.com/office/drawing/2014/main" id="{A2085F30-F660-1647-9C08-171E3B271AB6}"/>
              </a:ext>
            </a:extLst>
          </p:cNvPr>
          <p:cNvSpPr txBox="1"/>
          <p:nvPr/>
        </p:nvSpPr>
        <p:spPr>
          <a:xfrm>
            <a:off x="685800" y="4495800"/>
            <a:ext cx="7754938" cy="400050"/>
          </a:xfrm>
          <a:prstGeom prst="rect">
            <a:avLst/>
          </a:prstGeom>
          <a:noFill/>
        </p:spPr>
        <p:txBody>
          <a:bodyPr wrap="none">
            <a:spAutoFit/>
          </a:bodyPr>
          <a:lstStyle/>
          <a:p>
            <a:pPr>
              <a:defRPr/>
            </a:pPr>
            <a:r>
              <a:rPr lang="en-US" sz="2000" dirty="0">
                <a:latin typeface="+mj-lt"/>
                <a:ea typeface="MS PGothic" charset="0"/>
                <a:cs typeface="MS PGothic" charset="0"/>
              </a:rPr>
              <a:t>So a cloud might be classified as </a:t>
            </a:r>
            <a:r>
              <a:rPr lang="en-US" sz="2000" i="1" dirty="0">
                <a:latin typeface="+mj-lt"/>
                <a:ea typeface="MS PGothic" charset="0"/>
                <a:cs typeface="MS PGothic" charset="0"/>
              </a:rPr>
              <a:t>altocumulus </a:t>
            </a:r>
            <a:r>
              <a:rPr lang="en-US" sz="2000" i="1" dirty="0" err="1">
                <a:latin typeface="+mj-lt"/>
                <a:ea typeface="MS PGothic" charset="0"/>
                <a:cs typeface="MS PGothic" charset="0"/>
              </a:rPr>
              <a:t>castellanus</a:t>
            </a:r>
            <a:r>
              <a:rPr lang="en-US" sz="2000" i="1" dirty="0">
                <a:latin typeface="+mj-lt"/>
                <a:ea typeface="MS PGothic" charset="0"/>
                <a:cs typeface="MS PGothic" charset="0"/>
              </a:rPr>
              <a:t> </a:t>
            </a:r>
            <a:r>
              <a:rPr lang="en-US" sz="2000" i="1" dirty="0" err="1">
                <a:latin typeface="+mj-lt"/>
                <a:ea typeface="MS PGothic" charset="0"/>
                <a:cs typeface="MS PGothic" charset="0"/>
              </a:rPr>
              <a:t>opacus</a:t>
            </a:r>
            <a:r>
              <a:rPr lang="en-US" sz="2000" dirty="0">
                <a:latin typeface="+mj-lt"/>
                <a:ea typeface="MS PGothic" charset="0"/>
                <a:cs typeface="MS PGothic" charset="0"/>
              </a:rPr>
              <a:t>.</a:t>
            </a:r>
          </a:p>
        </p:txBody>
      </p:sp>
      <p:sp>
        <p:nvSpPr>
          <p:cNvPr id="7" name="TextBox 6">
            <a:extLst>
              <a:ext uri="{FF2B5EF4-FFF2-40B4-BE49-F238E27FC236}">
                <a16:creationId xmlns:a16="http://schemas.microsoft.com/office/drawing/2014/main" id="{28CACE52-9311-3D46-A183-DB61E4D15D1B}"/>
              </a:ext>
            </a:extLst>
          </p:cNvPr>
          <p:cNvSpPr txBox="1"/>
          <p:nvPr/>
        </p:nvSpPr>
        <p:spPr>
          <a:xfrm>
            <a:off x="1219200" y="5983288"/>
            <a:ext cx="6740525" cy="646112"/>
          </a:xfrm>
          <a:prstGeom prst="rect">
            <a:avLst/>
          </a:prstGeom>
          <a:noFill/>
        </p:spPr>
        <p:txBody>
          <a:bodyPr wrap="none">
            <a:spAutoFit/>
          </a:bodyPr>
          <a:lstStyle/>
          <a:p>
            <a:pPr>
              <a:defRPr/>
            </a:pPr>
            <a:r>
              <a:rPr lang="en-US" sz="1800" dirty="0">
                <a:latin typeface="+mj-lt"/>
                <a:ea typeface="MS PGothic" charset="0"/>
                <a:cs typeface="MS PGothic" charset="0"/>
              </a:rPr>
              <a:t>(For examples, see Table 5.4 (page 130) and </a:t>
            </a:r>
          </a:p>
          <a:p>
            <a:pPr>
              <a:defRPr/>
            </a:pPr>
            <a:r>
              <a:rPr lang="en-US" sz="1800" dirty="0">
                <a:latin typeface="+mj-lt"/>
                <a:ea typeface="MS PGothic" charset="0"/>
                <a:cs typeface="MS PGothic" charset="0"/>
              </a:rPr>
              <a:t>https://</a:t>
            </a:r>
            <a:r>
              <a:rPr lang="en-US" sz="1800" dirty="0" err="1">
                <a:latin typeface="+mj-lt"/>
                <a:ea typeface="MS PGothic" charset="0"/>
                <a:cs typeface="MS PGothic" charset="0"/>
              </a:rPr>
              <a:t>cloudatlas.wmo.int</a:t>
            </a:r>
            <a:r>
              <a:rPr lang="en-US" sz="1800" dirty="0">
                <a:latin typeface="+mj-lt"/>
                <a:ea typeface="MS PGothic" charset="0"/>
                <a:cs typeface="MS PGothic" charset="0"/>
              </a:rPr>
              <a:t>/principles-of-cloud-</a:t>
            </a:r>
            <a:r>
              <a:rPr lang="en-US" sz="1800" dirty="0" err="1">
                <a:latin typeface="+mj-lt"/>
                <a:ea typeface="MS PGothic" charset="0"/>
                <a:cs typeface="MS PGothic" charset="0"/>
              </a:rPr>
              <a:t>classification.html</a:t>
            </a:r>
            <a:r>
              <a:rPr lang="en-US" sz="1800" dirty="0">
                <a:latin typeface="+mj-lt"/>
                <a:ea typeface="MS PGothic" charset="0"/>
                <a:cs typeface="MS PGothic" charset="0"/>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BF1A4EBC-48A8-C54C-A015-D234CCB33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22" b="4156"/>
          <a:stretch>
            <a:fillRect/>
          </a:stretch>
        </p:blipFill>
        <p:spPr bwMode="auto">
          <a:xfrm>
            <a:off x="0" y="58738"/>
            <a:ext cx="9144000" cy="67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3">
            <a:extLst>
              <a:ext uri="{FF2B5EF4-FFF2-40B4-BE49-F238E27FC236}">
                <a16:creationId xmlns:a16="http://schemas.microsoft.com/office/drawing/2014/main" id="{872D5B79-5CD8-5948-91DA-2DA6C21C55CC}"/>
              </a:ext>
            </a:extLst>
          </p:cNvPr>
          <p:cNvSpPr txBox="1">
            <a:spLocks noChangeArrowheads="1"/>
          </p:cNvSpPr>
          <p:nvPr/>
        </p:nvSpPr>
        <p:spPr bwMode="auto">
          <a:xfrm>
            <a:off x="3405188" y="5622925"/>
            <a:ext cx="2386012"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solidFill>
                  <a:srgbClr val="FFFF00"/>
                </a:solidFill>
                <a:latin typeface="+mj-lt"/>
              </a:rPr>
              <a:t>ALTOSTRATUS</a:t>
            </a:r>
            <a:endParaRPr lang="en-US" sz="2400"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geog.ucsb.edu/img/news/2010/ShipTracksEarthWeek.jpg">
            <a:extLst>
              <a:ext uri="{FF2B5EF4-FFF2-40B4-BE49-F238E27FC236}">
                <a16:creationId xmlns:a16="http://schemas.microsoft.com/office/drawing/2014/main" id="{8EFD58D0-0CD4-444F-AB81-7D048B8CA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95"/>
          <a:stretch>
            <a:fillRect/>
          </a:stretch>
        </p:blipFill>
        <p:spPr bwMode="auto">
          <a:xfrm>
            <a:off x="1524000" y="608013"/>
            <a:ext cx="618966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0332102-1DA9-9D4C-9D0B-B5484F85A81A}"/>
              </a:ext>
            </a:extLst>
          </p:cNvPr>
          <p:cNvSpPr txBox="1"/>
          <p:nvPr/>
        </p:nvSpPr>
        <p:spPr>
          <a:xfrm>
            <a:off x="2209800" y="76200"/>
            <a:ext cx="5008563" cy="461963"/>
          </a:xfrm>
          <a:prstGeom prst="rect">
            <a:avLst/>
          </a:prstGeom>
          <a:noFill/>
        </p:spPr>
        <p:txBody>
          <a:bodyPr wrap="none">
            <a:spAutoFit/>
          </a:bodyPr>
          <a:lstStyle/>
          <a:p>
            <a:pPr>
              <a:defRPr/>
            </a:pPr>
            <a:r>
              <a:rPr lang="en-US" dirty="0">
                <a:latin typeface="+mj-lt"/>
                <a:ea typeface="MS PGothic" charset="0"/>
                <a:cs typeface="MS PGothic" charset="0"/>
              </a:rPr>
              <a:t>What caused these clouds to form?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1" descr="0720">
            <a:extLst>
              <a:ext uri="{FF2B5EF4-FFF2-40B4-BE49-F238E27FC236}">
                <a16:creationId xmlns:a16="http://schemas.microsoft.com/office/drawing/2014/main" id="{CCACBCC2-8CF5-6447-86A7-98BCC4DAB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5">
            <a:extLst>
              <a:ext uri="{FF2B5EF4-FFF2-40B4-BE49-F238E27FC236}">
                <a16:creationId xmlns:a16="http://schemas.microsoft.com/office/drawing/2014/main" id="{7AFA2DA3-3909-EB4F-927F-E4678488C4A8}"/>
              </a:ext>
            </a:extLst>
          </p:cNvPr>
          <p:cNvSpPr txBox="1">
            <a:spLocks noChangeArrowheads="1"/>
          </p:cNvSpPr>
          <p:nvPr/>
        </p:nvSpPr>
        <p:spPr bwMode="auto">
          <a:xfrm>
            <a:off x="5584728" y="5599113"/>
            <a:ext cx="3270447" cy="954107"/>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lgn="ctr">
              <a:defRPr/>
            </a:pPr>
            <a:r>
              <a:rPr lang="en-US" dirty="0">
                <a:solidFill>
                  <a:srgbClr val="FFFF00"/>
                </a:solidFill>
                <a:latin typeface="+mj-lt"/>
              </a:rPr>
              <a:t>PRECIPITATION</a:t>
            </a:r>
          </a:p>
          <a:p>
            <a:pPr algn="ctr">
              <a:defRPr/>
            </a:pPr>
            <a:r>
              <a:rPr lang="en-US" sz="2400" dirty="0">
                <a:solidFill>
                  <a:srgbClr val="FFFF00"/>
                </a:solidFill>
                <a:latin typeface="+mj-lt"/>
              </a:rPr>
              <a:t>(Chap. 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1" descr="0701">
            <a:extLst>
              <a:ext uri="{FF2B5EF4-FFF2-40B4-BE49-F238E27FC236}">
                <a16:creationId xmlns:a16="http://schemas.microsoft.com/office/drawing/2014/main" id="{EE4245E8-1A54-0C41-86AC-D55CD8D4F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26988"/>
            <a:ext cx="654367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3" hidden="1">
            <a:extLst>
              <a:ext uri="{FF2B5EF4-FFF2-40B4-BE49-F238E27FC236}">
                <a16:creationId xmlns:a16="http://schemas.microsoft.com/office/drawing/2014/main" id="{60677A19-9235-E841-9C68-29AB6E22ACF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Collision and Coalescence</a:t>
            </a:r>
            <a:endParaRPr lang="en-US" dirty="0"/>
          </a:p>
        </p:txBody>
      </p:sp>
      <p:pic>
        <p:nvPicPr>
          <p:cNvPr id="5" name="Picture Placeholder 4" descr="Collision and coalescence. (a) In a warm cloud composed only of small cloud droplets of uniform size, the droplets are less likely to collide as they all fall very slowly at about the same speed. Those droplets that do collide, frequently do not coalesce because of the strong surface tension that holds together each tiny droplet. (b) In a cloud composed of droplets of varying sizes, larger droplets fall faster than smaller droplets. Although some tiny droplets are swept aside, some collect on the larger dropLet’s forward edge, while others (captured in the wake of the larger droplet) coalesce on the dropLet’s back side.">
            <a:extLst>
              <a:ext uri="{FF2B5EF4-FFF2-40B4-BE49-F238E27FC236}">
                <a16:creationId xmlns:a16="http://schemas.microsoft.com/office/drawing/2014/main" id="{9721A530-947E-40E1-A470-B74D043F3B6F}"/>
              </a:ext>
            </a:extLst>
          </p:cNvPr>
          <p:cNvPicPr>
            <a:picLocks noGrp="1" noChangeAspect="1"/>
          </p:cNvPicPr>
          <p:nvPr>
            <p:ph type="pic" sz="quarter" idx="10"/>
          </p:nvPr>
        </p:nvPicPr>
        <p:blipFill>
          <a:blip r:embed="rId3"/>
          <a:stretch>
            <a:fillRect/>
          </a:stretch>
        </p:blipFill>
        <p:spPr>
          <a:xfrm>
            <a:off x="1665890" y="1371600"/>
            <a:ext cx="5812221" cy="4687966"/>
          </a:xfrm>
          <a:prstGeom prst="rect">
            <a:avLst/>
          </a:prstGeom>
        </p:spPr>
      </p:pic>
    </p:spTree>
    <p:extLst>
      <p:ext uri="{BB962C8B-B14F-4D97-AF65-F5344CB8AC3E}">
        <p14:creationId xmlns:p14="http://schemas.microsoft.com/office/powerpoint/2010/main" val="2009145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Collision and Coalescence</a:t>
            </a:r>
            <a:endParaRPr lang="en-US" dirty="0"/>
          </a:p>
        </p:txBody>
      </p:sp>
      <p:pic>
        <p:nvPicPr>
          <p:cNvPr id="6" name="Picture Placeholder 5" descr="In the image a cloud droplet of 100 micrometers is caught in an updraft whose velocity is 6.5 meters per second. As the droplet rises, it collides with and captures smaller drops in its path and grows until it reaches a size of about 1000 micrometers. When the fall velocity of the droplet becomes greater than the updraft velocity in the cloud, the droplet slowly descends. As the drop falls, larger cloud droplets are captured by the falling droplets, which then grows larger. By the time this drop reaches the bottom of the cloud, it will be a large raindrop with a diameter of over 5000 micrometers.">
            <a:extLst>
              <a:ext uri="{FF2B5EF4-FFF2-40B4-BE49-F238E27FC236}">
                <a16:creationId xmlns:a16="http://schemas.microsoft.com/office/drawing/2014/main" id="{3DD8714F-E6F8-4128-B9AF-257B9B7496F4}"/>
              </a:ext>
            </a:extLst>
          </p:cNvPr>
          <p:cNvPicPr>
            <a:picLocks noGrp="1" noChangeAspect="1"/>
          </p:cNvPicPr>
          <p:nvPr>
            <p:ph type="pic" sz="quarter" idx="10"/>
          </p:nvPr>
        </p:nvPicPr>
        <p:blipFill>
          <a:blip r:embed="rId3"/>
          <a:stretch>
            <a:fillRect/>
          </a:stretch>
        </p:blipFill>
        <p:spPr>
          <a:xfrm>
            <a:off x="2157621" y="1408777"/>
            <a:ext cx="4828758" cy="4640585"/>
          </a:xfrm>
          <a:prstGeom prst="rect">
            <a:avLst/>
          </a:prstGeom>
        </p:spPr>
      </p:pic>
    </p:spTree>
    <p:extLst>
      <p:ext uri="{BB962C8B-B14F-4D97-AF65-F5344CB8AC3E}">
        <p14:creationId xmlns:p14="http://schemas.microsoft.com/office/powerpoint/2010/main" val="2074573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87B8-4E5A-BC4D-8301-C69F9434A82D}"/>
              </a:ext>
            </a:extLst>
          </p:cNvPr>
          <p:cNvSpPr>
            <a:spLocks noGrp="1"/>
          </p:cNvSpPr>
          <p:nvPr>
            <p:ph type="title"/>
          </p:nvPr>
        </p:nvSpPr>
        <p:spPr>
          <a:xfrm>
            <a:off x="685800" y="228600"/>
            <a:ext cx="7772400" cy="1143000"/>
          </a:xfrm>
        </p:spPr>
        <p:txBody>
          <a:bodyPr/>
          <a:lstStyle/>
          <a:p>
            <a:r>
              <a:rPr lang="en-US" dirty="0"/>
              <a:t>Supercooled Water</a:t>
            </a:r>
          </a:p>
        </p:txBody>
      </p:sp>
      <p:sp>
        <p:nvSpPr>
          <p:cNvPr id="3" name="Content Placeholder 2">
            <a:extLst>
              <a:ext uri="{FF2B5EF4-FFF2-40B4-BE49-F238E27FC236}">
                <a16:creationId xmlns:a16="http://schemas.microsoft.com/office/drawing/2014/main" id="{248E6B72-CCCD-E64D-8D35-5944C2F9CFE5}"/>
              </a:ext>
            </a:extLst>
          </p:cNvPr>
          <p:cNvSpPr>
            <a:spLocks noGrp="1"/>
          </p:cNvSpPr>
          <p:nvPr>
            <p:ph idx="1"/>
          </p:nvPr>
        </p:nvSpPr>
        <p:spPr>
          <a:xfrm>
            <a:off x="683172" y="1295400"/>
            <a:ext cx="7772400" cy="1219200"/>
          </a:xfrm>
        </p:spPr>
        <p:txBody>
          <a:bodyPr/>
          <a:lstStyle/>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Liquid water at temperatures below freezing</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Below –40°C (–40°F), only ice exists</a:t>
            </a:r>
          </a:p>
        </p:txBody>
      </p:sp>
      <p:graphicFrame>
        <p:nvGraphicFramePr>
          <p:cNvPr id="4" name="Table 3">
            <a:extLst>
              <a:ext uri="{FF2B5EF4-FFF2-40B4-BE49-F238E27FC236}">
                <a16:creationId xmlns:a16="http://schemas.microsoft.com/office/drawing/2014/main" id="{F3ADBB8D-309D-5948-9F6B-2F3BDB163FF1}"/>
              </a:ext>
            </a:extLst>
          </p:cNvPr>
          <p:cNvGraphicFramePr>
            <a:graphicFrameLocks noGrp="1"/>
          </p:cNvGraphicFramePr>
          <p:nvPr>
            <p:extLst>
              <p:ext uri="{D42A27DB-BD31-4B8C-83A1-F6EECF244321}">
                <p14:modId xmlns:p14="http://schemas.microsoft.com/office/powerpoint/2010/main" val="1262777445"/>
              </p:ext>
            </p:extLst>
          </p:nvPr>
        </p:nvGraphicFramePr>
        <p:xfrm>
          <a:off x="1066800" y="2971800"/>
          <a:ext cx="5439112" cy="2468880"/>
        </p:xfrm>
        <a:graphic>
          <a:graphicData uri="http://schemas.openxmlformats.org/drawingml/2006/table">
            <a:tbl>
              <a:tblPr/>
              <a:tblGrid>
                <a:gridCol w="2719556">
                  <a:extLst>
                    <a:ext uri="{9D8B030D-6E8A-4147-A177-3AD203B41FA5}">
                      <a16:colId xmlns:a16="http://schemas.microsoft.com/office/drawing/2014/main" val="2529333640"/>
                    </a:ext>
                  </a:extLst>
                </a:gridCol>
                <a:gridCol w="2719556">
                  <a:extLst>
                    <a:ext uri="{9D8B030D-6E8A-4147-A177-3AD203B41FA5}">
                      <a16:colId xmlns:a16="http://schemas.microsoft.com/office/drawing/2014/main" val="572090876"/>
                    </a:ext>
                  </a:extLst>
                </a:gridCol>
              </a:tblGrid>
              <a:tr h="274320">
                <a:tc>
                  <a:txBody>
                    <a:bodyPr/>
                    <a:lstStyle/>
                    <a:p>
                      <a:r>
                        <a:rPr lang="en-US" sz="1400" b="1" u="sng">
                          <a:latin typeface="Arial,Helvetica"/>
                        </a:rPr>
                        <a:t>Cloud Temperature</a:t>
                      </a:r>
                      <a:endParaRPr lang="en-US" sz="1400"/>
                    </a:p>
                  </a:txBody>
                  <a:tcPr marL="68580" marR="68580" marT="34290" marB="34290" anchor="ctr">
                    <a:lnL>
                      <a:noFill/>
                    </a:lnL>
                    <a:lnR>
                      <a:noFill/>
                    </a:lnR>
                    <a:lnT>
                      <a:noFill/>
                    </a:lnT>
                    <a:lnB>
                      <a:noFill/>
                    </a:lnB>
                  </a:tcPr>
                </a:tc>
                <a:tc>
                  <a:txBody>
                    <a:bodyPr/>
                    <a:lstStyle/>
                    <a:p>
                      <a:r>
                        <a:rPr lang="en-US" sz="1400" b="1" u="sng" dirty="0">
                          <a:latin typeface="Arial,Helvetica"/>
                        </a:rPr>
                        <a:t>Cloud Contents</a:t>
                      </a:r>
                      <a:endParaRPr lang="en-US" sz="1400" dirty="0"/>
                    </a:p>
                  </a:txBody>
                  <a:tcPr marL="68580" marR="68580" marT="34290" marB="34290" anchor="ctr">
                    <a:lnL>
                      <a:noFill/>
                    </a:lnL>
                    <a:lnR>
                      <a:noFill/>
                    </a:lnR>
                    <a:lnT>
                      <a:noFill/>
                    </a:lnT>
                    <a:lnB>
                      <a:noFill/>
                    </a:lnB>
                  </a:tcPr>
                </a:tc>
                <a:extLst>
                  <a:ext uri="{0D108BD9-81ED-4DB2-BD59-A6C34878D82A}">
                    <a16:rowId xmlns:a16="http://schemas.microsoft.com/office/drawing/2014/main" val="69716175"/>
                  </a:ext>
                </a:extLst>
              </a:tr>
              <a:tr h="274320">
                <a:tc>
                  <a:txBody>
                    <a:bodyPr/>
                    <a:lstStyle/>
                    <a:p>
                      <a:r>
                        <a:rPr lang="en-US" sz="1400">
                          <a:latin typeface="Arial,Helvetica"/>
                        </a:rPr>
                        <a:t>Above 0 C (32 F)</a:t>
                      </a:r>
                      <a:endParaRPr lang="en-US" sz="1400"/>
                    </a:p>
                  </a:txBody>
                  <a:tcPr marL="68580" marR="68580" marT="34290" marB="34290" anchor="ctr">
                    <a:lnL>
                      <a:noFill/>
                    </a:lnL>
                    <a:lnR>
                      <a:noFill/>
                    </a:lnR>
                    <a:lnT>
                      <a:noFill/>
                    </a:lnT>
                    <a:lnB>
                      <a:noFill/>
                    </a:lnB>
                  </a:tcPr>
                </a:tc>
                <a:tc>
                  <a:txBody>
                    <a:bodyPr/>
                    <a:lstStyle/>
                    <a:p>
                      <a:r>
                        <a:rPr lang="en-US" sz="1400" dirty="0">
                          <a:latin typeface="Arial,Helvetica"/>
                        </a:rPr>
                        <a:t>Liquid Water</a:t>
                      </a:r>
                      <a:endParaRPr lang="en-US" sz="1400" dirty="0"/>
                    </a:p>
                  </a:txBody>
                  <a:tcPr marL="68580" marR="68580" marT="34290" marB="34290" anchor="ctr">
                    <a:lnL>
                      <a:noFill/>
                    </a:lnL>
                    <a:lnR>
                      <a:noFill/>
                    </a:lnR>
                    <a:lnT>
                      <a:noFill/>
                    </a:lnT>
                    <a:lnB>
                      <a:noFill/>
                    </a:lnB>
                  </a:tcPr>
                </a:tc>
                <a:extLst>
                  <a:ext uri="{0D108BD9-81ED-4DB2-BD59-A6C34878D82A}">
                    <a16:rowId xmlns:a16="http://schemas.microsoft.com/office/drawing/2014/main" val="3824064756"/>
                  </a:ext>
                </a:extLst>
              </a:tr>
              <a:tr h="274320">
                <a:tc>
                  <a:txBody>
                    <a:bodyPr/>
                    <a:lstStyle/>
                    <a:p>
                      <a:r>
                        <a:rPr lang="en-US" sz="1400"/>
                        <a:t> </a:t>
                      </a:r>
                    </a:p>
                  </a:txBody>
                  <a:tcPr marL="68580" marR="68580" marT="34290" marB="34290" anchor="ctr">
                    <a:lnL>
                      <a:noFill/>
                    </a:lnL>
                    <a:lnR>
                      <a:noFill/>
                    </a:lnR>
                    <a:lnT>
                      <a:noFill/>
                    </a:lnT>
                    <a:lnB>
                      <a:noFill/>
                    </a:lnB>
                  </a:tcPr>
                </a:tc>
                <a:tc>
                  <a:txBody>
                    <a:bodyPr/>
                    <a:lstStyle/>
                    <a:p>
                      <a:r>
                        <a:rPr lang="en-US" sz="1400" dirty="0"/>
                        <a:t> </a:t>
                      </a:r>
                    </a:p>
                  </a:txBody>
                  <a:tcPr marL="68580" marR="68580" marT="34290" marB="34290" anchor="ctr">
                    <a:lnL>
                      <a:noFill/>
                    </a:lnL>
                    <a:lnR>
                      <a:noFill/>
                    </a:lnR>
                    <a:lnT>
                      <a:noFill/>
                    </a:lnT>
                    <a:lnB>
                      <a:noFill/>
                    </a:lnB>
                  </a:tcPr>
                </a:tc>
                <a:extLst>
                  <a:ext uri="{0D108BD9-81ED-4DB2-BD59-A6C34878D82A}">
                    <a16:rowId xmlns:a16="http://schemas.microsoft.com/office/drawing/2014/main" val="822414422"/>
                  </a:ext>
                </a:extLst>
              </a:tr>
              <a:tr h="274320">
                <a:tc>
                  <a:txBody>
                    <a:bodyPr/>
                    <a:lstStyle/>
                    <a:p>
                      <a:r>
                        <a:rPr lang="en-US" sz="1400">
                          <a:latin typeface="Arial,Helvetica"/>
                        </a:rPr>
                        <a:t>-10 to 0 C (12-32 F)</a:t>
                      </a:r>
                      <a:endParaRPr lang="en-US" sz="1400"/>
                    </a:p>
                  </a:txBody>
                  <a:tcPr marL="68580" marR="68580" marT="34290" marB="34290" anchor="ctr">
                    <a:lnL>
                      <a:noFill/>
                    </a:lnL>
                    <a:lnR>
                      <a:noFill/>
                    </a:lnR>
                    <a:lnT>
                      <a:noFill/>
                    </a:lnT>
                    <a:lnB>
                      <a:noFill/>
                    </a:lnB>
                  </a:tcPr>
                </a:tc>
                <a:tc>
                  <a:txBody>
                    <a:bodyPr/>
                    <a:lstStyle/>
                    <a:p>
                      <a:r>
                        <a:rPr lang="en-US" sz="1400">
                          <a:latin typeface="Arial,Helvetica"/>
                        </a:rPr>
                        <a:t>Supercooled Water</a:t>
                      </a:r>
                      <a:endParaRPr lang="en-US" sz="1400"/>
                    </a:p>
                  </a:txBody>
                  <a:tcPr marL="68580" marR="68580" marT="34290" marB="34290" anchor="ctr">
                    <a:lnL>
                      <a:noFill/>
                    </a:lnL>
                    <a:lnR>
                      <a:noFill/>
                    </a:lnR>
                    <a:lnT>
                      <a:noFill/>
                    </a:lnT>
                    <a:lnB>
                      <a:noFill/>
                    </a:lnB>
                  </a:tcPr>
                </a:tc>
                <a:extLst>
                  <a:ext uri="{0D108BD9-81ED-4DB2-BD59-A6C34878D82A}">
                    <a16:rowId xmlns:a16="http://schemas.microsoft.com/office/drawing/2014/main" val="1916952068"/>
                  </a:ext>
                </a:extLst>
              </a:tr>
              <a:tr h="274320">
                <a:tc>
                  <a:txBody>
                    <a:bodyPr/>
                    <a:lstStyle/>
                    <a:p>
                      <a:r>
                        <a:rPr lang="en-US" sz="1400" dirty="0"/>
                        <a:t> </a:t>
                      </a:r>
                    </a:p>
                  </a:txBody>
                  <a:tcPr marL="68580" marR="68580" marT="34290" marB="34290" anchor="ctr">
                    <a:lnL>
                      <a:noFill/>
                    </a:lnL>
                    <a:lnR>
                      <a:noFill/>
                    </a:lnR>
                    <a:lnT>
                      <a:noFill/>
                    </a:lnT>
                    <a:lnB>
                      <a:noFill/>
                    </a:lnB>
                  </a:tcPr>
                </a:tc>
                <a:tc>
                  <a:txBody>
                    <a:bodyPr/>
                    <a:lstStyle/>
                    <a:p>
                      <a:r>
                        <a:rPr lang="en-US" sz="1400" dirty="0"/>
                        <a:t> </a:t>
                      </a:r>
                    </a:p>
                  </a:txBody>
                  <a:tcPr marL="68580" marR="68580" marT="34290" marB="34290" anchor="ctr">
                    <a:lnL>
                      <a:noFill/>
                    </a:lnL>
                    <a:lnR>
                      <a:noFill/>
                    </a:lnR>
                    <a:lnT>
                      <a:noFill/>
                    </a:lnT>
                    <a:lnB>
                      <a:noFill/>
                    </a:lnB>
                  </a:tcPr>
                </a:tc>
                <a:extLst>
                  <a:ext uri="{0D108BD9-81ED-4DB2-BD59-A6C34878D82A}">
                    <a16:rowId xmlns:a16="http://schemas.microsoft.com/office/drawing/2014/main" val="156844201"/>
                  </a:ext>
                </a:extLst>
              </a:tr>
              <a:tr h="480060">
                <a:tc>
                  <a:txBody>
                    <a:bodyPr/>
                    <a:lstStyle/>
                    <a:p>
                      <a:r>
                        <a:rPr lang="en-US" sz="1400">
                          <a:latin typeface="Arial,Helvetica"/>
                        </a:rPr>
                        <a:t>-40 to -10 C (-4-14 F)</a:t>
                      </a:r>
                      <a:endParaRPr lang="en-US" sz="1400"/>
                    </a:p>
                  </a:txBody>
                  <a:tcPr marL="68580" marR="68580" marT="34290" marB="34290" anchor="ctr">
                    <a:lnL>
                      <a:noFill/>
                    </a:lnL>
                    <a:lnR>
                      <a:noFill/>
                    </a:lnR>
                    <a:lnT>
                      <a:noFill/>
                    </a:lnT>
                    <a:lnB>
                      <a:noFill/>
                    </a:lnB>
                  </a:tcPr>
                </a:tc>
                <a:tc>
                  <a:txBody>
                    <a:bodyPr/>
                    <a:lstStyle/>
                    <a:p>
                      <a:r>
                        <a:rPr lang="en-US" sz="1400" dirty="0">
                          <a:latin typeface="Arial,Helvetica"/>
                        </a:rPr>
                        <a:t>Supercooled Water and Ice Crystals Coexist</a:t>
                      </a:r>
                      <a:endParaRPr lang="en-US" sz="1400" dirty="0"/>
                    </a:p>
                  </a:txBody>
                  <a:tcPr marL="68580" marR="68580" marT="34290" marB="34290" anchor="ctr">
                    <a:lnL>
                      <a:noFill/>
                    </a:lnL>
                    <a:lnR>
                      <a:noFill/>
                    </a:lnR>
                    <a:lnT>
                      <a:noFill/>
                    </a:lnT>
                    <a:lnB>
                      <a:noFill/>
                    </a:lnB>
                  </a:tcPr>
                </a:tc>
                <a:extLst>
                  <a:ext uri="{0D108BD9-81ED-4DB2-BD59-A6C34878D82A}">
                    <a16:rowId xmlns:a16="http://schemas.microsoft.com/office/drawing/2014/main" val="2381717809"/>
                  </a:ext>
                </a:extLst>
              </a:tr>
              <a:tr h="274320">
                <a:tc>
                  <a:txBody>
                    <a:bodyPr/>
                    <a:lstStyle/>
                    <a:p>
                      <a:r>
                        <a:rPr lang="en-US" sz="1400"/>
                        <a:t> </a:t>
                      </a:r>
                    </a:p>
                  </a:txBody>
                  <a:tcPr marL="68580" marR="68580" marT="34290" marB="34290" anchor="ctr">
                    <a:lnL>
                      <a:noFill/>
                    </a:lnL>
                    <a:lnR>
                      <a:noFill/>
                    </a:lnR>
                    <a:lnT>
                      <a:noFill/>
                    </a:lnT>
                    <a:lnB>
                      <a:noFill/>
                    </a:lnB>
                  </a:tcPr>
                </a:tc>
                <a:tc>
                  <a:txBody>
                    <a:bodyPr/>
                    <a:lstStyle/>
                    <a:p>
                      <a:r>
                        <a:rPr lang="en-US" sz="1400"/>
                        <a:t> </a:t>
                      </a:r>
                    </a:p>
                  </a:txBody>
                  <a:tcPr marL="68580" marR="68580" marT="34290" marB="34290" anchor="ctr">
                    <a:lnL>
                      <a:noFill/>
                    </a:lnL>
                    <a:lnR>
                      <a:noFill/>
                    </a:lnR>
                    <a:lnT>
                      <a:noFill/>
                    </a:lnT>
                    <a:lnB>
                      <a:noFill/>
                    </a:lnB>
                  </a:tcPr>
                </a:tc>
                <a:extLst>
                  <a:ext uri="{0D108BD9-81ED-4DB2-BD59-A6C34878D82A}">
                    <a16:rowId xmlns:a16="http://schemas.microsoft.com/office/drawing/2014/main" val="2292257519"/>
                  </a:ext>
                </a:extLst>
              </a:tr>
              <a:tr h="279283">
                <a:tc>
                  <a:txBody>
                    <a:bodyPr/>
                    <a:lstStyle/>
                    <a:p>
                      <a:r>
                        <a:rPr lang="en-US" sz="1400">
                          <a:latin typeface="Arial,Helvetica"/>
                        </a:rPr>
                        <a:t>Below -40 C (-4 F)</a:t>
                      </a:r>
                      <a:endParaRPr lang="en-US" sz="1400"/>
                    </a:p>
                  </a:txBody>
                  <a:tcPr marL="68580" marR="68580" marT="34290" marB="34290" anchor="ctr">
                    <a:lnL>
                      <a:noFill/>
                    </a:lnL>
                    <a:lnR>
                      <a:noFill/>
                    </a:lnR>
                    <a:lnT>
                      <a:noFill/>
                    </a:lnT>
                    <a:lnB>
                      <a:noFill/>
                    </a:lnB>
                  </a:tcPr>
                </a:tc>
                <a:tc>
                  <a:txBody>
                    <a:bodyPr/>
                    <a:lstStyle/>
                    <a:p>
                      <a:r>
                        <a:rPr lang="en-US" sz="1400" dirty="0">
                          <a:latin typeface="Arial,Helvetica"/>
                        </a:rPr>
                        <a:t>Mainly Ice Crystals</a:t>
                      </a:r>
                      <a:endParaRPr lang="en-US" sz="1400" dirty="0"/>
                    </a:p>
                  </a:txBody>
                  <a:tcPr marL="68580" marR="68580" marT="34290" marB="34290" anchor="ctr">
                    <a:lnL>
                      <a:noFill/>
                    </a:lnL>
                    <a:lnR>
                      <a:noFill/>
                    </a:lnR>
                    <a:lnT>
                      <a:noFill/>
                    </a:lnT>
                    <a:lnB>
                      <a:noFill/>
                    </a:lnB>
                  </a:tcPr>
                </a:tc>
                <a:extLst>
                  <a:ext uri="{0D108BD9-81ED-4DB2-BD59-A6C34878D82A}">
                    <a16:rowId xmlns:a16="http://schemas.microsoft.com/office/drawing/2014/main" val="388850693"/>
                  </a:ext>
                </a:extLst>
              </a:tr>
            </a:tbl>
          </a:graphicData>
        </a:graphic>
      </p:graphicFrame>
      <p:sp>
        <p:nvSpPr>
          <p:cNvPr id="5" name="TextBox 4">
            <a:extLst>
              <a:ext uri="{FF2B5EF4-FFF2-40B4-BE49-F238E27FC236}">
                <a16:creationId xmlns:a16="http://schemas.microsoft.com/office/drawing/2014/main" id="{07E77FB3-E31C-0A49-822B-8F343954B666}"/>
              </a:ext>
            </a:extLst>
          </p:cNvPr>
          <p:cNvSpPr txBox="1"/>
          <p:nvPr/>
        </p:nvSpPr>
        <p:spPr>
          <a:xfrm>
            <a:off x="6505912" y="3198167"/>
            <a:ext cx="1970219" cy="461665"/>
          </a:xfrm>
          <a:prstGeom prst="rect">
            <a:avLst/>
          </a:prstGeom>
          <a:noFill/>
        </p:spPr>
        <p:txBody>
          <a:bodyPr wrap="none" rtlCol="0">
            <a:spAutoFit/>
          </a:bodyPr>
          <a:lstStyle/>
          <a:p>
            <a:r>
              <a:rPr lang="en-US" dirty="0">
                <a:latin typeface="+mn-lt"/>
              </a:rPr>
              <a:t>Warm clouds</a:t>
            </a:r>
          </a:p>
        </p:txBody>
      </p:sp>
      <p:sp>
        <p:nvSpPr>
          <p:cNvPr id="6" name="Right Bracket 5">
            <a:extLst>
              <a:ext uri="{FF2B5EF4-FFF2-40B4-BE49-F238E27FC236}">
                <a16:creationId xmlns:a16="http://schemas.microsoft.com/office/drawing/2014/main" id="{900A93B0-76F1-1241-B2A8-535FC1AC4339}"/>
              </a:ext>
            </a:extLst>
          </p:cNvPr>
          <p:cNvSpPr/>
          <p:nvPr/>
        </p:nvSpPr>
        <p:spPr bwMode="auto">
          <a:xfrm>
            <a:off x="6248400" y="3886200"/>
            <a:ext cx="257512" cy="1676400"/>
          </a:xfrm>
          <a:prstGeom prst="rightBracke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noFill/>
              <a:effectLst/>
              <a:latin typeface="Times" pitchFamily="-16" charset="0"/>
            </a:endParaRPr>
          </a:p>
        </p:txBody>
      </p:sp>
      <p:sp>
        <p:nvSpPr>
          <p:cNvPr id="8" name="TextBox 7">
            <a:extLst>
              <a:ext uri="{FF2B5EF4-FFF2-40B4-BE49-F238E27FC236}">
                <a16:creationId xmlns:a16="http://schemas.microsoft.com/office/drawing/2014/main" id="{930EBC21-9D05-EE44-B5FC-8BB4FCA08E3A}"/>
              </a:ext>
            </a:extLst>
          </p:cNvPr>
          <p:cNvSpPr txBox="1"/>
          <p:nvPr/>
        </p:nvSpPr>
        <p:spPr>
          <a:xfrm>
            <a:off x="6916305" y="4191000"/>
            <a:ext cx="1160895" cy="830997"/>
          </a:xfrm>
          <a:prstGeom prst="rect">
            <a:avLst/>
          </a:prstGeom>
          <a:noFill/>
        </p:spPr>
        <p:txBody>
          <a:bodyPr wrap="none" rtlCol="0">
            <a:spAutoFit/>
          </a:bodyPr>
          <a:lstStyle/>
          <a:p>
            <a:pPr algn="ctr"/>
            <a:r>
              <a:rPr lang="en-US" dirty="0">
                <a:latin typeface="+mn-lt"/>
              </a:rPr>
              <a:t>Cold</a:t>
            </a:r>
          </a:p>
          <a:p>
            <a:pPr algn="ctr"/>
            <a:r>
              <a:rPr lang="en-US" dirty="0">
                <a:latin typeface="+mn-lt"/>
              </a:rPr>
              <a:t> clouds</a:t>
            </a:r>
          </a:p>
        </p:txBody>
      </p:sp>
    </p:spTree>
    <p:extLst>
      <p:ext uri="{BB962C8B-B14F-4D97-AF65-F5344CB8AC3E}">
        <p14:creationId xmlns:p14="http://schemas.microsoft.com/office/powerpoint/2010/main" val="2456205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3589_04_10.jpg">
            <a:extLst>
              <a:ext uri="{FF2B5EF4-FFF2-40B4-BE49-F238E27FC236}">
                <a16:creationId xmlns:a16="http://schemas.microsoft.com/office/drawing/2014/main" id="{ADA0FF6C-714E-5C47-9F8D-9589929EC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28625"/>
            <a:ext cx="404018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17BF54F-3972-C44F-9703-CB8CF4A1DC41}"/>
              </a:ext>
            </a:extLst>
          </p:cNvPr>
          <p:cNvSpPr txBox="1"/>
          <p:nvPr/>
        </p:nvSpPr>
        <p:spPr>
          <a:xfrm>
            <a:off x="1652588" y="0"/>
            <a:ext cx="6196012" cy="461963"/>
          </a:xfrm>
          <a:prstGeom prst="rect">
            <a:avLst/>
          </a:prstGeom>
          <a:noFill/>
        </p:spPr>
        <p:txBody>
          <a:bodyPr wrap="none">
            <a:spAutoFit/>
          </a:bodyPr>
          <a:lstStyle/>
          <a:p>
            <a:pPr>
              <a:defRPr/>
            </a:pPr>
            <a:r>
              <a:rPr lang="en-US" dirty="0">
                <a:latin typeface="+mj-lt"/>
                <a:ea typeface="MS PGothic" charset="0"/>
                <a:cs typeface="MS PGothic" charset="0"/>
              </a:rPr>
              <a:t>Saturation Vapor Pressure and Temperature</a:t>
            </a:r>
          </a:p>
        </p:txBody>
      </p:sp>
      <p:sp>
        <p:nvSpPr>
          <p:cNvPr id="3" name="TextBox 2">
            <a:extLst>
              <a:ext uri="{FF2B5EF4-FFF2-40B4-BE49-F238E27FC236}">
                <a16:creationId xmlns:a16="http://schemas.microsoft.com/office/drawing/2014/main" id="{D9755FAD-4E2F-5F4D-BAD2-5D8F37BC7E37}"/>
              </a:ext>
            </a:extLst>
          </p:cNvPr>
          <p:cNvSpPr txBox="1"/>
          <p:nvPr/>
        </p:nvSpPr>
        <p:spPr>
          <a:xfrm>
            <a:off x="76200" y="1447800"/>
            <a:ext cx="2468563" cy="461963"/>
          </a:xfrm>
          <a:prstGeom prst="rect">
            <a:avLst/>
          </a:prstGeom>
          <a:noFill/>
        </p:spPr>
        <p:txBody>
          <a:bodyPr wrap="none">
            <a:spAutoFit/>
          </a:bodyPr>
          <a:lstStyle/>
          <a:p>
            <a:pPr>
              <a:defRPr/>
            </a:pPr>
            <a:r>
              <a:rPr lang="en-US" dirty="0" err="1">
                <a:latin typeface="+mj-lt"/>
                <a:ea typeface="MS PGothic" charset="0"/>
                <a:cs typeface="MS PGothic" charset="0"/>
              </a:rPr>
              <a:t>e</a:t>
            </a:r>
            <a:r>
              <a:rPr lang="en-US" baseline="-25000" dirty="0" err="1">
                <a:latin typeface="+mj-lt"/>
                <a:ea typeface="MS PGothic" charset="0"/>
                <a:cs typeface="MS PGothic" charset="0"/>
              </a:rPr>
              <a:t>s</a:t>
            </a:r>
            <a:r>
              <a:rPr lang="en-US" baseline="-25000" dirty="0">
                <a:latin typeface="+mj-lt"/>
                <a:ea typeface="MS PGothic" charset="0"/>
                <a:cs typeface="MS PGothic" charset="0"/>
              </a:rPr>
              <a:t> ice </a:t>
            </a:r>
            <a:r>
              <a:rPr lang="en-US" dirty="0">
                <a:latin typeface="+mj-lt"/>
                <a:ea typeface="MS PGothic" charset="0"/>
                <a:cs typeface="MS PGothic" charset="0"/>
              </a:rPr>
              <a:t>&lt; </a:t>
            </a:r>
            <a:r>
              <a:rPr lang="en-US" dirty="0" err="1">
                <a:latin typeface="+mj-lt"/>
                <a:ea typeface="MS PGothic" charset="0"/>
                <a:cs typeface="MS PGothic" charset="0"/>
              </a:rPr>
              <a:t>e</a:t>
            </a:r>
            <a:r>
              <a:rPr lang="en-US" baseline="-25000" dirty="0" err="1">
                <a:latin typeface="+mj-lt"/>
                <a:ea typeface="MS PGothic" charset="0"/>
                <a:cs typeface="MS PGothic" charset="0"/>
              </a:rPr>
              <a:t>s</a:t>
            </a:r>
            <a:r>
              <a:rPr lang="en-US" baseline="-25000" dirty="0">
                <a:latin typeface="+mj-lt"/>
                <a:ea typeface="MS PGothic" charset="0"/>
                <a:cs typeface="MS PGothic" charset="0"/>
              </a:rPr>
              <a:t> liquid water</a:t>
            </a:r>
            <a:r>
              <a:rPr lang="en-US" dirty="0">
                <a:latin typeface="+mj-lt"/>
                <a:ea typeface="MS PGothic" charset="0"/>
                <a:cs typeface="MS PGothic"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5B67A-FE24-A848-861D-25F71F42132B}"/>
              </a:ext>
            </a:extLst>
          </p:cNvPr>
          <p:cNvSpPr/>
          <p:nvPr/>
        </p:nvSpPr>
        <p:spPr>
          <a:xfrm>
            <a:off x="457200" y="2133600"/>
            <a:ext cx="8153400" cy="1015663"/>
          </a:xfrm>
          <a:prstGeom prst="rect">
            <a:avLst/>
          </a:prstGeom>
        </p:spPr>
        <p:txBody>
          <a:bodyPr wrap="square">
            <a:spAutoFit/>
          </a:bodyPr>
          <a:lstStyle/>
          <a:p>
            <a:r>
              <a:rPr lang="en-US" altLang="en-US" sz="2000" dirty="0">
                <a:solidFill>
                  <a:srgbClr val="000000"/>
                </a:solidFill>
                <a:latin typeface="Arial" panose="020B0604020202020204" pitchFamily="34" charset="0"/>
                <a:cs typeface="Arial" panose="020B0604020202020204" pitchFamily="34" charset="0"/>
              </a:rPr>
              <a:t>In the atmosphere, supercooled water droplets will freeze almost instantly if they come into contact with a solid particle that resembles an ice nucleus</a:t>
            </a:r>
            <a:endParaRPr lang="en-US" altLang="en-US" sz="2000" i="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1385561-3819-DA45-B1EF-90F3EC8EB44C}"/>
              </a:ext>
            </a:extLst>
          </p:cNvPr>
          <p:cNvPicPr>
            <a:picLocks noChangeAspect="1"/>
          </p:cNvPicPr>
          <p:nvPr/>
        </p:nvPicPr>
        <p:blipFill>
          <a:blip r:embed="rId2"/>
          <a:stretch>
            <a:fillRect/>
          </a:stretch>
        </p:blipFill>
        <p:spPr>
          <a:xfrm>
            <a:off x="2247900" y="3467100"/>
            <a:ext cx="4838700" cy="3162300"/>
          </a:xfrm>
          <a:prstGeom prst="rect">
            <a:avLst/>
          </a:prstGeom>
        </p:spPr>
      </p:pic>
      <p:sp>
        <p:nvSpPr>
          <p:cNvPr id="5" name="Title 1">
            <a:extLst>
              <a:ext uri="{FF2B5EF4-FFF2-40B4-BE49-F238E27FC236}">
                <a16:creationId xmlns:a16="http://schemas.microsoft.com/office/drawing/2014/main" id="{807C5180-8496-F042-8BC0-CA302F9C87C6}"/>
              </a:ext>
            </a:extLst>
          </p:cNvPr>
          <p:cNvSpPr>
            <a:spLocks noGrp="1"/>
          </p:cNvSpPr>
          <p:nvPr>
            <p:ph type="title"/>
          </p:nvPr>
        </p:nvSpPr>
        <p:spPr>
          <a:xfrm>
            <a:off x="685800" y="228600"/>
            <a:ext cx="7772400" cy="1143000"/>
          </a:xfrm>
        </p:spPr>
        <p:txBody>
          <a:bodyPr/>
          <a:lstStyle/>
          <a:p>
            <a:r>
              <a:rPr lang="en-US" dirty="0"/>
              <a:t>Ice Nuclei (IN)</a:t>
            </a:r>
          </a:p>
        </p:txBody>
      </p:sp>
      <p:sp>
        <p:nvSpPr>
          <p:cNvPr id="3" name="TextBox 2">
            <a:extLst>
              <a:ext uri="{FF2B5EF4-FFF2-40B4-BE49-F238E27FC236}">
                <a16:creationId xmlns:a16="http://schemas.microsoft.com/office/drawing/2014/main" id="{6C2F6D73-5340-CB45-BD06-EA49D94BE1FD}"/>
              </a:ext>
            </a:extLst>
          </p:cNvPr>
          <p:cNvSpPr txBox="1"/>
          <p:nvPr/>
        </p:nvSpPr>
        <p:spPr>
          <a:xfrm>
            <a:off x="457200" y="1263253"/>
            <a:ext cx="8001000" cy="707886"/>
          </a:xfrm>
          <a:prstGeom prst="rect">
            <a:avLst/>
          </a:prstGeom>
          <a:noFill/>
        </p:spPr>
        <p:txBody>
          <a:bodyPr wrap="square" rtlCol="0">
            <a:spAutoFit/>
          </a:bodyPr>
          <a:lstStyle/>
          <a:p>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Similar to cloud condensation nuclei, except ice crystal forms instead of cloud droplet</a:t>
            </a:r>
          </a:p>
        </p:txBody>
      </p:sp>
    </p:spTree>
    <p:extLst>
      <p:ext uri="{BB962C8B-B14F-4D97-AF65-F5344CB8AC3E}">
        <p14:creationId xmlns:p14="http://schemas.microsoft.com/office/powerpoint/2010/main" val="3610509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13589_07_07.jpg">
            <a:extLst>
              <a:ext uri="{FF2B5EF4-FFF2-40B4-BE49-F238E27FC236}">
                <a16:creationId xmlns:a16="http://schemas.microsoft.com/office/drawing/2014/main" id="{25D24085-68E4-7248-B5B5-9F68C8A9D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2125"/>
            <a:ext cx="88392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4E01CCE-BDBA-7A48-AD48-27B7BDEBC286}"/>
              </a:ext>
            </a:extLst>
          </p:cNvPr>
          <p:cNvSpPr txBox="1"/>
          <p:nvPr/>
        </p:nvSpPr>
        <p:spPr>
          <a:xfrm>
            <a:off x="6446838" y="5786438"/>
            <a:ext cx="2468562" cy="461962"/>
          </a:xfrm>
          <a:prstGeom prst="rect">
            <a:avLst/>
          </a:prstGeom>
          <a:noFill/>
        </p:spPr>
        <p:txBody>
          <a:bodyPr wrap="none">
            <a:spAutoFit/>
          </a:bodyPr>
          <a:lstStyle/>
          <a:p>
            <a:pPr>
              <a:defRPr/>
            </a:pPr>
            <a:r>
              <a:rPr lang="en-US" dirty="0" err="1">
                <a:solidFill>
                  <a:srgbClr val="FFFF00"/>
                </a:solidFill>
                <a:latin typeface="+mj-lt"/>
                <a:ea typeface="MS PGothic" charset="0"/>
                <a:cs typeface="MS PGothic" charset="0"/>
              </a:rPr>
              <a:t>e</a:t>
            </a:r>
            <a:r>
              <a:rPr lang="en-US" baseline="-25000" dirty="0" err="1">
                <a:solidFill>
                  <a:srgbClr val="FFFF00"/>
                </a:solidFill>
                <a:latin typeface="+mj-lt"/>
                <a:ea typeface="MS PGothic" charset="0"/>
                <a:cs typeface="MS PGothic" charset="0"/>
              </a:rPr>
              <a:t>s</a:t>
            </a:r>
            <a:r>
              <a:rPr lang="en-US" baseline="-25000" dirty="0">
                <a:solidFill>
                  <a:srgbClr val="FFFF00"/>
                </a:solidFill>
                <a:latin typeface="+mj-lt"/>
                <a:ea typeface="MS PGothic" charset="0"/>
                <a:cs typeface="MS PGothic" charset="0"/>
              </a:rPr>
              <a:t> ice </a:t>
            </a:r>
            <a:r>
              <a:rPr lang="en-US" dirty="0">
                <a:solidFill>
                  <a:srgbClr val="FFFF00"/>
                </a:solidFill>
                <a:latin typeface="+mj-lt"/>
                <a:ea typeface="MS PGothic" charset="0"/>
                <a:cs typeface="MS PGothic" charset="0"/>
              </a:rPr>
              <a:t>&lt; </a:t>
            </a:r>
            <a:r>
              <a:rPr lang="en-US" dirty="0" err="1">
                <a:solidFill>
                  <a:srgbClr val="FFFF00"/>
                </a:solidFill>
                <a:latin typeface="+mj-lt"/>
                <a:ea typeface="MS PGothic" charset="0"/>
                <a:cs typeface="MS PGothic" charset="0"/>
              </a:rPr>
              <a:t>e</a:t>
            </a:r>
            <a:r>
              <a:rPr lang="en-US" baseline="-25000" dirty="0" err="1">
                <a:solidFill>
                  <a:srgbClr val="FFFF00"/>
                </a:solidFill>
                <a:latin typeface="+mj-lt"/>
                <a:ea typeface="MS PGothic" charset="0"/>
                <a:cs typeface="MS PGothic" charset="0"/>
              </a:rPr>
              <a:t>s</a:t>
            </a:r>
            <a:r>
              <a:rPr lang="en-US" baseline="-25000" dirty="0">
                <a:solidFill>
                  <a:srgbClr val="FFFF00"/>
                </a:solidFill>
                <a:latin typeface="+mj-lt"/>
                <a:ea typeface="MS PGothic" charset="0"/>
                <a:cs typeface="MS PGothic" charset="0"/>
              </a:rPr>
              <a:t> liquid water</a:t>
            </a:r>
            <a:r>
              <a:rPr lang="en-US" dirty="0">
                <a:solidFill>
                  <a:srgbClr val="FFFF00"/>
                </a:solidFill>
                <a:latin typeface="+mj-lt"/>
                <a:ea typeface="MS PGothic" charset="0"/>
                <a:cs typeface="MS PGothic" charset="0"/>
              </a:rPr>
              <a:t> </a:t>
            </a:r>
          </a:p>
        </p:txBody>
      </p:sp>
      <p:sp>
        <p:nvSpPr>
          <p:cNvPr id="4" name="TextBox 3">
            <a:extLst>
              <a:ext uri="{FF2B5EF4-FFF2-40B4-BE49-F238E27FC236}">
                <a16:creationId xmlns:a16="http://schemas.microsoft.com/office/drawing/2014/main" id="{DDCAA461-9DD0-2E41-99F2-07862CCE555E}"/>
              </a:ext>
            </a:extLst>
          </p:cNvPr>
          <p:cNvSpPr txBox="1"/>
          <p:nvPr/>
        </p:nvSpPr>
        <p:spPr>
          <a:xfrm>
            <a:off x="1784350" y="-4763"/>
            <a:ext cx="5835650" cy="461963"/>
          </a:xfrm>
          <a:prstGeom prst="rect">
            <a:avLst/>
          </a:prstGeom>
          <a:noFill/>
        </p:spPr>
        <p:txBody>
          <a:bodyPr wrap="none">
            <a:spAutoFit/>
          </a:bodyPr>
          <a:lstStyle/>
          <a:p>
            <a:pPr>
              <a:defRPr/>
            </a:pPr>
            <a:r>
              <a:rPr lang="en-US" dirty="0">
                <a:latin typeface="+mj-lt"/>
                <a:ea typeface="MS PGothic" charset="0"/>
                <a:cs typeface="MS PGothic" charset="0"/>
              </a:rPr>
              <a:t>Saturation for </a:t>
            </a:r>
            <a:r>
              <a:rPr lang="en-US" dirty="0" err="1">
                <a:latin typeface="+mj-lt"/>
                <a:ea typeface="MS PGothic" charset="0"/>
                <a:cs typeface="MS PGothic" charset="0"/>
              </a:rPr>
              <a:t>Supercooled</a:t>
            </a:r>
            <a:r>
              <a:rPr lang="en-US" dirty="0">
                <a:latin typeface="+mj-lt"/>
                <a:ea typeface="MS PGothic" charset="0"/>
                <a:cs typeface="MS PGothic" charset="0"/>
              </a:rPr>
              <a:t> Water and Ice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13589_07_09.jpg">
            <a:extLst>
              <a:ext uri="{FF2B5EF4-FFF2-40B4-BE49-F238E27FC236}">
                <a16:creationId xmlns:a16="http://schemas.microsoft.com/office/drawing/2014/main" id="{AA5C54B6-EFFD-EC42-933E-A20839C01E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0"/>
            <a:ext cx="52451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95F27C-215B-D643-9FFC-BA1B39A31898}"/>
              </a:ext>
            </a:extLst>
          </p:cNvPr>
          <p:cNvSpPr txBox="1"/>
          <p:nvPr/>
        </p:nvSpPr>
        <p:spPr>
          <a:xfrm>
            <a:off x="5227638" y="6324600"/>
            <a:ext cx="2468562" cy="461963"/>
          </a:xfrm>
          <a:prstGeom prst="rect">
            <a:avLst/>
          </a:prstGeom>
          <a:noFill/>
        </p:spPr>
        <p:txBody>
          <a:bodyPr wrap="none">
            <a:spAutoFit/>
          </a:bodyPr>
          <a:lstStyle/>
          <a:p>
            <a:pPr>
              <a:defRPr/>
            </a:pPr>
            <a:r>
              <a:rPr lang="en-US" dirty="0" err="1">
                <a:solidFill>
                  <a:srgbClr val="000000"/>
                </a:solidFill>
                <a:latin typeface="+mj-lt"/>
                <a:ea typeface="MS PGothic" charset="0"/>
                <a:cs typeface="MS PGothic" charset="0"/>
              </a:rPr>
              <a:t>e</a:t>
            </a:r>
            <a:r>
              <a:rPr lang="en-US" baseline="-25000" dirty="0" err="1">
                <a:solidFill>
                  <a:srgbClr val="000000"/>
                </a:solidFill>
                <a:latin typeface="+mj-lt"/>
                <a:ea typeface="MS PGothic" charset="0"/>
                <a:cs typeface="MS PGothic" charset="0"/>
              </a:rPr>
              <a:t>s</a:t>
            </a:r>
            <a:r>
              <a:rPr lang="en-US" baseline="-25000" dirty="0">
                <a:solidFill>
                  <a:srgbClr val="000000"/>
                </a:solidFill>
                <a:latin typeface="+mj-lt"/>
                <a:ea typeface="MS PGothic" charset="0"/>
                <a:cs typeface="MS PGothic" charset="0"/>
              </a:rPr>
              <a:t> ice </a:t>
            </a:r>
            <a:r>
              <a:rPr lang="en-US" dirty="0">
                <a:solidFill>
                  <a:srgbClr val="000000"/>
                </a:solidFill>
                <a:latin typeface="+mj-lt"/>
                <a:ea typeface="MS PGothic" charset="0"/>
                <a:cs typeface="MS PGothic" charset="0"/>
              </a:rPr>
              <a:t>&lt; </a:t>
            </a:r>
            <a:r>
              <a:rPr lang="en-US" dirty="0" err="1">
                <a:solidFill>
                  <a:srgbClr val="000000"/>
                </a:solidFill>
                <a:latin typeface="+mj-lt"/>
                <a:ea typeface="MS PGothic" charset="0"/>
                <a:cs typeface="MS PGothic" charset="0"/>
              </a:rPr>
              <a:t>e</a:t>
            </a:r>
            <a:r>
              <a:rPr lang="en-US" baseline="-25000" dirty="0" err="1">
                <a:solidFill>
                  <a:srgbClr val="000000"/>
                </a:solidFill>
                <a:latin typeface="+mj-lt"/>
                <a:ea typeface="MS PGothic" charset="0"/>
                <a:cs typeface="MS PGothic" charset="0"/>
              </a:rPr>
              <a:t>s</a:t>
            </a:r>
            <a:r>
              <a:rPr lang="en-US" baseline="-25000" dirty="0">
                <a:solidFill>
                  <a:srgbClr val="000000"/>
                </a:solidFill>
                <a:latin typeface="+mj-lt"/>
                <a:ea typeface="MS PGothic" charset="0"/>
                <a:cs typeface="MS PGothic" charset="0"/>
              </a:rPr>
              <a:t> liquid water</a:t>
            </a:r>
            <a:r>
              <a:rPr lang="en-US" dirty="0">
                <a:solidFill>
                  <a:srgbClr val="000000"/>
                </a:solidFill>
                <a:latin typeface="+mj-lt"/>
                <a:ea typeface="MS PGothic" charset="0"/>
                <a:cs typeface="MS PGothic" charset="0"/>
              </a:rPr>
              <a:t> </a:t>
            </a:r>
          </a:p>
        </p:txBody>
      </p:sp>
      <p:sp>
        <p:nvSpPr>
          <p:cNvPr id="2" name="TextBox 1">
            <a:extLst>
              <a:ext uri="{FF2B5EF4-FFF2-40B4-BE49-F238E27FC236}">
                <a16:creationId xmlns:a16="http://schemas.microsoft.com/office/drawing/2014/main" id="{6F9227D3-8472-914F-BE97-7D34D9720106}"/>
              </a:ext>
            </a:extLst>
          </p:cNvPr>
          <p:cNvSpPr txBox="1"/>
          <p:nvPr/>
        </p:nvSpPr>
        <p:spPr>
          <a:xfrm>
            <a:off x="517525" y="152400"/>
            <a:ext cx="2836033" cy="830997"/>
          </a:xfrm>
          <a:prstGeom prst="rect">
            <a:avLst/>
          </a:prstGeom>
          <a:noFill/>
        </p:spPr>
        <p:txBody>
          <a:bodyPr wrap="none">
            <a:spAutoFit/>
          </a:bodyPr>
          <a:lstStyle/>
          <a:p>
            <a:pPr>
              <a:defRPr/>
            </a:pPr>
            <a:r>
              <a:rPr lang="en-US" dirty="0">
                <a:latin typeface="+mj-lt"/>
                <a:ea typeface="MS PGothic" charset="0"/>
                <a:cs typeface="MS PGothic" charset="0"/>
              </a:rPr>
              <a:t>Ice Crystal Process</a:t>
            </a:r>
          </a:p>
          <a:p>
            <a:pPr>
              <a:defRPr/>
            </a:pPr>
            <a:r>
              <a:rPr lang="en-US" dirty="0">
                <a:latin typeface="+mj-lt"/>
                <a:ea typeface="MS PGothic" charset="0"/>
                <a:cs typeface="MS PGothic" charset="0"/>
              </a:rPr>
              <a:t>(Bergeron Process)</a:t>
            </a:r>
          </a:p>
        </p:txBody>
      </p:sp>
      <p:sp>
        <p:nvSpPr>
          <p:cNvPr id="4" name="TextBox 3">
            <a:extLst>
              <a:ext uri="{FF2B5EF4-FFF2-40B4-BE49-F238E27FC236}">
                <a16:creationId xmlns:a16="http://schemas.microsoft.com/office/drawing/2014/main" id="{D6268D11-8BF4-7D44-9AEF-454072017FB9}"/>
              </a:ext>
            </a:extLst>
          </p:cNvPr>
          <p:cNvSpPr txBox="1"/>
          <p:nvPr/>
        </p:nvSpPr>
        <p:spPr>
          <a:xfrm>
            <a:off x="609600" y="2560638"/>
            <a:ext cx="2533650" cy="1477962"/>
          </a:xfrm>
          <a:prstGeom prst="rect">
            <a:avLst/>
          </a:prstGeom>
          <a:noFill/>
        </p:spPr>
        <p:txBody>
          <a:bodyPr wrap="none">
            <a:spAutoFit/>
          </a:bodyPr>
          <a:lstStyle/>
          <a:p>
            <a:pPr algn="ctr">
              <a:defRPr/>
            </a:pPr>
            <a:r>
              <a:rPr lang="en-US" sz="1800" dirty="0">
                <a:latin typeface="+mj-lt"/>
                <a:ea typeface="MS PGothic" charset="0"/>
                <a:cs typeface="MS PGothic" charset="0"/>
              </a:rPr>
              <a:t>Air is</a:t>
            </a:r>
            <a:r>
              <a:rPr lang="en-US" sz="1800" i="1" dirty="0">
                <a:latin typeface="+mj-lt"/>
                <a:ea typeface="MS PGothic" charset="0"/>
                <a:cs typeface="MS PGothic" charset="0"/>
              </a:rPr>
              <a:t> supersaturated</a:t>
            </a:r>
          </a:p>
          <a:p>
            <a:pPr algn="ctr">
              <a:defRPr/>
            </a:pPr>
            <a:r>
              <a:rPr lang="en-US" sz="1800" dirty="0">
                <a:latin typeface="+mj-lt"/>
                <a:ea typeface="MS PGothic" charset="0"/>
                <a:cs typeface="MS PGothic" charset="0"/>
              </a:rPr>
              <a:t>with respect to ice;</a:t>
            </a:r>
          </a:p>
          <a:p>
            <a:pPr algn="ctr">
              <a:defRPr/>
            </a:pPr>
            <a:r>
              <a:rPr lang="en-US" sz="1800" i="1" dirty="0">
                <a:latin typeface="+mj-lt"/>
                <a:ea typeface="MS PGothic" charset="0"/>
                <a:cs typeface="MS PGothic" charset="0"/>
              </a:rPr>
              <a:t>unsaturated</a:t>
            </a:r>
            <a:r>
              <a:rPr lang="en-US" sz="1800" dirty="0">
                <a:latin typeface="+mj-lt"/>
                <a:ea typeface="MS PGothic" charset="0"/>
                <a:cs typeface="MS PGothic" charset="0"/>
              </a:rPr>
              <a:t> with</a:t>
            </a:r>
          </a:p>
          <a:p>
            <a:pPr algn="ctr">
              <a:defRPr/>
            </a:pPr>
            <a:r>
              <a:rPr lang="en-US" sz="1800" dirty="0">
                <a:latin typeface="+mj-lt"/>
                <a:ea typeface="MS PGothic" charset="0"/>
                <a:cs typeface="MS PGothic" charset="0"/>
              </a:rPr>
              <a:t>respect to </a:t>
            </a:r>
            <a:r>
              <a:rPr lang="en-US" sz="1800" dirty="0" err="1">
                <a:latin typeface="+mj-lt"/>
                <a:ea typeface="MS PGothic" charset="0"/>
                <a:cs typeface="MS PGothic" charset="0"/>
              </a:rPr>
              <a:t>supercooled</a:t>
            </a:r>
            <a:endParaRPr lang="en-US" sz="1800" dirty="0">
              <a:latin typeface="+mj-lt"/>
              <a:ea typeface="MS PGothic" charset="0"/>
              <a:cs typeface="MS PGothic" charset="0"/>
            </a:endParaRPr>
          </a:p>
          <a:p>
            <a:pPr algn="ctr">
              <a:defRPr/>
            </a:pPr>
            <a:r>
              <a:rPr lang="en-US" sz="1800" dirty="0">
                <a:latin typeface="+mj-lt"/>
                <a:ea typeface="MS PGothic" charset="0"/>
                <a:cs typeface="MS PGothic" charset="0"/>
              </a:rPr>
              <a:t>water drop</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3589_07_f3.jpg">
            <a:extLst>
              <a:ext uri="{FF2B5EF4-FFF2-40B4-BE49-F238E27FC236}">
                <a16:creationId xmlns:a16="http://schemas.microsoft.com/office/drawing/2014/main" id="{E9B1354F-9358-4E4E-AC11-B2CBA72793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3950"/>
            <a:ext cx="88392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54ABCA26-9F0D-F84B-9EFA-76126FFC1785}"/>
              </a:ext>
            </a:extLst>
          </p:cNvPr>
          <p:cNvSpPr>
            <a:spLocks noChangeArrowheads="1"/>
          </p:cNvSpPr>
          <p:nvPr/>
        </p:nvSpPr>
        <p:spPr bwMode="auto">
          <a:xfrm>
            <a:off x="5486400" y="1752600"/>
            <a:ext cx="3048000" cy="3657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 name="TextBox 1">
            <a:extLst>
              <a:ext uri="{FF2B5EF4-FFF2-40B4-BE49-F238E27FC236}">
                <a16:creationId xmlns:a16="http://schemas.microsoft.com/office/drawing/2014/main" id="{1DBBFFE3-209A-9D4C-BBA6-4F93189550F0}"/>
              </a:ext>
            </a:extLst>
          </p:cNvPr>
          <p:cNvSpPr txBox="1"/>
          <p:nvPr/>
        </p:nvSpPr>
        <p:spPr>
          <a:xfrm>
            <a:off x="3352800" y="228600"/>
            <a:ext cx="2922588" cy="461963"/>
          </a:xfrm>
          <a:prstGeom prst="rect">
            <a:avLst/>
          </a:prstGeom>
          <a:noFill/>
        </p:spPr>
        <p:txBody>
          <a:bodyPr wrap="none">
            <a:spAutoFit/>
          </a:bodyPr>
          <a:lstStyle/>
          <a:p>
            <a:pPr>
              <a:defRPr/>
            </a:pPr>
            <a:r>
              <a:rPr lang="en-US" dirty="0">
                <a:latin typeface="+mj-lt"/>
                <a:ea typeface="MS PGothic" charset="0"/>
                <a:cs typeface="MS PGothic" charset="0"/>
              </a:rPr>
              <a:t>Shape of Raindrop?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1" descr="0629a">
            <a:extLst>
              <a:ext uri="{FF2B5EF4-FFF2-40B4-BE49-F238E27FC236}">
                <a16:creationId xmlns:a16="http://schemas.microsoft.com/office/drawing/2014/main" id="{9C4CE81B-4983-994C-978C-78B4D8C55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23813"/>
            <a:ext cx="654367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hidden="1">
            <a:extLst>
              <a:ext uri="{FF2B5EF4-FFF2-40B4-BE49-F238E27FC236}">
                <a16:creationId xmlns:a16="http://schemas.microsoft.com/office/drawing/2014/main" id="{7965B92F-2F84-C047-B367-743EC4A574D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23555" name="TextBox 1">
            <a:extLst>
              <a:ext uri="{FF2B5EF4-FFF2-40B4-BE49-F238E27FC236}">
                <a16:creationId xmlns:a16="http://schemas.microsoft.com/office/drawing/2014/main" id="{C8A0D83E-C602-D149-92C8-D7BFFE98A40F}"/>
              </a:ext>
            </a:extLst>
          </p:cNvPr>
          <p:cNvSpPr txBox="1">
            <a:spLocks noChangeArrowheads="1"/>
          </p:cNvSpPr>
          <p:nvPr/>
        </p:nvSpPr>
        <p:spPr bwMode="auto">
          <a:xfrm>
            <a:off x="627063" y="304800"/>
            <a:ext cx="1963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a:latin typeface="Arial" panose="020B0604020202020204" pitchFamily="34" charset="0"/>
                <a:cs typeface="Arial" panose="020B0604020202020204" pitchFamily="34" charset="0"/>
              </a:rPr>
              <a:t>Mixing Cloud</a:t>
            </a:r>
          </a:p>
          <a:p>
            <a:pPr algn="ctr"/>
            <a:r>
              <a:rPr lang="en-US" altLang="en-US">
                <a:latin typeface="Arial" panose="020B0604020202020204" pitchFamily="34" charset="0"/>
                <a:cs typeface="Arial" panose="020B0604020202020204" pitchFamily="34" charset="0"/>
              </a:rPr>
              <a:t>Formation</a:t>
            </a:r>
          </a:p>
        </p:txBody>
      </p:sp>
      <p:sp>
        <p:nvSpPr>
          <p:cNvPr id="3" name="TextBox 2">
            <a:extLst>
              <a:ext uri="{FF2B5EF4-FFF2-40B4-BE49-F238E27FC236}">
                <a16:creationId xmlns:a16="http://schemas.microsoft.com/office/drawing/2014/main" id="{479A9A6E-833A-4F4C-9F7A-DDE52C76DDEC}"/>
              </a:ext>
            </a:extLst>
          </p:cNvPr>
          <p:cNvSpPr txBox="1"/>
          <p:nvPr/>
        </p:nvSpPr>
        <p:spPr>
          <a:xfrm>
            <a:off x="381000" y="3810000"/>
            <a:ext cx="2300288" cy="1754188"/>
          </a:xfrm>
          <a:prstGeom prst="rect">
            <a:avLst/>
          </a:prstGeom>
          <a:noFill/>
        </p:spPr>
        <p:txBody>
          <a:bodyPr wrap="none">
            <a:spAutoFit/>
          </a:bodyPr>
          <a:lstStyle/>
          <a:p>
            <a:pPr marL="342900" indent="-342900">
              <a:buFont typeface="Arial"/>
              <a:buChar char="•"/>
              <a:defRPr/>
            </a:pPr>
            <a:r>
              <a:rPr lang="en-US" sz="1800" dirty="0">
                <a:latin typeface="Arial"/>
                <a:ea typeface="MS PGothic" charset="0"/>
                <a:cs typeface="Arial"/>
              </a:rPr>
              <a:t>air is unsaturated</a:t>
            </a:r>
          </a:p>
          <a:p>
            <a:pPr marL="342900" indent="-342900">
              <a:buFont typeface="Arial"/>
              <a:buChar char="•"/>
              <a:defRPr/>
            </a:pPr>
            <a:r>
              <a:rPr lang="en-US" sz="1800" dirty="0">
                <a:latin typeface="Arial"/>
                <a:ea typeface="MS PGothic" charset="0"/>
                <a:cs typeface="Arial"/>
              </a:rPr>
              <a:t>RH is high</a:t>
            </a:r>
          </a:p>
          <a:p>
            <a:pPr marL="342900" indent="-342900">
              <a:buFont typeface="Arial"/>
              <a:buChar char="•"/>
              <a:defRPr/>
            </a:pPr>
            <a:r>
              <a:rPr lang="en-US" sz="1800" dirty="0">
                <a:latin typeface="Arial"/>
                <a:ea typeface="MS PGothic" charset="0"/>
                <a:cs typeface="Arial"/>
              </a:rPr>
              <a:t>(T is near T</a:t>
            </a:r>
            <a:r>
              <a:rPr lang="en-US" sz="1800" baseline="-25000" dirty="0">
                <a:latin typeface="Arial"/>
                <a:ea typeface="MS PGothic" charset="0"/>
                <a:cs typeface="Arial"/>
              </a:rPr>
              <a:t>d</a:t>
            </a:r>
            <a:r>
              <a:rPr lang="en-US" sz="1800" dirty="0">
                <a:latin typeface="Arial"/>
                <a:ea typeface="MS PGothic" charset="0"/>
                <a:cs typeface="Arial"/>
              </a:rPr>
              <a:t>)</a:t>
            </a:r>
          </a:p>
          <a:p>
            <a:pPr marL="342900" indent="-342900">
              <a:buFont typeface="Arial"/>
              <a:buChar char="•"/>
              <a:defRPr/>
            </a:pPr>
            <a:r>
              <a:rPr lang="en-US" sz="1800" dirty="0">
                <a:latin typeface="Arial"/>
                <a:ea typeface="MS PGothic" charset="0"/>
                <a:cs typeface="Arial"/>
              </a:rPr>
              <a:t>temperature and</a:t>
            </a:r>
          </a:p>
          <a:p>
            <a:pPr>
              <a:defRPr/>
            </a:pPr>
            <a:r>
              <a:rPr lang="en-US" sz="1800" dirty="0">
                <a:latin typeface="Arial"/>
                <a:ea typeface="MS PGothic" charset="0"/>
                <a:cs typeface="Arial"/>
              </a:rPr>
              <a:t>      humidity decline</a:t>
            </a:r>
          </a:p>
          <a:p>
            <a:pPr>
              <a:defRPr/>
            </a:pPr>
            <a:r>
              <a:rPr lang="en-US" sz="1800" dirty="0">
                <a:latin typeface="Arial"/>
                <a:ea typeface="MS PGothic" charset="0"/>
                <a:cs typeface="Arial"/>
              </a:rPr>
              <a:t>      with height</a:t>
            </a:r>
          </a:p>
        </p:txBody>
      </p:sp>
      <p:sp>
        <p:nvSpPr>
          <p:cNvPr id="23557" name="Rectangle 1">
            <a:extLst>
              <a:ext uri="{FF2B5EF4-FFF2-40B4-BE49-F238E27FC236}">
                <a16:creationId xmlns:a16="http://schemas.microsoft.com/office/drawing/2014/main" id="{8A986F3B-6CA3-6A42-A879-47E61BE948F4}"/>
              </a:ext>
            </a:extLst>
          </p:cNvPr>
          <p:cNvSpPr>
            <a:spLocks noChangeArrowheads="1"/>
          </p:cNvSpPr>
          <p:nvPr/>
        </p:nvSpPr>
        <p:spPr bwMode="auto">
          <a:xfrm>
            <a:off x="3124200" y="3200400"/>
            <a:ext cx="2438400" cy="2743200"/>
          </a:xfrm>
          <a:prstGeom prst="rect">
            <a:avLst/>
          </a:prstGeom>
          <a:solidFill>
            <a:srgbClr val="F0FAFF"/>
          </a:solidFill>
          <a:ln w="9525" algn="ctr">
            <a:solidFill>
              <a:srgbClr val="EFFAFF"/>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1" descr="0710">
            <a:extLst>
              <a:ext uri="{FF2B5EF4-FFF2-40B4-BE49-F238E27FC236}">
                <a16:creationId xmlns:a16="http://schemas.microsoft.com/office/drawing/2014/main" id="{3F71AFBD-8C1E-974B-807E-3227F480A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93750"/>
            <a:ext cx="8964613"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3" hidden="1">
            <a:extLst>
              <a:ext uri="{FF2B5EF4-FFF2-40B4-BE49-F238E27FC236}">
                <a16:creationId xmlns:a16="http://schemas.microsoft.com/office/drawing/2014/main" id="{A1314EFF-5C03-8C43-923C-2126DE62945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13589_07_18.jpg">
            <a:extLst>
              <a:ext uri="{FF2B5EF4-FFF2-40B4-BE49-F238E27FC236}">
                <a16:creationId xmlns:a16="http://schemas.microsoft.com/office/drawing/2014/main" id="{576C2161-EC73-854B-9EDC-53E04A8E61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6075"/>
            <a:ext cx="88392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0BBDC6-740F-F24B-B0C0-C591F2F9C112}"/>
              </a:ext>
            </a:extLst>
          </p:cNvPr>
          <p:cNvSpPr txBox="1"/>
          <p:nvPr/>
        </p:nvSpPr>
        <p:spPr>
          <a:xfrm>
            <a:off x="2760663" y="304800"/>
            <a:ext cx="3792537" cy="461963"/>
          </a:xfrm>
          <a:prstGeom prst="rect">
            <a:avLst/>
          </a:prstGeom>
          <a:noFill/>
        </p:spPr>
        <p:txBody>
          <a:bodyPr wrap="none">
            <a:spAutoFit/>
          </a:bodyPr>
          <a:lstStyle/>
          <a:p>
            <a:pPr>
              <a:defRPr/>
            </a:pPr>
            <a:r>
              <a:rPr lang="en-US" dirty="0">
                <a:latin typeface="+mj-lt"/>
                <a:ea typeface="MS PGothic" charset="0"/>
                <a:cs typeface="MS PGothic" charset="0"/>
              </a:rPr>
              <a:t>Typical Ice Crystals Forms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1" descr="07T03">
            <a:extLst>
              <a:ext uri="{FF2B5EF4-FFF2-40B4-BE49-F238E27FC236}">
                <a16:creationId xmlns:a16="http://schemas.microsoft.com/office/drawing/2014/main" id="{5383061B-7F84-614E-A97F-5F0E62559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26988"/>
            <a:ext cx="74041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Rectangle 3" hidden="1">
            <a:extLst>
              <a:ext uri="{FF2B5EF4-FFF2-40B4-BE49-F238E27FC236}">
                <a16:creationId xmlns:a16="http://schemas.microsoft.com/office/drawing/2014/main" id="{BD895CB0-ACB8-7D45-B1D8-8669C97FD02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2" name="TextBox 1">
            <a:extLst>
              <a:ext uri="{FF2B5EF4-FFF2-40B4-BE49-F238E27FC236}">
                <a16:creationId xmlns:a16="http://schemas.microsoft.com/office/drawing/2014/main" id="{16DB2CEE-3044-CC4E-B843-4EFDF63239EA}"/>
              </a:ext>
            </a:extLst>
          </p:cNvPr>
          <p:cNvSpPr txBox="1"/>
          <p:nvPr/>
        </p:nvSpPr>
        <p:spPr>
          <a:xfrm>
            <a:off x="7204075" y="6488113"/>
            <a:ext cx="1711325" cy="369887"/>
          </a:xfrm>
          <a:prstGeom prst="rect">
            <a:avLst/>
          </a:prstGeom>
          <a:noFill/>
        </p:spPr>
        <p:txBody>
          <a:bodyPr wrap="none">
            <a:spAutoFit/>
          </a:bodyPr>
          <a:lstStyle/>
          <a:p>
            <a:pPr>
              <a:defRPr/>
            </a:pPr>
            <a:r>
              <a:rPr lang="en-US" sz="1800" dirty="0">
                <a:latin typeface="+mj-lt"/>
                <a:ea typeface="MS PGothic" charset="0"/>
                <a:cs typeface="MS PGothic" charset="0"/>
              </a:rPr>
              <a:t>(Not on exam.)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3-dsnowflake">
            <a:extLst>
              <a:ext uri="{FF2B5EF4-FFF2-40B4-BE49-F238E27FC236}">
                <a16:creationId xmlns:a16="http://schemas.microsoft.com/office/drawing/2014/main" id="{A6BB25E7-E441-5F40-BEE9-3824D53CA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13589_07_21.jpg">
            <a:extLst>
              <a:ext uri="{FF2B5EF4-FFF2-40B4-BE49-F238E27FC236}">
                <a16:creationId xmlns:a16="http://schemas.microsoft.com/office/drawing/2014/main" id="{1CD324A6-740F-594B-B5B0-B139FD671F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52400"/>
            <a:ext cx="6883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52F09CCC-ACDE-544F-BC66-7D2B43A7A0CA}"/>
              </a:ext>
            </a:extLst>
          </p:cNvPr>
          <p:cNvSpPr txBox="1">
            <a:spLocks noChangeArrowheads="1"/>
          </p:cNvSpPr>
          <p:nvPr/>
        </p:nvSpPr>
        <p:spPr bwMode="auto">
          <a:xfrm>
            <a:off x="2525713" y="152400"/>
            <a:ext cx="4179887" cy="457200"/>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MEAN ANNUAL SNOWFALL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12">
            <a:extLst>
              <a:ext uri="{FF2B5EF4-FFF2-40B4-BE49-F238E27FC236}">
                <a16:creationId xmlns:a16="http://schemas.microsoft.com/office/drawing/2014/main" id="{6AF32CDF-1B85-684C-9387-CFCB1E35E7BB}"/>
              </a:ext>
            </a:extLst>
          </p:cNvPr>
          <p:cNvGrpSpPr>
            <a:grpSpLocks/>
          </p:cNvGrpSpPr>
          <p:nvPr/>
        </p:nvGrpSpPr>
        <p:grpSpPr bwMode="auto">
          <a:xfrm>
            <a:off x="1066800" y="1042988"/>
            <a:ext cx="2528888" cy="2843212"/>
            <a:chOff x="423" y="657"/>
            <a:chExt cx="1593" cy="1791"/>
          </a:xfrm>
        </p:grpSpPr>
        <p:sp>
          <p:nvSpPr>
            <p:cNvPr id="137261" name="Line 3">
              <a:extLst>
                <a:ext uri="{FF2B5EF4-FFF2-40B4-BE49-F238E27FC236}">
                  <a16:creationId xmlns:a16="http://schemas.microsoft.com/office/drawing/2014/main" id="{CA553C9B-F928-264C-855D-98274BBAD7BD}"/>
                </a:ext>
              </a:extLst>
            </p:cNvPr>
            <p:cNvSpPr>
              <a:spLocks noChangeShapeType="1"/>
            </p:cNvSpPr>
            <p:nvPr/>
          </p:nvSpPr>
          <p:spPr bwMode="auto">
            <a:xfrm>
              <a:off x="864" y="816"/>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2" name="Line 4">
              <a:extLst>
                <a:ext uri="{FF2B5EF4-FFF2-40B4-BE49-F238E27FC236}">
                  <a16:creationId xmlns:a16="http://schemas.microsoft.com/office/drawing/2014/main" id="{CB451560-FA09-814C-AD72-E82BE59BBCB1}"/>
                </a:ext>
              </a:extLst>
            </p:cNvPr>
            <p:cNvSpPr>
              <a:spLocks noChangeShapeType="1"/>
            </p:cNvSpPr>
            <p:nvPr/>
          </p:nvSpPr>
          <p:spPr bwMode="auto">
            <a:xfrm>
              <a:off x="864" y="2016"/>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3" name="Text Box 5">
              <a:extLst>
                <a:ext uri="{FF2B5EF4-FFF2-40B4-BE49-F238E27FC236}">
                  <a16:creationId xmlns:a16="http://schemas.microsoft.com/office/drawing/2014/main" id="{E7320184-451A-0447-BEED-CD4AAF8B82ED}"/>
                </a:ext>
              </a:extLst>
            </p:cNvPr>
            <p:cNvSpPr txBox="1">
              <a:spLocks noChangeArrowheads="1"/>
            </p:cNvSpPr>
            <p:nvPr/>
          </p:nvSpPr>
          <p:spPr bwMode="auto">
            <a:xfrm>
              <a:off x="1056" y="2198"/>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Temp</a:t>
              </a:r>
            </a:p>
          </p:txBody>
        </p:sp>
        <p:sp>
          <p:nvSpPr>
            <p:cNvPr id="137264" name="Text Box 6">
              <a:extLst>
                <a:ext uri="{FF2B5EF4-FFF2-40B4-BE49-F238E27FC236}">
                  <a16:creationId xmlns:a16="http://schemas.microsoft.com/office/drawing/2014/main" id="{2D585D73-5BEB-CF4F-ABB1-BAC14D9564F6}"/>
                </a:ext>
              </a:extLst>
            </p:cNvPr>
            <p:cNvSpPr txBox="1">
              <a:spLocks noChangeArrowheads="1"/>
            </p:cNvSpPr>
            <p:nvPr/>
          </p:nvSpPr>
          <p:spPr bwMode="auto">
            <a:xfrm>
              <a:off x="423" y="1344"/>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Ht</a:t>
              </a:r>
            </a:p>
          </p:txBody>
        </p:sp>
        <p:sp>
          <p:nvSpPr>
            <p:cNvPr id="137265" name="Line 7">
              <a:extLst>
                <a:ext uri="{FF2B5EF4-FFF2-40B4-BE49-F238E27FC236}">
                  <a16:creationId xmlns:a16="http://schemas.microsoft.com/office/drawing/2014/main" id="{BA75CD6D-6FBF-3949-B3B8-B375D584F062}"/>
                </a:ext>
              </a:extLst>
            </p:cNvPr>
            <p:cNvSpPr>
              <a:spLocks noChangeShapeType="1"/>
            </p:cNvSpPr>
            <p:nvPr/>
          </p:nvSpPr>
          <p:spPr bwMode="auto">
            <a:xfrm flipV="1">
              <a:off x="528" y="91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66" name="Line 8">
              <a:extLst>
                <a:ext uri="{FF2B5EF4-FFF2-40B4-BE49-F238E27FC236}">
                  <a16:creationId xmlns:a16="http://schemas.microsoft.com/office/drawing/2014/main" id="{443C83C3-6EBA-FE4F-BB31-7F4832B364A5}"/>
                </a:ext>
              </a:extLst>
            </p:cNvPr>
            <p:cNvSpPr>
              <a:spLocks noChangeShapeType="1"/>
            </p:cNvSpPr>
            <p:nvPr/>
          </p:nvSpPr>
          <p:spPr bwMode="auto">
            <a:xfrm>
              <a:off x="1584" y="2304"/>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67" name="Line 9">
              <a:extLst>
                <a:ext uri="{FF2B5EF4-FFF2-40B4-BE49-F238E27FC236}">
                  <a16:creationId xmlns:a16="http://schemas.microsoft.com/office/drawing/2014/main" id="{FF1AE539-6683-2F42-AA72-13837284F951}"/>
                </a:ext>
              </a:extLst>
            </p:cNvPr>
            <p:cNvSpPr>
              <a:spLocks noChangeShapeType="1"/>
            </p:cNvSpPr>
            <p:nvPr/>
          </p:nvSpPr>
          <p:spPr bwMode="auto">
            <a:xfrm>
              <a:off x="1440" y="86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8" name="Text Box 10">
              <a:extLst>
                <a:ext uri="{FF2B5EF4-FFF2-40B4-BE49-F238E27FC236}">
                  <a16:creationId xmlns:a16="http://schemas.microsoft.com/office/drawing/2014/main" id="{81550302-4272-5142-B437-C1645DEB4C3A}"/>
                </a:ext>
              </a:extLst>
            </p:cNvPr>
            <p:cNvSpPr txBox="1">
              <a:spLocks noChangeArrowheads="1"/>
            </p:cNvSpPr>
            <p:nvPr/>
          </p:nvSpPr>
          <p:spPr bwMode="auto">
            <a:xfrm>
              <a:off x="1286" y="657"/>
              <a:ext cx="3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0°C</a:t>
              </a:r>
            </a:p>
          </p:txBody>
        </p:sp>
        <p:sp>
          <p:nvSpPr>
            <p:cNvPr id="137269" name="Text Box 11">
              <a:extLst>
                <a:ext uri="{FF2B5EF4-FFF2-40B4-BE49-F238E27FC236}">
                  <a16:creationId xmlns:a16="http://schemas.microsoft.com/office/drawing/2014/main" id="{0A7349AC-D1A1-8649-BA7A-37D085EBB520}"/>
                </a:ext>
              </a:extLst>
            </p:cNvPr>
            <p:cNvSpPr txBox="1">
              <a:spLocks noChangeArrowheads="1"/>
            </p:cNvSpPr>
            <p:nvPr/>
          </p:nvSpPr>
          <p:spPr bwMode="auto">
            <a:xfrm>
              <a:off x="1234" y="2064"/>
              <a:ext cx="3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32°F</a:t>
              </a:r>
            </a:p>
          </p:txBody>
        </p:sp>
      </p:grpSp>
      <p:grpSp>
        <p:nvGrpSpPr>
          <p:cNvPr id="137218" name="Group 13">
            <a:extLst>
              <a:ext uri="{FF2B5EF4-FFF2-40B4-BE49-F238E27FC236}">
                <a16:creationId xmlns:a16="http://schemas.microsoft.com/office/drawing/2014/main" id="{83082004-D067-7D4E-A47A-7282C093CCE5}"/>
              </a:ext>
            </a:extLst>
          </p:cNvPr>
          <p:cNvGrpSpPr>
            <a:grpSpLocks/>
          </p:cNvGrpSpPr>
          <p:nvPr/>
        </p:nvGrpSpPr>
        <p:grpSpPr bwMode="auto">
          <a:xfrm>
            <a:off x="4967288" y="1066800"/>
            <a:ext cx="2528887" cy="2843213"/>
            <a:chOff x="423" y="657"/>
            <a:chExt cx="1593" cy="1791"/>
          </a:xfrm>
        </p:grpSpPr>
        <p:sp>
          <p:nvSpPr>
            <p:cNvPr id="137252" name="Line 14">
              <a:extLst>
                <a:ext uri="{FF2B5EF4-FFF2-40B4-BE49-F238E27FC236}">
                  <a16:creationId xmlns:a16="http://schemas.microsoft.com/office/drawing/2014/main" id="{8BA03387-4F67-324E-8D32-8D2B4E7D6F3C}"/>
                </a:ext>
              </a:extLst>
            </p:cNvPr>
            <p:cNvSpPr>
              <a:spLocks noChangeShapeType="1"/>
            </p:cNvSpPr>
            <p:nvPr/>
          </p:nvSpPr>
          <p:spPr bwMode="auto">
            <a:xfrm>
              <a:off x="864" y="816"/>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3" name="Line 15">
              <a:extLst>
                <a:ext uri="{FF2B5EF4-FFF2-40B4-BE49-F238E27FC236}">
                  <a16:creationId xmlns:a16="http://schemas.microsoft.com/office/drawing/2014/main" id="{A04EB841-21C6-CD4E-BB73-49A665C855B3}"/>
                </a:ext>
              </a:extLst>
            </p:cNvPr>
            <p:cNvSpPr>
              <a:spLocks noChangeShapeType="1"/>
            </p:cNvSpPr>
            <p:nvPr/>
          </p:nvSpPr>
          <p:spPr bwMode="auto">
            <a:xfrm>
              <a:off x="864" y="2016"/>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4" name="Text Box 16">
              <a:extLst>
                <a:ext uri="{FF2B5EF4-FFF2-40B4-BE49-F238E27FC236}">
                  <a16:creationId xmlns:a16="http://schemas.microsoft.com/office/drawing/2014/main" id="{BE9CA628-9E02-2A4D-BD34-0EF3FA50EC75}"/>
                </a:ext>
              </a:extLst>
            </p:cNvPr>
            <p:cNvSpPr txBox="1">
              <a:spLocks noChangeArrowheads="1"/>
            </p:cNvSpPr>
            <p:nvPr/>
          </p:nvSpPr>
          <p:spPr bwMode="auto">
            <a:xfrm>
              <a:off x="1056" y="2198"/>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Temp</a:t>
              </a:r>
            </a:p>
          </p:txBody>
        </p:sp>
        <p:sp>
          <p:nvSpPr>
            <p:cNvPr id="137255" name="Text Box 17">
              <a:extLst>
                <a:ext uri="{FF2B5EF4-FFF2-40B4-BE49-F238E27FC236}">
                  <a16:creationId xmlns:a16="http://schemas.microsoft.com/office/drawing/2014/main" id="{E82E7222-B972-9548-AA2D-2E1C68AD63D2}"/>
                </a:ext>
              </a:extLst>
            </p:cNvPr>
            <p:cNvSpPr txBox="1">
              <a:spLocks noChangeArrowheads="1"/>
            </p:cNvSpPr>
            <p:nvPr/>
          </p:nvSpPr>
          <p:spPr bwMode="auto">
            <a:xfrm>
              <a:off x="423" y="1344"/>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Ht</a:t>
              </a:r>
            </a:p>
          </p:txBody>
        </p:sp>
        <p:sp>
          <p:nvSpPr>
            <p:cNvPr id="137256" name="Line 18">
              <a:extLst>
                <a:ext uri="{FF2B5EF4-FFF2-40B4-BE49-F238E27FC236}">
                  <a16:creationId xmlns:a16="http://schemas.microsoft.com/office/drawing/2014/main" id="{C2F10039-3826-0F41-8ED3-3CDD3F6821BC}"/>
                </a:ext>
              </a:extLst>
            </p:cNvPr>
            <p:cNvSpPr>
              <a:spLocks noChangeShapeType="1"/>
            </p:cNvSpPr>
            <p:nvPr/>
          </p:nvSpPr>
          <p:spPr bwMode="auto">
            <a:xfrm flipV="1">
              <a:off x="528" y="91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57" name="Line 19">
              <a:extLst>
                <a:ext uri="{FF2B5EF4-FFF2-40B4-BE49-F238E27FC236}">
                  <a16:creationId xmlns:a16="http://schemas.microsoft.com/office/drawing/2014/main" id="{1FAE126F-9E89-D64B-96C6-508E523AA2B2}"/>
                </a:ext>
              </a:extLst>
            </p:cNvPr>
            <p:cNvSpPr>
              <a:spLocks noChangeShapeType="1"/>
            </p:cNvSpPr>
            <p:nvPr/>
          </p:nvSpPr>
          <p:spPr bwMode="auto">
            <a:xfrm>
              <a:off x="1584" y="2304"/>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58" name="Line 20">
              <a:extLst>
                <a:ext uri="{FF2B5EF4-FFF2-40B4-BE49-F238E27FC236}">
                  <a16:creationId xmlns:a16="http://schemas.microsoft.com/office/drawing/2014/main" id="{7571931D-2824-9E41-AC64-FA814B0B29CF}"/>
                </a:ext>
              </a:extLst>
            </p:cNvPr>
            <p:cNvSpPr>
              <a:spLocks noChangeShapeType="1"/>
            </p:cNvSpPr>
            <p:nvPr/>
          </p:nvSpPr>
          <p:spPr bwMode="auto">
            <a:xfrm>
              <a:off x="1440" y="86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Text Box 21">
              <a:extLst>
                <a:ext uri="{FF2B5EF4-FFF2-40B4-BE49-F238E27FC236}">
                  <a16:creationId xmlns:a16="http://schemas.microsoft.com/office/drawing/2014/main" id="{413E5687-BF08-F244-BD13-E97462E0C9B7}"/>
                </a:ext>
              </a:extLst>
            </p:cNvPr>
            <p:cNvSpPr txBox="1">
              <a:spLocks noChangeArrowheads="1"/>
            </p:cNvSpPr>
            <p:nvPr/>
          </p:nvSpPr>
          <p:spPr bwMode="auto">
            <a:xfrm>
              <a:off x="1286" y="657"/>
              <a:ext cx="3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0°C</a:t>
              </a:r>
            </a:p>
          </p:txBody>
        </p:sp>
        <p:sp>
          <p:nvSpPr>
            <p:cNvPr id="137260" name="Text Box 22">
              <a:extLst>
                <a:ext uri="{FF2B5EF4-FFF2-40B4-BE49-F238E27FC236}">
                  <a16:creationId xmlns:a16="http://schemas.microsoft.com/office/drawing/2014/main" id="{9F1DDB2E-6C15-5D4A-948B-8C2823B62E1B}"/>
                </a:ext>
              </a:extLst>
            </p:cNvPr>
            <p:cNvSpPr txBox="1">
              <a:spLocks noChangeArrowheads="1"/>
            </p:cNvSpPr>
            <p:nvPr/>
          </p:nvSpPr>
          <p:spPr bwMode="auto">
            <a:xfrm>
              <a:off x="1234" y="2064"/>
              <a:ext cx="3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32°F</a:t>
              </a:r>
            </a:p>
          </p:txBody>
        </p:sp>
      </p:grpSp>
      <p:grpSp>
        <p:nvGrpSpPr>
          <p:cNvPr id="137219" name="Group 23">
            <a:extLst>
              <a:ext uri="{FF2B5EF4-FFF2-40B4-BE49-F238E27FC236}">
                <a16:creationId xmlns:a16="http://schemas.microsoft.com/office/drawing/2014/main" id="{C27549EB-1B38-FE40-98B0-AA6B930AE3C8}"/>
              </a:ext>
            </a:extLst>
          </p:cNvPr>
          <p:cNvGrpSpPr>
            <a:grpSpLocks/>
          </p:cNvGrpSpPr>
          <p:nvPr/>
        </p:nvGrpSpPr>
        <p:grpSpPr bwMode="auto">
          <a:xfrm>
            <a:off x="1081088" y="3886200"/>
            <a:ext cx="2528887" cy="2843213"/>
            <a:chOff x="423" y="657"/>
            <a:chExt cx="1593" cy="1791"/>
          </a:xfrm>
        </p:grpSpPr>
        <p:sp>
          <p:nvSpPr>
            <p:cNvPr id="137243" name="Line 24">
              <a:extLst>
                <a:ext uri="{FF2B5EF4-FFF2-40B4-BE49-F238E27FC236}">
                  <a16:creationId xmlns:a16="http://schemas.microsoft.com/office/drawing/2014/main" id="{F1B9B9C5-3FF3-724B-94E3-C93F57EC6CA0}"/>
                </a:ext>
              </a:extLst>
            </p:cNvPr>
            <p:cNvSpPr>
              <a:spLocks noChangeShapeType="1"/>
            </p:cNvSpPr>
            <p:nvPr/>
          </p:nvSpPr>
          <p:spPr bwMode="auto">
            <a:xfrm>
              <a:off x="864" y="816"/>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44" name="Line 25">
              <a:extLst>
                <a:ext uri="{FF2B5EF4-FFF2-40B4-BE49-F238E27FC236}">
                  <a16:creationId xmlns:a16="http://schemas.microsoft.com/office/drawing/2014/main" id="{0485BCAE-1D0A-B540-B681-371045E170AB}"/>
                </a:ext>
              </a:extLst>
            </p:cNvPr>
            <p:cNvSpPr>
              <a:spLocks noChangeShapeType="1"/>
            </p:cNvSpPr>
            <p:nvPr/>
          </p:nvSpPr>
          <p:spPr bwMode="auto">
            <a:xfrm>
              <a:off x="864" y="2016"/>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45" name="Text Box 26">
              <a:extLst>
                <a:ext uri="{FF2B5EF4-FFF2-40B4-BE49-F238E27FC236}">
                  <a16:creationId xmlns:a16="http://schemas.microsoft.com/office/drawing/2014/main" id="{4BF712DC-7CCA-F140-BD64-6677BA1855EB}"/>
                </a:ext>
              </a:extLst>
            </p:cNvPr>
            <p:cNvSpPr txBox="1">
              <a:spLocks noChangeArrowheads="1"/>
            </p:cNvSpPr>
            <p:nvPr/>
          </p:nvSpPr>
          <p:spPr bwMode="auto">
            <a:xfrm>
              <a:off x="1056" y="2198"/>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Temp</a:t>
              </a:r>
            </a:p>
          </p:txBody>
        </p:sp>
        <p:sp>
          <p:nvSpPr>
            <p:cNvPr id="137246" name="Text Box 27">
              <a:extLst>
                <a:ext uri="{FF2B5EF4-FFF2-40B4-BE49-F238E27FC236}">
                  <a16:creationId xmlns:a16="http://schemas.microsoft.com/office/drawing/2014/main" id="{5D3D3056-E038-7142-9E99-2993439D531E}"/>
                </a:ext>
              </a:extLst>
            </p:cNvPr>
            <p:cNvSpPr txBox="1">
              <a:spLocks noChangeArrowheads="1"/>
            </p:cNvSpPr>
            <p:nvPr/>
          </p:nvSpPr>
          <p:spPr bwMode="auto">
            <a:xfrm>
              <a:off x="423" y="1344"/>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Ht</a:t>
              </a:r>
            </a:p>
          </p:txBody>
        </p:sp>
        <p:sp>
          <p:nvSpPr>
            <p:cNvPr id="137247" name="Line 28">
              <a:extLst>
                <a:ext uri="{FF2B5EF4-FFF2-40B4-BE49-F238E27FC236}">
                  <a16:creationId xmlns:a16="http://schemas.microsoft.com/office/drawing/2014/main" id="{206EFBA9-A8CF-4A44-A5D0-FBD1137E1FCC}"/>
                </a:ext>
              </a:extLst>
            </p:cNvPr>
            <p:cNvSpPr>
              <a:spLocks noChangeShapeType="1"/>
            </p:cNvSpPr>
            <p:nvPr/>
          </p:nvSpPr>
          <p:spPr bwMode="auto">
            <a:xfrm flipV="1">
              <a:off x="528" y="91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48" name="Line 29">
              <a:extLst>
                <a:ext uri="{FF2B5EF4-FFF2-40B4-BE49-F238E27FC236}">
                  <a16:creationId xmlns:a16="http://schemas.microsoft.com/office/drawing/2014/main" id="{F764E27B-6C16-AC45-BF32-D72E2FFC055F}"/>
                </a:ext>
              </a:extLst>
            </p:cNvPr>
            <p:cNvSpPr>
              <a:spLocks noChangeShapeType="1"/>
            </p:cNvSpPr>
            <p:nvPr/>
          </p:nvSpPr>
          <p:spPr bwMode="auto">
            <a:xfrm>
              <a:off x="1584" y="2304"/>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49" name="Line 30">
              <a:extLst>
                <a:ext uri="{FF2B5EF4-FFF2-40B4-BE49-F238E27FC236}">
                  <a16:creationId xmlns:a16="http://schemas.microsoft.com/office/drawing/2014/main" id="{802A5290-A146-5B4E-9770-9A28A73A1B3D}"/>
                </a:ext>
              </a:extLst>
            </p:cNvPr>
            <p:cNvSpPr>
              <a:spLocks noChangeShapeType="1"/>
            </p:cNvSpPr>
            <p:nvPr/>
          </p:nvSpPr>
          <p:spPr bwMode="auto">
            <a:xfrm>
              <a:off x="1440" y="86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0" name="Text Box 31">
              <a:extLst>
                <a:ext uri="{FF2B5EF4-FFF2-40B4-BE49-F238E27FC236}">
                  <a16:creationId xmlns:a16="http://schemas.microsoft.com/office/drawing/2014/main" id="{8C4ECC4E-2C7B-4F4D-847F-6745A4C51B0F}"/>
                </a:ext>
              </a:extLst>
            </p:cNvPr>
            <p:cNvSpPr txBox="1">
              <a:spLocks noChangeArrowheads="1"/>
            </p:cNvSpPr>
            <p:nvPr/>
          </p:nvSpPr>
          <p:spPr bwMode="auto">
            <a:xfrm>
              <a:off x="1286" y="657"/>
              <a:ext cx="3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0°C</a:t>
              </a:r>
            </a:p>
          </p:txBody>
        </p:sp>
        <p:sp>
          <p:nvSpPr>
            <p:cNvPr id="137251" name="Text Box 32">
              <a:extLst>
                <a:ext uri="{FF2B5EF4-FFF2-40B4-BE49-F238E27FC236}">
                  <a16:creationId xmlns:a16="http://schemas.microsoft.com/office/drawing/2014/main" id="{4587DBF4-2704-FF40-BBF3-68EA5D4A09FB}"/>
                </a:ext>
              </a:extLst>
            </p:cNvPr>
            <p:cNvSpPr txBox="1">
              <a:spLocks noChangeArrowheads="1"/>
            </p:cNvSpPr>
            <p:nvPr/>
          </p:nvSpPr>
          <p:spPr bwMode="auto">
            <a:xfrm>
              <a:off x="1234" y="2064"/>
              <a:ext cx="3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32°F</a:t>
              </a:r>
            </a:p>
          </p:txBody>
        </p:sp>
      </p:grpSp>
      <p:grpSp>
        <p:nvGrpSpPr>
          <p:cNvPr id="137220" name="Group 33">
            <a:extLst>
              <a:ext uri="{FF2B5EF4-FFF2-40B4-BE49-F238E27FC236}">
                <a16:creationId xmlns:a16="http://schemas.microsoft.com/office/drawing/2014/main" id="{F5143E2C-C1A5-1942-9A18-58D402D87378}"/>
              </a:ext>
            </a:extLst>
          </p:cNvPr>
          <p:cNvGrpSpPr>
            <a:grpSpLocks/>
          </p:cNvGrpSpPr>
          <p:nvPr/>
        </p:nvGrpSpPr>
        <p:grpSpPr bwMode="auto">
          <a:xfrm>
            <a:off x="4967288" y="3886200"/>
            <a:ext cx="2528887" cy="2843213"/>
            <a:chOff x="423" y="657"/>
            <a:chExt cx="1593" cy="1791"/>
          </a:xfrm>
        </p:grpSpPr>
        <p:sp>
          <p:nvSpPr>
            <p:cNvPr id="137234" name="Line 34">
              <a:extLst>
                <a:ext uri="{FF2B5EF4-FFF2-40B4-BE49-F238E27FC236}">
                  <a16:creationId xmlns:a16="http://schemas.microsoft.com/office/drawing/2014/main" id="{910E749B-069F-3648-B73C-146EE5231EB5}"/>
                </a:ext>
              </a:extLst>
            </p:cNvPr>
            <p:cNvSpPr>
              <a:spLocks noChangeShapeType="1"/>
            </p:cNvSpPr>
            <p:nvPr/>
          </p:nvSpPr>
          <p:spPr bwMode="auto">
            <a:xfrm>
              <a:off x="864" y="816"/>
              <a:ext cx="0" cy="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5" name="Line 35">
              <a:extLst>
                <a:ext uri="{FF2B5EF4-FFF2-40B4-BE49-F238E27FC236}">
                  <a16:creationId xmlns:a16="http://schemas.microsoft.com/office/drawing/2014/main" id="{2DF92EC8-3C9D-1F40-95E3-0B7448933785}"/>
                </a:ext>
              </a:extLst>
            </p:cNvPr>
            <p:cNvSpPr>
              <a:spLocks noChangeShapeType="1"/>
            </p:cNvSpPr>
            <p:nvPr/>
          </p:nvSpPr>
          <p:spPr bwMode="auto">
            <a:xfrm>
              <a:off x="864" y="2016"/>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6" name="Text Box 36">
              <a:extLst>
                <a:ext uri="{FF2B5EF4-FFF2-40B4-BE49-F238E27FC236}">
                  <a16:creationId xmlns:a16="http://schemas.microsoft.com/office/drawing/2014/main" id="{6ABEAB7C-11F7-D046-99ED-BC498E3D3991}"/>
                </a:ext>
              </a:extLst>
            </p:cNvPr>
            <p:cNvSpPr txBox="1">
              <a:spLocks noChangeArrowheads="1"/>
            </p:cNvSpPr>
            <p:nvPr/>
          </p:nvSpPr>
          <p:spPr bwMode="auto">
            <a:xfrm>
              <a:off x="1056" y="2198"/>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Temp</a:t>
              </a:r>
            </a:p>
          </p:txBody>
        </p:sp>
        <p:sp>
          <p:nvSpPr>
            <p:cNvPr id="137237" name="Text Box 37">
              <a:extLst>
                <a:ext uri="{FF2B5EF4-FFF2-40B4-BE49-F238E27FC236}">
                  <a16:creationId xmlns:a16="http://schemas.microsoft.com/office/drawing/2014/main" id="{1B985D0E-31C0-E54F-9F00-266E105D279B}"/>
                </a:ext>
              </a:extLst>
            </p:cNvPr>
            <p:cNvSpPr txBox="1">
              <a:spLocks noChangeArrowheads="1"/>
            </p:cNvSpPr>
            <p:nvPr/>
          </p:nvSpPr>
          <p:spPr bwMode="auto">
            <a:xfrm>
              <a:off x="423" y="1344"/>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t>Ht</a:t>
              </a:r>
            </a:p>
          </p:txBody>
        </p:sp>
        <p:sp>
          <p:nvSpPr>
            <p:cNvPr id="137238" name="Line 38">
              <a:extLst>
                <a:ext uri="{FF2B5EF4-FFF2-40B4-BE49-F238E27FC236}">
                  <a16:creationId xmlns:a16="http://schemas.microsoft.com/office/drawing/2014/main" id="{304532F2-3967-4F45-A95E-2C6E739A8988}"/>
                </a:ext>
              </a:extLst>
            </p:cNvPr>
            <p:cNvSpPr>
              <a:spLocks noChangeShapeType="1"/>
            </p:cNvSpPr>
            <p:nvPr/>
          </p:nvSpPr>
          <p:spPr bwMode="auto">
            <a:xfrm flipV="1">
              <a:off x="528" y="91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39" name="Line 39">
              <a:extLst>
                <a:ext uri="{FF2B5EF4-FFF2-40B4-BE49-F238E27FC236}">
                  <a16:creationId xmlns:a16="http://schemas.microsoft.com/office/drawing/2014/main" id="{4EBE645C-F6E7-2F49-96F5-626C8A31A3BF}"/>
                </a:ext>
              </a:extLst>
            </p:cNvPr>
            <p:cNvSpPr>
              <a:spLocks noChangeShapeType="1"/>
            </p:cNvSpPr>
            <p:nvPr/>
          </p:nvSpPr>
          <p:spPr bwMode="auto">
            <a:xfrm>
              <a:off x="1584" y="2304"/>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40" name="Line 40">
              <a:extLst>
                <a:ext uri="{FF2B5EF4-FFF2-40B4-BE49-F238E27FC236}">
                  <a16:creationId xmlns:a16="http://schemas.microsoft.com/office/drawing/2014/main" id="{D4205BA2-FF11-D84C-9E81-A05AB698CDD2}"/>
                </a:ext>
              </a:extLst>
            </p:cNvPr>
            <p:cNvSpPr>
              <a:spLocks noChangeShapeType="1"/>
            </p:cNvSpPr>
            <p:nvPr/>
          </p:nvSpPr>
          <p:spPr bwMode="auto">
            <a:xfrm>
              <a:off x="1440" y="86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41" name="Text Box 41">
              <a:extLst>
                <a:ext uri="{FF2B5EF4-FFF2-40B4-BE49-F238E27FC236}">
                  <a16:creationId xmlns:a16="http://schemas.microsoft.com/office/drawing/2014/main" id="{948C7779-C8D1-6C49-BC1F-F4A7547EC43E}"/>
                </a:ext>
              </a:extLst>
            </p:cNvPr>
            <p:cNvSpPr txBox="1">
              <a:spLocks noChangeArrowheads="1"/>
            </p:cNvSpPr>
            <p:nvPr/>
          </p:nvSpPr>
          <p:spPr bwMode="auto">
            <a:xfrm>
              <a:off x="1286" y="657"/>
              <a:ext cx="3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0°C</a:t>
              </a:r>
            </a:p>
          </p:txBody>
        </p:sp>
        <p:sp>
          <p:nvSpPr>
            <p:cNvPr id="137242" name="Text Box 42">
              <a:extLst>
                <a:ext uri="{FF2B5EF4-FFF2-40B4-BE49-F238E27FC236}">
                  <a16:creationId xmlns:a16="http://schemas.microsoft.com/office/drawing/2014/main" id="{EB5F1C21-4E1C-3F45-8215-3CDA06EFCF5F}"/>
                </a:ext>
              </a:extLst>
            </p:cNvPr>
            <p:cNvSpPr txBox="1">
              <a:spLocks noChangeArrowheads="1"/>
            </p:cNvSpPr>
            <p:nvPr/>
          </p:nvSpPr>
          <p:spPr bwMode="auto">
            <a:xfrm>
              <a:off x="1234" y="2064"/>
              <a:ext cx="3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32°F</a:t>
              </a:r>
            </a:p>
          </p:txBody>
        </p:sp>
      </p:grpSp>
      <p:sp>
        <p:nvSpPr>
          <p:cNvPr id="137221" name="Line 43">
            <a:extLst>
              <a:ext uri="{FF2B5EF4-FFF2-40B4-BE49-F238E27FC236}">
                <a16:creationId xmlns:a16="http://schemas.microsoft.com/office/drawing/2014/main" id="{AAF91C46-7335-1E47-8E77-5886F492D811}"/>
              </a:ext>
            </a:extLst>
          </p:cNvPr>
          <p:cNvSpPr>
            <a:spLocks noChangeShapeType="1"/>
          </p:cNvSpPr>
          <p:nvPr/>
        </p:nvSpPr>
        <p:spPr bwMode="auto">
          <a:xfrm>
            <a:off x="2209800" y="1447800"/>
            <a:ext cx="990600" cy="13716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2" name="Line 44">
            <a:extLst>
              <a:ext uri="{FF2B5EF4-FFF2-40B4-BE49-F238E27FC236}">
                <a16:creationId xmlns:a16="http://schemas.microsoft.com/office/drawing/2014/main" id="{3F0DD47A-4ABE-A040-BA94-B6DC2EF74037}"/>
              </a:ext>
            </a:extLst>
          </p:cNvPr>
          <p:cNvSpPr>
            <a:spLocks noChangeShapeType="1"/>
          </p:cNvSpPr>
          <p:nvPr/>
        </p:nvSpPr>
        <p:spPr bwMode="auto">
          <a:xfrm flipH="1">
            <a:off x="2438400" y="2819400"/>
            <a:ext cx="762000" cy="3810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3" name="Line 45">
            <a:extLst>
              <a:ext uri="{FF2B5EF4-FFF2-40B4-BE49-F238E27FC236}">
                <a16:creationId xmlns:a16="http://schemas.microsoft.com/office/drawing/2014/main" id="{03446646-458F-DD44-92D9-A7F22566A3A1}"/>
              </a:ext>
            </a:extLst>
          </p:cNvPr>
          <p:cNvSpPr>
            <a:spLocks noChangeShapeType="1"/>
          </p:cNvSpPr>
          <p:nvPr/>
        </p:nvSpPr>
        <p:spPr bwMode="auto">
          <a:xfrm>
            <a:off x="6096000" y="1447800"/>
            <a:ext cx="914400" cy="8382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4" name="Line 46">
            <a:extLst>
              <a:ext uri="{FF2B5EF4-FFF2-40B4-BE49-F238E27FC236}">
                <a16:creationId xmlns:a16="http://schemas.microsoft.com/office/drawing/2014/main" id="{7C5AE11D-76DC-5745-8D8B-B82DF9180E75}"/>
              </a:ext>
            </a:extLst>
          </p:cNvPr>
          <p:cNvSpPr>
            <a:spLocks noChangeShapeType="1"/>
          </p:cNvSpPr>
          <p:nvPr/>
        </p:nvSpPr>
        <p:spPr bwMode="auto">
          <a:xfrm flipH="1">
            <a:off x="6019800" y="2286000"/>
            <a:ext cx="990600" cy="9144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5" name="Line 47">
            <a:extLst>
              <a:ext uri="{FF2B5EF4-FFF2-40B4-BE49-F238E27FC236}">
                <a16:creationId xmlns:a16="http://schemas.microsoft.com/office/drawing/2014/main" id="{6DF003BE-A46A-F248-9575-E307D6463273}"/>
              </a:ext>
            </a:extLst>
          </p:cNvPr>
          <p:cNvSpPr>
            <a:spLocks noChangeShapeType="1"/>
          </p:cNvSpPr>
          <p:nvPr/>
        </p:nvSpPr>
        <p:spPr bwMode="auto">
          <a:xfrm>
            <a:off x="2286000" y="4495800"/>
            <a:ext cx="838200" cy="9144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6" name="Line 48">
            <a:extLst>
              <a:ext uri="{FF2B5EF4-FFF2-40B4-BE49-F238E27FC236}">
                <a16:creationId xmlns:a16="http://schemas.microsoft.com/office/drawing/2014/main" id="{A0C67F89-55C6-B343-8BD6-8A2AB9830BAE}"/>
              </a:ext>
            </a:extLst>
          </p:cNvPr>
          <p:cNvSpPr>
            <a:spLocks noChangeShapeType="1"/>
          </p:cNvSpPr>
          <p:nvPr/>
        </p:nvSpPr>
        <p:spPr bwMode="auto">
          <a:xfrm flipH="1">
            <a:off x="2971800" y="5410200"/>
            <a:ext cx="152400" cy="6096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7" name="Line 49">
            <a:extLst>
              <a:ext uri="{FF2B5EF4-FFF2-40B4-BE49-F238E27FC236}">
                <a16:creationId xmlns:a16="http://schemas.microsoft.com/office/drawing/2014/main" id="{FC60FB6D-EF55-0B44-81A7-62BCCE8E48E8}"/>
              </a:ext>
            </a:extLst>
          </p:cNvPr>
          <p:cNvSpPr>
            <a:spLocks noChangeShapeType="1"/>
          </p:cNvSpPr>
          <p:nvPr/>
        </p:nvSpPr>
        <p:spPr bwMode="auto">
          <a:xfrm>
            <a:off x="6019800" y="4267200"/>
            <a:ext cx="457200" cy="9144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50">
            <a:extLst>
              <a:ext uri="{FF2B5EF4-FFF2-40B4-BE49-F238E27FC236}">
                <a16:creationId xmlns:a16="http://schemas.microsoft.com/office/drawing/2014/main" id="{E267EE27-61D0-0741-ACAA-949B583758C5}"/>
              </a:ext>
            </a:extLst>
          </p:cNvPr>
          <p:cNvSpPr>
            <a:spLocks noChangeShapeType="1"/>
          </p:cNvSpPr>
          <p:nvPr/>
        </p:nvSpPr>
        <p:spPr bwMode="auto">
          <a:xfrm flipH="1">
            <a:off x="6172200" y="5181600"/>
            <a:ext cx="304800" cy="838200"/>
          </a:xfrm>
          <a:prstGeom prst="line">
            <a:avLst/>
          </a:prstGeom>
          <a:noFill/>
          <a:ln w="28575">
            <a:solidFill>
              <a:srgbClr val="2618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Text Box 51">
            <a:extLst>
              <a:ext uri="{FF2B5EF4-FFF2-40B4-BE49-F238E27FC236}">
                <a16:creationId xmlns:a16="http://schemas.microsoft.com/office/drawing/2014/main" id="{1AE6CF3C-54F3-4F43-9CAC-E0CA158C281E}"/>
              </a:ext>
            </a:extLst>
          </p:cNvPr>
          <p:cNvSpPr txBox="1">
            <a:spLocks noChangeArrowheads="1"/>
          </p:cNvSpPr>
          <p:nvPr/>
        </p:nvSpPr>
        <p:spPr bwMode="auto">
          <a:xfrm>
            <a:off x="457199" y="136525"/>
            <a:ext cx="8305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dirty="0"/>
              <a:t>What kind of precipitation would you expect in the following four situations?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1" descr="0723a">
            <a:extLst>
              <a:ext uri="{FF2B5EF4-FFF2-40B4-BE49-F238E27FC236}">
                <a16:creationId xmlns:a16="http://schemas.microsoft.com/office/drawing/2014/main" id="{C6A9D371-0F29-424C-B853-7A41D5F85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11113"/>
            <a:ext cx="6264275"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3" hidden="1">
            <a:extLst>
              <a:ext uri="{FF2B5EF4-FFF2-40B4-BE49-F238E27FC236}">
                <a16:creationId xmlns:a16="http://schemas.microsoft.com/office/drawing/2014/main" id="{C2EAC96C-62D1-BD42-B6CD-1BB484A4F4D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1" descr="0723d">
            <a:extLst>
              <a:ext uri="{FF2B5EF4-FFF2-40B4-BE49-F238E27FC236}">
                <a16:creationId xmlns:a16="http://schemas.microsoft.com/office/drawing/2014/main" id="{43A86382-7777-AE45-9A5C-640FACCF4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2700"/>
            <a:ext cx="576421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3" hidden="1">
            <a:extLst>
              <a:ext uri="{FF2B5EF4-FFF2-40B4-BE49-F238E27FC236}">
                <a16:creationId xmlns:a16="http://schemas.microsoft.com/office/drawing/2014/main" id="{08A577D5-EEE7-A647-A25E-451DD3E6146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1" descr="0723b">
            <a:extLst>
              <a:ext uri="{FF2B5EF4-FFF2-40B4-BE49-F238E27FC236}">
                <a16:creationId xmlns:a16="http://schemas.microsoft.com/office/drawing/2014/main" id="{7E7D1E2C-3775-FB4A-A4A8-FCF4BD7DE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713" y="12700"/>
            <a:ext cx="40925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3" hidden="1">
            <a:extLst>
              <a:ext uri="{FF2B5EF4-FFF2-40B4-BE49-F238E27FC236}">
                <a16:creationId xmlns:a16="http://schemas.microsoft.com/office/drawing/2014/main" id="{BFC070EF-F9DC-0F4C-ACD9-DE4D24EAC4A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grpSp>
        <p:nvGrpSpPr>
          <p:cNvPr id="4" name="Group 3">
            <a:extLst>
              <a:ext uri="{FF2B5EF4-FFF2-40B4-BE49-F238E27FC236}">
                <a16:creationId xmlns:a16="http://schemas.microsoft.com/office/drawing/2014/main" id="{885676CB-31A4-F849-9C73-C8E05BA3ED3B}"/>
              </a:ext>
            </a:extLst>
          </p:cNvPr>
          <p:cNvGrpSpPr/>
          <p:nvPr/>
        </p:nvGrpSpPr>
        <p:grpSpPr>
          <a:xfrm>
            <a:off x="6618288" y="2590800"/>
            <a:ext cx="2168675" cy="1524000"/>
            <a:chOff x="6618288" y="2590800"/>
            <a:chExt cx="2168675" cy="1524000"/>
          </a:xfrm>
        </p:grpSpPr>
        <p:sp>
          <p:nvSpPr>
            <p:cNvPr id="2" name="Right Brace 1">
              <a:extLst>
                <a:ext uri="{FF2B5EF4-FFF2-40B4-BE49-F238E27FC236}">
                  <a16:creationId xmlns:a16="http://schemas.microsoft.com/office/drawing/2014/main" id="{5FB07810-6572-674D-9432-74EFAB1A2993}"/>
                </a:ext>
              </a:extLst>
            </p:cNvPr>
            <p:cNvSpPr/>
            <p:nvPr/>
          </p:nvSpPr>
          <p:spPr bwMode="auto">
            <a:xfrm>
              <a:off x="6618288" y="2590800"/>
              <a:ext cx="468312" cy="15240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6" charset="0"/>
              </a:endParaRPr>
            </a:p>
          </p:txBody>
        </p:sp>
        <p:sp>
          <p:nvSpPr>
            <p:cNvPr id="3" name="TextBox 2">
              <a:extLst>
                <a:ext uri="{FF2B5EF4-FFF2-40B4-BE49-F238E27FC236}">
                  <a16:creationId xmlns:a16="http://schemas.microsoft.com/office/drawing/2014/main" id="{69EA5B0E-14AF-3C47-A1E5-54CC1F8390DA}"/>
                </a:ext>
              </a:extLst>
            </p:cNvPr>
            <p:cNvSpPr txBox="1"/>
            <p:nvPr/>
          </p:nvSpPr>
          <p:spPr>
            <a:xfrm>
              <a:off x="7162800" y="2971800"/>
              <a:ext cx="1624163" cy="70788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ice crystals</a:t>
              </a:r>
            </a:p>
            <a:p>
              <a:r>
                <a:rPr lang="en-US" sz="2000" dirty="0">
                  <a:latin typeface="Arial" panose="020B0604020202020204" pitchFamily="34" charset="0"/>
                  <a:cs typeface="Arial" panose="020B0604020202020204" pitchFamily="34" charset="0"/>
                </a:rPr>
                <a:t>partially melt</a:t>
              </a:r>
            </a:p>
          </p:txBody>
        </p:sp>
      </p:grpSp>
      <p:grpSp>
        <p:nvGrpSpPr>
          <p:cNvPr id="5" name="Group 4">
            <a:extLst>
              <a:ext uri="{FF2B5EF4-FFF2-40B4-BE49-F238E27FC236}">
                <a16:creationId xmlns:a16="http://schemas.microsoft.com/office/drawing/2014/main" id="{853BA561-9233-2744-8E31-767BB4331795}"/>
              </a:ext>
            </a:extLst>
          </p:cNvPr>
          <p:cNvGrpSpPr/>
          <p:nvPr/>
        </p:nvGrpSpPr>
        <p:grpSpPr>
          <a:xfrm>
            <a:off x="6594325" y="4114800"/>
            <a:ext cx="2425155" cy="1219200"/>
            <a:chOff x="6594325" y="4114800"/>
            <a:chExt cx="2425155" cy="1219200"/>
          </a:xfrm>
        </p:grpSpPr>
        <p:sp>
          <p:nvSpPr>
            <p:cNvPr id="6" name="Right Brace 5">
              <a:extLst>
                <a:ext uri="{FF2B5EF4-FFF2-40B4-BE49-F238E27FC236}">
                  <a16:creationId xmlns:a16="http://schemas.microsoft.com/office/drawing/2014/main" id="{3F40D36D-4085-914D-8D0B-1AB864AF2B0B}"/>
                </a:ext>
              </a:extLst>
            </p:cNvPr>
            <p:cNvSpPr/>
            <p:nvPr/>
          </p:nvSpPr>
          <p:spPr bwMode="auto">
            <a:xfrm>
              <a:off x="6594325" y="4114800"/>
              <a:ext cx="468312" cy="12192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6" charset="0"/>
              </a:endParaRPr>
            </a:p>
          </p:txBody>
        </p:sp>
        <p:sp>
          <p:nvSpPr>
            <p:cNvPr id="7" name="TextBox 6">
              <a:extLst>
                <a:ext uri="{FF2B5EF4-FFF2-40B4-BE49-F238E27FC236}">
                  <a16:creationId xmlns:a16="http://schemas.microsoft.com/office/drawing/2014/main" id="{A90CF371-1B80-D344-A2AC-D8B6EDF7268F}"/>
                </a:ext>
              </a:extLst>
            </p:cNvPr>
            <p:cNvSpPr txBox="1"/>
            <p:nvPr/>
          </p:nvSpPr>
          <p:spPr>
            <a:xfrm>
              <a:off x="7138837" y="4343400"/>
              <a:ext cx="1880643" cy="70788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refreeze in </a:t>
              </a:r>
            </a:p>
            <a:p>
              <a:r>
                <a:rPr lang="en-US" sz="2000" dirty="0">
                  <a:latin typeface="Arial" panose="020B0604020202020204" pitchFamily="34" charset="0"/>
                  <a:cs typeface="Arial" panose="020B0604020202020204" pitchFamily="34" charset="0"/>
                </a:rPr>
                <a:t>thick cold layer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1" descr="0723c">
            <a:extLst>
              <a:ext uri="{FF2B5EF4-FFF2-40B4-BE49-F238E27FC236}">
                <a16:creationId xmlns:a16="http://schemas.microsoft.com/office/drawing/2014/main" id="{7D4A8590-069B-EE43-9227-A3E50CC81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38" y="12700"/>
            <a:ext cx="42513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hidden="1">
            <a:extLst>
              <a:ext uri="{FF2B5EF4-FFF2-40B4-BE49-F238E27FC236}">
                <a16:creationId xmlns:a16="http://schemas.microsoft.com/office/drawing/2014/main" id="{29A69D83-2606-3346-9095-F0F8B67B0E8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grpSp>
        <p:nvGrpSpPr>
          <p:cNvPr id="4" name="Group 3">
            <a:extLst>
              <a:ext uri="{FF2B5EF4-FFF2-40B4-BE49-F238E27FC236}">
                <a16:creationId xmlns:a16="http://schemas.microsoft.com/office/drawing/2014/main" id="{AD91AAA1-99F3-164D-92F1-6E67065F0635}"/>
              </a:ext>
            </a:extLst>
          </p:cNvPr>
          <p:cNvGrpSpPr/>
          <p:nvPr/>
        </p:nvGrpSpPr>
        <p:grpSpPr>
          <a:xfrm>
            <a:off x="6618288" y="2590800"/>
            <a:ext cx="2510115" cy="2133600"/>
            <a:chOff x="6618288" y="2590800"/>
            <a:chExt cx="2510115" cy="2133600"/>
          </a:xfrm>
        </p:grpSpPr>
        <p:sp>
          <p:nvSpPr>
            <p:cNvPr id="5" name="Right Brace 4">
              <a:extLst>
                <a:ext uri="{FF2B5EF4-FFF2-40B4-BE49-F238E27FC236}">
                  <a16:creationId xmlns:a16="http://schemas.microsoft.com/office/drawing/2014/main" id="{925B52F0-4084-864E-9174-C082A39C9871}"/>
                </a:ext>
              </a:extLst>
            </p:cNvPr>
            <p:cNvSpPr/>
            <p:nvPr/>
          </p:nvSpPr>
          <p:spPr bwMode="auto">
            <a:xfrm>
              <a:off x="6618288" y="2590800"/>
              <a:ext cx="468312" cy="21336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6" charset="0"/>
              </a:endParaRPr>
            </a:p>
          </p:txBody>
        </p:sp>
        <p:sp>
          <p:nvSpPr>
            <p:cNvPr id="6" name="TextBox 5">
              <a:extLst>
                <a:ext uri="{FF2B5EF4-FFF2-40B4-BE49-F238E27FC236}">
                  <a16:creationId xmlns:a16="http://schemas.microsoft.com/office/drawing/2014/main" id="{9B27A39A-52CE-5342-830C-6819BFC923A8}"/>
                </a:ext>
              </a:extLst>
            </p:cNvPr>
            <p:cNvSpPr txBox="1"/>
            <p:nvPr/>
          </p:nvSpPr>
          <p:spPr>
            <a:xfrm>
              <a:off x="7162800" y="3276600"/>
              <a:ext cx="1965603" cy="70788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ice crystals</a:t>
              </a:r>
            </a:p>
            <a:p>
              <a:r>
                <a:rPr lang="en-US" sz="2000" dirty="0">
                  <a:latin typeface="Arial" panose="020B0604020202020204" pitchFamily="34" charset="0"/>
                  <a:cs typeface="Arial" panose="020B0604020202020204" pitchFamily="34" charset="0"/>
                </a:rPr>
                <a:t>completely melt</a:t>
              </a:r>
            </a:p>
          </p:txBody>
        </p:sp>
      </p:grpSp>
      <p:grpSp>
        <p:nvGrpSpPr>
          <p:cNvPr id="7" name="Group 6">
            <a:extLst>
              <a:ext uri="{FF2B5EF4-FFF2-40B4-BE49-F238E27FC236}">
                <a16:creationId xmlns:a16="http://schemas.microsoft.com/office/drawing/2014/main" id="{71DC4005-4B9E-054F-955D-31EBBEF824BA}"/>
              </a:ext>
            </a:extLst>
          </p:cNvPr>
          <p:cNvGrpSpPr/>
          <p:nvPr/>
        </p:nvGrpSpPr>
        <p:grpSpPr>
          <a:xfrm>
            <a:off x="6594325" y="4546937"/>
            <a:ext cx="2266458" cy="1015663"/>
            <a:chOff x="6594325" y="4546937"/>
            <a:chExt cx="2266458" cy="1015663"/>
          </a:xfrm>
        </p:grpSpPr>
        <p:sp>
          <p:nvSpPr>
            <p:cNvPr id="8" name="Right Brace 7">
              <a:extLst>
                <a:ext uri="{FF2B5EF4-FFF2-40B4-BE49-F238E27FC236}">
                  <a16:creationId xmlns:a16="http://schemas.microsoft.com/office/drawing/2014/main" id="{77BDF92D-6BDF-CF40-81E9-EBD57438F025}"/>
                </a:ext>
              </a:extLst>
            </p:cNvPr>
            <p:cNvSpPr/>
            <p:nvPr/>
          </p:nvSpPr>
          <p:spPr bwMode="auto">
            <a:xfrm>
              <a:off x="6594325" y="4800600"/>
              <a:ext cx="468312" cy="53340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6" charset="0"/>
              </a:endParaRPr>
            </a:p>
          </p:txBody>
        </p:sp>
        <p:sp>
          <p:nvSpPr>
            <p:cNvPr id="9" name="TextBox 8">
              <a:extLst>
                <a:ext uri="{FF2B5EF4-FFF2-40B4-BE49-F238E27FC236}">
                  <a16:creationId xmlns:a16="http://schemas.microsoft.com/office/drawing/2014/main" id="{EC6D058D-9570-8345-9275-526E06548426}"/>
                </a:ext>
              </a:extLst>
            </p:cNvPr>
            <p:cNvSpPr txBox="1"/>
            <p:nvPr/>
          </p:nvSpPr>
          <p:spPr>
            <a:xfrm>
              <a:off x="7138837" y="4546937"/>
              <a:ext cx="1721946" cy="1015663"/>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supercooled</a:t>
              </a:r>
            </a:p>
            <a:p>
              <a:r>
                <a:rPr lang="en-US" sz="2000" dirty="0">
                  <a:latin typeface="Arial" panose="020B0604020202020204" pitchFamily="34" charset="0"/>
                  <a:cs typeface="Arial" panose="020B0604020202020204" pitchFamily="34" charset="0"/>
                </a:rPr>
                <a:t>water freezes</a:t>
              </a:r>
            </a:p>
            <a:p>
              <a:r>
                <a:rPr lang="en-US" sz="2000" dirty="0">
                  <a:latin typeface="Arial" panose="020B0604020202020204" pitchFamily="34" charset="0"/>
                  <a:cs typeface="Arial" panose="020B0604020202020204" pitchFamily="34" charset="0"/>
                </a:rPr>
                <a:t>on contact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1" descr="0629b">
            <a:extLst>
              <a:ext uri="{FF2B5EF4-FFF2-40B4-BE49-F238E27FC236}">
                <a16:creationId xmlns:a16="http://schemas.microsoft.com/office/drawing/2014/main" id="{2093496A-2CE1-FA4F-B37C-674C1F185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30175"/>
            <a:ext cx="896461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hidden="1">
            <a:extLst>
              <a:ext uri="{FF2B5EF4-FFF2-40B4-BE49-F238E27FC236}">
                <a16:creationId xmlns:a16="http://schemas.microsoft.com/office/drawing/2014/main" id="{96AA0524-053B-0149-AFE7-7160A627091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
        <p:nvSpPr>
          <p:cNvPr id="25603" name="TextBox 3">
            <a:extLst>
              <a:ext uri="{FF2B5EF4-FFF2-40B4-BE49-F238E27FC236}">
                <a16:creationId xmlns:a16="http://schemas.microsoft.com/office/drawing/2014/main" id="{53DA9EF0-631A-A649-BBAB-1F88613537C2}"/>
              </a:ext>
            </a:extLst>
          </p:cNvPr>
          <p:cNvSpPr txBox="1">
            <a:spLocks noChangeArrowheads="1"/>
          </p:cNvSpPr>
          <p:nvPr/>
        </p:nvSpPr>
        <p:spPr bwMode="auto">
          <a:xfrm>
            <a:off x="381000" y="304800"/>
            <a:ext cx="1963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a:latin typeface="Arial" panose="020B0604020202020204" pitchFamily="34" charset="0"/>
                <a:cs typeface="Arial" panose="020B0604020202020204" pitchFamily="34" charset="0"/>
              </a:rPr>
              <a:t>Mixing Cloud</a:t>
            </a:r>
          </a:p>
          <a:p>
            <a:pPr algn="ctr"/>
            <a:r>
              <a:rPr lang="en-US" altLang="en-US">
                <a:latin typeface="Arial" panose="020B0604020202020204" pitchFamily="34" charset="0"/>
                <a:cs typeface="Arial" panose="020B0604020202020204" pitchFamily="34" charset="0"/>
              </a:rPr>
              <a:t>Formation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13589_07_26.jpg">
            <a:extLst>
              <a:ext uri="{FF2B5EF4-FFF2-40B4-BE49-F238E27FC236}">
                <a16:creationId xmlns:a16="http://schemas.microsoft.com/office/drawing/2014/main" id="{8FEC0759-9C4A-9F40-82D5-060F454B37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84363"/>
            <a:ext cx="88392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13589_07_25.jpg">
            <a:extLst>
              <a:ext uri="{FF2B5EF4-FFF2-40B4-BE49-F238E27FC236}">
                <a16:creationId xmlns:a16="http://schemas.microsoft.com/office/drawing/2014/main" id="{C099C1F4-55BB-B546-B86F-88F13EF40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0425"/>
            <a:ext cx="88392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C6A5C88A-FC33-BB46-A46C-5AC151684495}"/>
              </a:ext>
            </a:extLst>
          </p:cNvPr>
          <p:cNvSpPr txBox="1">
            <a:spLocks noChangeArrowheads="1"/>
          </p:cNvSpPr>
          <p:nvPr/>
        </p:nvSpPr>
        <p:spPr bwMode="auto">
          <a:xfrm>
            <a:off x="1371600" y="152400"/>
            <a:ext cx="6673850"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Number of Freezing Rain/Drizzle Days per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13589_07_06.jpg">
            <a:extLst>
              <a:ext uri="{FF2B5EF4-FFF2-40B4-BE49-F238E27FC236}">
                <a16:creationId xmlns:a16="http://schemas.microsoft.com/office/drawing/2014/main" id="{448D9EBB-956A-7A4F-A5B7-479032798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175" y="152400"/>
            <a:ext cx="83756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394F87-0F89-B749-A71A-0C3164C0781E}"/>
              </a:ext>
            </a:extLst>
          </p:cNvPr>
          <p:cNvSpPr txBox="1"/>
          <p:nvPr/>
        </p:nvSpPr>
        <p:spPr>
          <a:xfrm>
            <a:off x="381000" y="228600"/>
            <a:ext cx="3127375" cy="461963"/>
          </a:xfrm>
          <a:prstGeom prst="rect">
            <a:avLst/>
          </a:prstGeom>
          <a:noFill/>
        </p:spPr>
        <p:txBody>
          <a:bodyPr wrap="none">
            <a:spAutoFit/>
          </a:bodyPr>
          <a:lstStyle/>
          <a:p>
            <a:pPr>
              <a:defRPr/>
            </a:pPr>
            <a:r>
              <a:rPr lang="en-US" dirty="0">
                <a:latin typeface="+mj-lt"/>
                <a:ea typeface="MS PGothic" charset="0"/>
                <a:cs typeface="MS PGothic" charset="0"/>
              </a:rPr>
              <a:t>Cumulonimbus Cloud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13589_07_27.jpg">
            <a:extLst>
              <a:ext uri="{FF2B5EF4-FFF2-40B4-BE49-F238E27FC236}">
                <a16:creationId xmlns:a16="http://schemas.microsoft.com/office/drawing/2014/main" id="{85842650-D36F-9240-8476-05E676E5A3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4875"/>
            <a:ext cx="88392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878A0B-23DE-DF46-8DE2-B10BBAEDFC88}"/>
              </a:ext>
            </a:extLst>
          </p:cNvPr>
          <p:cNvSpPr txBox="1"/>
          <p:nvPr/>
        </p:nvSpPr>
        <p:spPr>
          <a:xfrm>
            <a:off x="2237066" y="228600"/>
            <a:ext cx="4669868" cy="461665"/>
          </a:xfrm>
          <a:prstGeom prst="rect">
            <a:avLst/>
          </a:prstGeom>
          <a:noFill/>
        </p:spPr>
        <p:txBody>
          <a:bodyPr wrap="none">
            <a:spAutoFit/>
          </a:bodyPr>
          <a:lstStyle/>
          <a:p>
            <a:pPr>
              <a:defRPr/>
            </a:pPr>
            <a:r>
              <a:rPr lang="en-US" dirty="0">
                <a:latin typeface="+mj-lt"/>
                <a:ea typeface="MS PGothic" charset="0"/>
                <a:cs typeface="MS PGothic" charset="0"/>
              </a:rPr>
              <a:t>Graupel (Snow Pellet) Formation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13589_07_28.jpg">
            <a:extLst>
              <a:ext uri="{FF2B5EF4-FFF2-40B4-BE49-F238E27FC236}">
                <a16:creationId xmlns:a16="http://schemas.microsoft.com/office/drawing/2014/main" id="{79A8E157-80C3-8B46-8275-5D8CDE588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8138"/>
            <a:ext cx="88392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graupel">
            <a:extLst>
              <a:ext uri="{FF2B5EF4-FFF2-40B4-BE49-F238E27FC236}">
                <a16:creationId xmlns:a16="http://schemas.microsoft.com/office/drawing/2014/main" id="{AF574CBB-46D3-C046-9E6A-9E59F2AE5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1C7395-4792-8243-A079-12D0191F1A92}"/>
              </a:ext>
            </a:extLst>
          </p:cNvPr>
          <p:cNvSpPr txBox="1"/>
          <p:nvPr/>
        </p:nvSpPr>
        <p:spPr>
          <a:xfrm>
            <a:off x="6748463" y="76200"/>
            <a:ext cx="1279525" cy="461963"/>
          </a:xfrm>
          <a:prstGeom prst="rect">
            <a:avLst/>
          </a:prstGeom>
          <a:noFill/>
        </p:spPr>
        <p:txBody>
          <a:bodyPr wrap="none">
            <a:spAutoFit/>
          </a:bodyPr>
          <a:lstStyle/>
          <a:p>
            <a:pPr>
              <a:defRPr/>
            </a:pPr>
            <a:r>
              <a:rPr lang="en-US" dirty="0" err="1">
                <a:solidFill>
                  <a:srgbClr val="FFFF00"/>
                </a:solidFill>
                <a:latin typeface="+mj-lt"/>
                <a:ea typeface="MS PGothic" charset="0"/>
                <a:cs typeface="MS PGothic" charset="0"/>
              </a:rPr>
              <a:t>Graupel</a:t>
            </a:r>
            <a:endParaRPr lang="en-US" dirty="0">
              <a:solidFill>
                <a:srgbClr val="FFFF00"/>
              </a:solidFill>
              <a:latin typeface="+mj-lt"/>
              <a:ea typeface="MS PGothic" charset="0"/>
              <a:cs typeface="MS PGothic"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13589_07_31.jpg">
            <a:extLst>
              <a:ext uri="{FF2B5EF4-FFF2-40B4-BE49-F238E27FC236}">
                <a16:creationId xmlns:a16="http://schemas.microsoft.com/office/drawing/2014/main" id="{642DBAFB-7F39-294E-B8B9-A3E49B7E6B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31813"/>
            <a:ext cx="7086600"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6F89CB-139A-E94B-B407-F8C1CF46BA80}"/>
              </a:ext>
            </a:extLst>
          </p:cNvPr>
          <p:cNvSpPr txBox="1"/>
          <p:nvPr/>
        </p:nvSpPr>
        <p:spPr>
          <a:xfrm>
            <a:off x="3352800" y="71438"/>
            <a:ext cx="2938463" cy="461962"/>
          </a:xfrm>
          <a:prstGeom prst="rect">
            <a:avLst/>
          </a:prstGeom>
          <a:noFill/>
        </p:spPr>
        <p:txBody>
          <a:bodyPr wrap="none">
            <a:spAutoFit/>
          </a:bodyPr>
          <a:lstStyle/>
          <a:p>
            <a:pPr>
              <a:defRPr/>
            </a:pPr>
            <a:r>
              <a:rPr lang="en-US" dirty="0">
                <a:latin typeface="+mj-lt"/>
                <a:ea typeface="MS PGothic" charset="0"/>
                <a:cs typeface="MS PGothic" charset="0"/>
              </a:rPr>
              <a:t>Hailstone Formation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13589_07_30.jpg">
            <a:extLst>
              <a:ext uri="{FF2B5EF4-FFF2-40B4-BE49-F238E27FC236}">
                <a16:creationId xmlns:a16="http://schemas.microsoft.com/office/drawing/2014/main" id="{ED152D74-9CDD-1F46-A285-44F1F69F4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0513"/>
            <a:ext cx="88392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Title 1">
            <a:extLst>
              <a:ext uri="{FF2B5EF4-FFF2-40B4-BE49-F238E27FC236}">
                <a16:creationId xmlns:a16="http://schemas.microsoft.com/office/drawing/2014/main" id="{C6243645-23C8-A346-BD48-A17E03B2A058}"/>
              </a:ext>
            </a:extLst>
          </p:cNvPr>
          <p:cNvSpPr txBox="1">
            <a:spLocks/>
          </p:cNvSpPr>
          <p:nvPr/>
        </p:nvSpPr>
        <p:spPr bwMode="auto">
          <a:xfrm>
            <a:off x="6858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800">
                <a:solidFill>
                  <a:srgbClr val="FFFF00"/>
                </a:solidFill>
                <a:latin typeface="Arial" panose="020B0604020202020204" pitchFamily="34" charset="0"/>
              </a:rPr>
              <a:t>Record Hailstone from Vivian, South Dakota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13589_07_32a.jpg">
            <a:extLst>
              <a:ext uri="{FF2B5EF4-FFF2-40B4-BE49-F238E27FC236}">
                <a16:creationId xmlns:a16="http://schemas.microsoft.com/office/drawing/2014/main" id="{9DE05293-5365-0344-A7F5-9831BBD132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52400"/>
            <a:ext cx="88296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13589_07_39.jpg">
            <a:extLst>
              <a:ext uri="{FF2B5EF4-FFF2-40B4-BE49-F238E27FC236}">
                <a16:creationId xmlns:a16="http://schemas.microsoft.com/office/drawing/2014/main" id="{9692E1A6-782F-EC42-AA96-AE52018FB6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3313"/>
            <a:ext cx="88392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B5CB4C8-67D1-DA40-B947-2EFBD14A1E92}"/>
              </a:ext>
            </a:extLst>
          </p:cNvPr>
          <p:cNvSpPr txBox="1"/>
          <p:nvPr/>
        </p:nvSpPr>
        <p:spPr>
          <a:xfrm>
            <a:off x="3352800" y="152400"/>
            <a:ext cx="2801938" cy="461963"/>
          </a:xfrm>
          <a:prstGeom prst="rect">
            <a:avLst/>
          </a:prstGeom>
          <a:noFill/>
        </p:spPr>
        <p:txBody>
          <a:bodyPr wrap="none">
            <a:spAutoFit/>
          </a:bodyPr>
          <a:lstStyle/>
          <a:p>
            <a:pPr>
              <a:defRPr/>
            </a:pPr>
            <a:r>
              <a:rPr lang="en-US" dirty="0">
                <a:latin typeface="+mj-lt"/>
                <a:ea typeface="MS PGothic" charset="0"/>
                <a:cs typeface="MS PGothic" charset="0"/>
              </a:rPr>
              <a:t>Hailstone Structure</a:t>
            </a:r>
          </a:p>
        </p:txBody>
      </p:sp>
      <p:sp>
        <p:nvSpPr>
          <p:cNvPr id="3" name="TextBox 2">
            <a:extLst>
              <a:ext uri="{FF2B5EF4-FFF2-40B4-BE49-F238E27FC236}">
                <a16:creationId xmlns:a16="http://schemas.microsoft.com/office/drawing/2014/main" id="{19B69836-E4B7-CF42-8FF7-9ACFCBC8BC76}"/>
              </a:ext>
            </a:extLst>
          </p:cNvPr>
          <p:cNvSpPr txBox="1"/>
          <p:nvPr/>
        </p:nvSpPr>
        <p:spPr>
          <a:xfrm>
            <a:off x="5919788" y="5086350"/>
            <a:ext cx="1852612" cy="400050"/>
          </a:xfrm>
          <a:prstGeom prst="rect">
            <a:avLst/>
          </a:prstGeom>
          <a:noFill/>
        </p:spPr>
        <p:txBody>
          <a:bodyPr wrap="none">
            <a:spAutoFit/>
          </a:bodyPr>
          <a:lstStyle/>
          <a:p>
            <a:pPr>
              <a:defRPr/>
            </a:pPr>
            <a:r>
              <a:rPr lang="en-US" sz="2000" dirty="0">
                <a:latin typeface="+mj-lt"/>
                <a:ea typeface="MS PGothic" charset="0"/>
                <a:cs typeface="MS PGothic" charset="0"/>
              </a:rPr>
              <a:t>(slow freezing)</a:t>
            </a:r>
          </a:p>
        </p:txBody>
      </p:sp>
      <p:sp>
        <p:nvSpPr>
          <p:cNvPr id="5" name="TextBox 4">
            <a:extLst>
              <a:ext uri="{FF2B5EF4-FFF2-40B4-BE49-F238E27FC236}">
                <a16:creationId xmlns:a16="http://schemas.microsoft.com/office/drawing/2014/main" id="{40176E2F-CA01-074D-8C57-267DBB4C8FB2}"/>
              </a:ext>
            </a:extLst>
          </p:cNvPr>
          <p:cNvSpPr txBox="1"/>
          <p:nvPr/>
        </p:nvSpPr>
        <p:spPr>
          <a:xfrm>
            <a:off x="381000" y="3505200"/>
            <a:ext cx="1909763" cy="400050"/>
          </a:xfrm>
          <a:prstGeom prst="rect">
            <a:avLst/>
          </a:prstGeom>
          <a:noFill/>
        </p:spPr>
        <p:txBody>
          <a:bodyPr wrap="none">
            <a:spAutoFit/>
          </a:bodyPr>
          <a:lstStyle/>
          <a:p>
            <a:pPr>
              <a:defRPr/>
            </a:pPr>
            <a:r>
              <a:rPr lang="en-US" sz="2000" dirty="0">
                <a:latin typeface="+mj-lt"/>
                <a:ea typeface="MS PGothic" charset="0"/>
                <a:cs typeface="MS PGothic" charset="0"/>
              </a:rPr>
              <a:t>(rapid freezing)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13589_06_29.jpg">
            <a:extLst>
              <a:ext uri="{FF2B5EF4-FFF2-40B4-BE49-F238E27FC236}">
                <a16:creationId xmlns:a16="http://schemas.microsoft.com/office/drawing/2014/main" id="{4964488B-6914-A54A-A620-53EC28CB76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6500"/>
            <a:ext cx="88392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a:extLst>
              <a:ext uri="{FF2B5EF4-FFF2-40B4-BE49-F238E27FC236}">
                <a16:creationId xmlns:a16="http://schemas.microsoft.com/office/drawing/2014/main" id="{A207AE6B-F827-C843-9BD3-D010BB922CA3}"/>
              </a:ext>
            </a:extLst>
          </p:cNvPr>
          <p:cNvSpPr txBox="1">
            <a:spLocks noChangeArrowheads="1"/>
          </p:cNvSpPr>
          <p:nvPr/>
        </p:nvSpPr>
        <p:spPr bwMode="auto">
          <a:xfrm>
            <a:off x="2743200" y="304800"/>
            <a:ext cx="371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a:latin typeface="Arial" panose="020B0604020202020204" pitchFamily="34" charset="0"/>
                <a:cs typeface="Arial" panose="020B0604020202020204" pitchFamily="34" charset="0"/>
              </a:rPr>
              <a:t>Mixing Cloud Formation</a:t>
            </a:r>
          </a:p>
        </p:txBody>
      </p:sp>
      <p:sp>
        <p:nvSpPr>
          <p:cNvPr id="27651" name="TextBox 1">
            <a:extLst>
              <a:ext uri="{FF2B5EF4-FFF2-40B4-BE49-F238E27FC236}">
                <a16:creationId xmlns:a16="http://schemas.microsoft.com/office/drawing/2014/main" id="{4AC7321A-82AE-034C-AF8A-9EADD6171403}"/>
              </a:ext>
            </a:extLst>
          </p:cNvPr>
          <p:cNvSpPr txBox="1">
            <a:spLocks noChangeArrowheads="1"/>
          </p:cNvSpPr>
          <p:nvPr/>
        </p:nvSpPr>
        <p:spPr bwMode="auto">
          <a:xfrm>
            <a:off x="1481138" y="5791200"/>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Humid air from below moistens air above cloud base.</a:t>
            </a:r>
          </a:p>
        </p:txBody>
      </p:sp>
      <p:sp>
        <p:nvSpPr>
          <p:cNvPr id="27652" name="TextBox 4">
            <a:extLst>
              <a:ext uri="{FF2B5EF4-FFF2-40B4-BE49-F238E27FC236}">
                <a16:creationId xmlns:a16="http://schemas.microsoft.com/office/drawing/2014/main" id="{0B163BFC-E3AC-F849-ACE3-2A5A96DD5D82}"/>
              </a:ext>
            </a:extLst>
          </p:cNvPr>
          <p:cNvSpPr txBox="1">
            <a:spLocks noChangeArrowheads="1"/>
          </p:cNvSpPr>
          <p:nvPr/>
        </p:nvSpPr>
        <p:spPr bwMode="auto">
          <a:xfrm>
            <a:off x="4419600" y="6443663"/>
            <a:ext cx="4457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rPr>
              <a:t>(pp. 120–121 (Special Topic 5.2), pp. 162–163)</a:t>
            </a:r>
          </a:p>
        </p:txBody>
      </p:sp>
      <p:sp>
        <p:nvSpPr>
          <p:cNvPr id="27653" name="Rectangle 1">
            <a:extLst>
              <a:ext uri="{FF2B5EF4-FFF2-40B4-BE49-F238E27FC236}">
                <a16:creationId xmlns:a16="http://schemas.microsoft.com/office/drawing/2014/main" id="{59F005B5-3CCD-B84C-8FF9-F8ADB7E92AA9}"/>
              </a:ext>
            </a:extLst>
          </p:cNvPr>
          <p:cNvSpPr>
            <a:spLocks noChangeArrowheads="1"/>
          </p:cNvSpPr>
          <p:nvPr/>
        </p:nvSpPr>
        <p:spPr bwMode="auto">
          <a:xfrm>
            <a:off x="609600" y="3200400"/>
            <a:ext cx="1447800" cy="1447800"/>
          </a:xfrm>
          <a:prstGeom prst="rect">
            <a:avLst/>
          </a:prstGeom>
          <a:solidFill>
            <a:srgbClr val="B4C4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7654" name="Rectangle 2">
            <a:extLst>
              <a:ext uri="{FF2B5EF4-FFF2-40B4-BE49-F238E27FC236}">
                <a16:creationId xmlns:a16="http://schemas.microsoft.com/office/drawing/2014/main" id="{005C60DE-5116-8C48-8BE9-A3BF28068228}"/>
              </a:ext>
            </a:extLst>
          </p:cNvPr>
          <p:cNvSpPr>
            <a:spLocks noChangeArrowheads="1"/>
          </p:cNvSpPr>
          <p:nvPr/>
        </p:nvSpPr>
        <p:spPr bwMode="auto">
          <a:xfrm rot="-2017291">
            <a:off x="5111750" y="3279775"/>
            <a:ext cx="152400" cy="1447800"/>
          </a:xfrm>
          <a:prstGeom prst="rect">
            <a:avLst/>
          </a:prstGeom>
          <a:solidFill>
            <a:srgbClr val="B4C4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13589_14_31.jpg">
            <a:extLst>
              <a:ext uri="{FF2B5EF4-FFF2-40B4-BE49-F238E27FC236}">
                <a16:creationId xmlns:a16="http://schemas.microsoft.com/office/drawing/2014/main" id="{5288E907-859F-7846-9CCB-6C78BA922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4296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56D7A1FB-612C-9E4D-861E-3A89A519419F}"/>
              </a:ext>
            </a:extLst>
          </p:cNvPr>
          <p:cNvSpPr txBox="1">
            <a:spLocks noChangeArrowheads="1"/>
          </p:cNvSpPr>
          <p:nvPr/>
        </p:nvSpPr>
        <p:spPr bwMode="auto">
          <a:xfrm>
            <a:off x="1981200" y="-76200"/>
            <a:ext cx="5326063" cy="461963"/>
          </a:xfrm>
          <a:prstGeom prst="rect">
            <a:avLst/>
          </a:prstGeom>
          <a:noFill/>
          <a:ln>
            <a:noFill/>
          </a:ln>
          <a:extLst>
            <a:ext uri="{909E8E84-426E-40dd-AFC4-6F175D3DCCD1}"/>
            <a:ext uri="{91240B29-F687-4f45-9708-019B960494DF}"/>
          </a:extLst>
        </p:spPr>
        <p:txBody>
          <a:bodyPr wrap="none">
            <a:spAutoFit/>
          </a:bodyPr>
          <a:lstStyle>
            <a:lvl1pPr>
              <a:defRPr sz="3200">
                <a:solidFill>
                  <a:schemeClr val="tx1"/>
                </a:solidFill>
                <a:latin typeface="Times" charset="0"/>
                <a:ea typeface="MS PGothic" charset="0"/>
                <a:cs typeface="MS PGothic" charset="0"/>
              </a:defRPr>
            </a:lvl1pPr>
            <a:lvl2pPr>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defRPr/>
            </a:pPr>
            <a:r>
              <a:rPr lang="en-US" sz="2400" dirty="0">
                <a:latin typeface="+mj-lt"/>
              </a:rPr>
              <a:t>NUMBER OF HAIL DAYS PER YEAR</a:t>
            </a:r>
          </a:p>
        </p:txBody>
      </p:sp>
      <p:grpSp>
        <p:nvGrpSpPr>
          <p:cNvPr id="5" name="Group 4">
            <a:extLst>
              <a:ext uri="{FF2B5EF4-FFF2-40B4-BE49-F238E27FC236}">
                <a16:creationId xmlns:a16="http://schemas.microsoft.com/office/drawing/2014/main" id="{3429EF97-399C-B84F-91AA-A5DBE98ADD27}"/>
              </a:ext>
            </a:extLst>
          </p:cNvPr>
          <p:cNvGrpSpPr>
            <a:grpSpLocks/>
          </p:cNvGrpSpPr>
          <p:nvPr/>
        </p:nvGrpSpPr>
        <p:grpSpPr bwMode="auto">
          <a:xfrm>
            <a:off x="685800" y="1990725"/>
            <a:ext cx="584200" cy="1905000"/>
            <a:chOff x="685800" y="1991071"/>
            <a:chExt cx="584437" cy="1905000"/>
          </a:xfrm>
        </p:grpSpPr>
        <p:sp>
          <p:nvSpPr>
            <p:cNvPr id="166916" name="Oval 1">
              <a:extLst>
                <a:ext uri="{FF2B5EF4-FFF2-40B4-BE49-F238E27FC236}">
                  <a16:creationId xmlns:a16="http://schemas.microsoft.com/office/drawing/2014/main" id="{030ED5D4-A751-7D45-A1FD-D58D95195894}"/>
                </a:ext>
              </a:extLst>
            </p:cNvPr>
            <p:cNvSpPr>
              <a:spLocks noChangeArrowheads="1"/>
            </p:cNvSpPr>
            <p:nvPr/>
          </p:nvSpPr>
          <p:spPr bwMode="auto">
            <a:xfrm rot="780000">
              <a:off x="819960" y="1991071"/>
              <a:ext cx="304800" cy="1905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4" name="TextBox 3">
              <a:extLst>
                <a:ext uri="{FF2B5EF4-FFF2-40B4-BE49-F238E27FC236}">
                  <a16:creationId xmlns:a16="http://schemas.microsoft.com/office/drawing/2014/main" id="{E987AF89-47CF-DF47-8188-ACAE4CAB4C6A}"/>
                </a:ext>
              </a:extLst>
            </p:cNvPr>
            <p:cNvSpPr txBox="1"/>
            <p:nvPr/>
          </p:nvSpPr>
          <p:spPr>
            <a:xfrm>
              <a:off x="685800" y="3043584"/>
              <a:ext cx="355744" cy="461962"/>
            </a:xfrm>
            <a:prstGeom prst="rect">
              <a:avLst/>
            </a:prstGeom>
            <a:noFill/>
          </p:spPr>
          <p:txBody>
            <a:bodyPr wrap="none">
              <a:spAutoFit/>
            </a:bodyPr>
            <a:lstStyle/>
            <a:p>
              <a:pPr>
                <a:defRPr/>
              </a:pPr>
              <a:r>
                <a:rPr lang="en-US" dirty="0">
                  <a:solidFill>
                    <a:srgbClr val="FF3450"/>
                  </a:solidFill>
                  <a:latin typeface="+mj-lt"/>
                  <a:ea typeface="MS PGothic" charset="0"/>
                  <a:cs typeface="MS PGothic" charset="0"/>
                </a:rPr>
                <a:t>?</a:t>
              </a:r>
            </a:p>
          </p:txBody>
        </p:sp>
        <p:sp>
          <p:nvSpPr>
            <p:cNvPr id="6" name="TextBox 5">
              <a:extLst>
                <a:ext uri="{FF2B5EF4-FFF2-40B4-BE49-F238E27FC236}">
                  <a16:creationId xmlns:a16="http://schemas.microsoft.com/office/drawing/2014/main" id="{3F04EAD0-50C5-E946-8E6E-D80FFBFDB5FC}"/>
                </a:ext>
              </a:extLst>
            </p:cNvPr>
            <p:cNvSpPr txBox="1"/>
            <p:nvPr/>
          </p:nvSpPr>
          <p:spPr>
            <a:xfrm>
              <a:off x="787441" y="2667346"/>
              <a:ext cx="355744" cy="461963"/>
            </a:xfrm>
            <a:prstGeom prst="rect">
              <a:avLst/>
            </a:prstGeom>
            <a:noFill/>
          </p:spPr>
          <p:txBody>
            <a:bodyPr wrap="none">
              <a:spAutoFit/>
            </a:bodyPr>
            <a:lstStyle/>
            <a:p>
              <a:pPr>
                <a:defRPr/>
              </a:pPr>
              <a:r>
                <a:rPr lang="en-US" dirty="0">
                  <a:solidFill>
                    <a:srgbClr val="FF3450"/>
                  </a:solidFill>
                  <a:latin typeface="+mj-lt"/>
                  <a:ea typeface="MS PGothic" charset="0"/>
                  <a:cs typeface="MS PGothic" charset="0"/>
                </a:rPr>
                <a:t>?</a:t>
              </a:r>
            </a:p>
          </p:txBody>
        </p:sp>
        <p:sp>
          <p:nvSpPr>
            <p:cNvPr id="7" name="TextBox 6">
              <a:extLst>
                <a:ext uri="{FF2B5EF4-FFF2-40B4-BE49-F238E27FC236}">
                  <a16:creationId xmlns:a16="http://schemas.microsoft.com/office/drawing/2014/main" id="{F120127F-F865-6B43-9C67-5D99CE3A5E0F}"/>
                </a:ext>
              </a:extLst>
            </p:cNvPr>
            <p:cNvSpPr txBox="1"/>
            <p:nvPr/>
          </p:nvSpPr>
          <p:spPr>
            <a:xfrm>
              <a:off x="914493" y="2286346"/>
              <a:ext cx="355744" cy="461963"/>
            </a:xfrm>
            <a:prstGeom prst="rect">
              <a:avLst/>
            </a:prstGeom>
            <a:noFill/>
          </p:spPr>
          <p:txBody>
            <a:bodyPr wrap="none">
              <a:spAutoFit/>
            </a:bodyPr>
            <a:lstStyle/>
            <a:p>
              <a:pPr>
                <a:defRPr/>
              </a:pPr>
              <a:r>
                <a:rPr lang="en-US" dirty="0">
                  <a:solidFill>
                    <a:srgbClr val="FF3450"/>
                  </a:solidFill>
                  <a:latin typeface="+mj-lt"/>
                  <a:ea typeface="MS PGothic" charset="0"/>
                  <a:cs typeface="MS PGothic"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descr="3dsnow">
            <a:extLst>
              <a:ext uri="{FF2B5EF4-FFF2-40B4-BE49-F238E27FC236}">
                <a16:creationId xmlns:a16="http://schemas.microsoft.com/office/drawing/2014/main" id="{2B2FE8D2-A6B7-F347-A917-30951828A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descr="mammatus">
            <a:extLst>
              <a:ext uri="{FF2B5EF4-FFF2-40B4-BE49-F238E27FC236}">
                <a16:creationId xmlns:a16="http://schemas.microsoft.com/office/drawing/2014/main" id="{7D1DDFEA-4287-FF4D-8A7F-4D70D2E89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 Box 5">
            <a:extLst>
              <a:ext uri="{FF2B5EF4-FFF2-40B4-BE49-F238E27FC236}">
                <a16:creationId xmlns:a16="http://schemas.microsoft.com/office/drawing/2014/main" id="{FC2DB842-6EF4-1542-95F2-5EB569F1A781}"/>
              </a:ext>
            </a:extLst>
          </p:cNvPr>
          <p:cNvSpPr txBox="1">
            <a:spLocks noChangeArrowheads="1"/>
          </p:cNvSpPr>
          <p:nvPr/>
        </p:nvSpPr>
        <p:spPr bwMode="auto">
          <a:xfrm>
            <a:off x="2922588" y="1454150"/>
            <a:ext cx="31845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4400">
                <a:solidFill>
                  <a:schemeClr val="hlink"/>
                </a:solidFill>
                <a:latin typeface="Blackmoor LET" pitchFamily="2" charset="0"/>
              </a:rPr>
              <a:t>STRANGE</a:t>
            </a:r>
          </a:p>
          <a:p>
            <a:pPr algn="ctr"/>
            <a:r>
              <a:rPr lang="en-US" altLang="en-US" sz="4400">
                <a:solidFill>
                  <a:schemeClr val="hlink"/>
                </a:solidFill>
                <a:latin typeface="Blackmoor LET" pitchFamily="2" charset="0"/>
              </a:rPr>
              <a:t>CLOUDS</a:t>
            </a:r>
          </a:p>
          <a:p>
            <a:pPr algn="ctr"/>
            <a:r>
              <a:rPr lang="en-US" altLang="en-US" sz="4400">
                <a:solidFill>
                  <a:schemeClr val="hlink"/>
                </a:solidFill>
                <a:latin typeface="Blackmoor LET" pitchFamily="2" charset="0"/>
              </a:rPr>
              <a:t>(Chaps. 5 &amp; 6)</a:t>
            </a:r>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1" descr="05T04a">
            <a:extLst>
              <a:ext uri="{FF2B5EF4-FFF2-40B4-BE49-F238E27FC236}">
                <a16:creationId xmlns:a16="http://schemas.microsoft.com/office/drawing/2014/main" id="{7F2A61AA-C24F-6B43-BF0C-B258E7EC7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428750"/>
            <a:ext cx="8964613"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3" hidden="1">
            <a:extLst>
              <a:ext uri="{FF2B5EF4-FFF2-40B4-BE49-F238E27FC236}">
                <a16:creationId xmlns:a16="http://schemas.microsoft.com/office/drawing/2014/main" id="{48A13026-9E7E-D049-A813-7271D3FDA77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1" descr="05T04b">
            <a:extLst>
              <a:ext uri="{FF2B5EF4-FFF2-40B4-BE49-F238E27FC236}">
                <a16:creationId xmlns:a16="http://schemas.microsoft.com/office/drawing/2014/main" id="{003E2454-9403-5C44-97AA-E8DFC4E8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801813"/>
            <a:ext cx="896461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3" hidden="1">
            <a:extLst>
              <a:ext uri="{FF2B5EF4-FFF2-40B4-BE49-F238E27FC236}">
                <a16:creationId xmlns:a16="http://schemas.microsoft.com/office/drawing/2014/main" id="{E8049F41-F25E-E046-A869-8A7786B6B65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Times" pitchFamily="2"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descr="contrailplane.gif">
            <a:extLst>
              <a:ext uri="{FF2B5EF4-FFF2-40B4-BE49-F238E27FC236}">
                <a16:creationId xmlns:a16="http://schemas.microsoft.com/office/drawing/2014/main" id="{E49C0865-B127-4D4A-8153-39393996C4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117600"/>
            <a:ext cx="8255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38460DF-07DD-6241-BA12-10EAF12562FA}"/>
              </a:ext>
            </a:extLst>
          </p:cNvPr>
          <p:cNvSpPr txBox="1"/>
          <p:nvPr/>
        </p:nvSpPr>
        <p:spPr>
          <a:xfrm>
            <a:off x="3810000" y="228600"/>
            <a:ext cx="1601788" cy="523875"/>
          </a:xfrm>
          <a:prstGeom prst="rect">
            <a:avLst/>
          </a:prstGeom>
          <a:noFill/>
        </p:spPr>
        <p:txBody>
          <a:bodyPr wrap="none">
            <a:spAutoFit/>
          </a:bodyPr>
          <a:lstStyle/>
          <a:p>
            <a:pPr>
              <a:defRPr/>
            </a:pPr>
            <a:r>
              <a:rPr lang="en-US" sz="2800" dirty="0">
                <a:latin typeface="+mj-lt"/>
                <a:ea typeface="MS PGothic" charset="0"/>
                <a:cs typeface="MS PGothic" charset="0"/>
              </a:rPr>
              <a:t>Contrails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contrails.4-2.gif">
            <a:extLst>
              <a:ext uri="{FF2B5EF4-FFF2-40B4-BE49-F238E27FC236}">
                <a16:creationId xmlns:a16="http://schemas.microsoft.com/office/drawing/2014/main" id="{CAB9D453-077E-6445-A21A-5D1B97986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9045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8B9DBAC-EE1F-134F-B554-54E3B18153D9}"/>
              </a:ext>
            </a:extLst>
          </p:cNvPr>
          <p:cNvSpPr txBox="1"/>
          <p:nvPr/>
        </p:nvSpPr>
        <p:spPr>
          <a:xfrm>
            <a:off x="3808413" y="228600"/>
            <a:ext cx="1601787" cy="523875"/>
          </a:xfrm>
          <a:prstGeom prst="rect">
            <a:avLst/>
          </a:prstGeom>
          <a:noFill/>
        </p:spPr>
        <p:txBody>
          <a:bodyPr wrap="none">
            <a:spAutoFit/>
          </a:bodyPr>
          <a:lstStyle/>
          <a:p>
            <a:pPr>
              <a:defRPr/>
            </a:pPr>
            <a:r>
              <a:rPr lang="en-US" sz="2800" dirty="0">
                <a:latin typeface="+mj-lt"/>
                <a:ea typeface="MS PGothic" charset="0"/>
                <a:cs typeface="MS PGothic" charset="0"/>
              </a:rPr>
              <a:t>Contrails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descr="contrails.spreading.gif">
            <a:extLst>
              <a:ext uri="{FF2B5EF4-FFF2-40B4-BE49-F238E27FC236}">
                <a16:creationId xmlns:a16="http://schemas.microsoft.com/office/drawing/2014/main" id="{B178FC67-4F9F-E74E-B132-2784C51645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0"/>
            <a:ext cx="8574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contrails1">
            <a:extLst>
              <a:ext uri="{FF2B5EF4-FFF2-40B4-BE49-F238E27FC236}">
                <a16:creationId xmlns:a16="http://schemas.microsoft.com/office/drawing/2014/main" id="{350AAB6F-8C4C-DC4B-8677-6C01D790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4">
            <a:extLst>
              <a:ext uri="{FF2B5EF4-FFF2-40B4-BE49-F238E27FC236}">
                <a16:creationId xmlns:a16="http://schemas.microsoft.com/office/drawing/2014/main" id="{7AC87F28-A99E-D046-8BD8-4E7F0D84A9F3}"/>
              </a:ext>
            </a:extLst>
          </p:cNvPr>
          <p:cNvSpPr>
            <a:spLocks noChangeArrowheads="1"/>
          </p:cNvSpPr>
          <p:nvPr/>
        </p:nvSpPr>
        <p:spPr bwMode="auto">
          <a:xfrm>
            <a:off x="685800" y="0"/>
            <a:ext cx="8305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200">
                <a:solidFill>
                  <a:schemeClr val="bg1"/>
                </a:solidFill>
                <a:latin typeface="Arial Bold" charset="0"/>
              </a:rPr>
              <a:t> This enhanced infrared image from NASA's Terra satellite shows a widespread outbreak of contrails over the southeastern United States during the morning of January 29, 2004. Satellite data are critical for studying the effects of contrails. The crisscrossing white lines are contrails that form from planes flying in different directions at different altitudes. Each contrail spreads and moves with the wind. Contrails often form over large areas during winter and spring.  CREDIT: NASA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distrail2">
            <a:extLst>
              <a:ext uri="{FF2B5EF4-FFF2-40B4-BE49-F238E27FC236}">
                <a16:creationId xmlns:a16="http://schemas.microsoft.com/office/drawing/2014/main" id="{E092D38D-4BCA-CE44-98B2-0DA35D4F3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11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057F4E-335A-F84D-B1EF-D6A63F6DC3B8}"/>
              </a:ext>
            </a:extLst>
          </p:cNvPr>
          <p:cNvSpPr txBox="1"/>
          <p:nvPr/>
        </p:nvSpPr>
        <p:spPr>
          <a:xfrm>
            <a:off x="1600200" y="0"/>
            <a:ext cx="6330950" cy="523875"/>
          </a:xfrm>
          <a:prstGeom prst="rect">
            <a:avLst/>
          </a:prstGeom>
          <a:noFill/>
        </p:spPr>
        <p:txBody>
          <a:bodyPr wrap="none">
            <a:spAutoFit/>
          </a:bodyPr>
          <a:lstStyle/>
          <a:p>
            <a:pPr>
              <a:defRPr/>
            </a:pPr>
            <a:r>
              <a:rPr lang="en-US" sz="2800" dirty="0" err="1">
                <a:latin typeface="+mj-lt"/>
                <a:ea typeface="MS PGothic" charset="0"/>
                <a:cs typeface="MS PGothic" charset="0"/>
              </a:rPr>
              <a:t>Distrail</a:t>
            </a:r>
            <a:r>
              <a:rPr lang="en-US" sz="2800" dirty="0">
                <a:latin typeface="+mj-lt"/>
                <a:ea typeface="MS PGothic" charset="0"/>
                <a:cs typeface="MS PGothic" charset="0"/>
              </a:rPr>
              <a:t> (Dissipation Trail, Canal Cloud)</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46820</TotalTime>
  <Words>3222</Words>
  <Application>Microsoft Macintosh PowerPoint</Application>
  <PresentationFormat>On-screen Show (4:3)</PresentationFormat>
  <Paragraphs>542</Paragraphs>
  <Slides>134</Slides>
  <Notes>103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134</vt:i4>
      </vt:variant>
    </vt:vector>
  </HeadingPairs>
  <TitlesOfParts>
    <vt:vector size="145" baseType="lpstr">
      <vt:lpstr>Arial Unicode MS</vt:lpstr>
      <vt:lpstr>Arial</vt:lpstr>
      <vt:lpstr>Arial Bold</vt:lpstr>
      <vt:lpstr>Arial,Helvetica</vt:lpstr>
      <vt:lpstr>Blackmoor LET</vt:lpstr>
      <vt:lpstr>Book Antiqua</vt:lpstr>
      <vt:lpstr>Calibri</vt:lpstr>
      <vt:lpstr>Times</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Convective Cloud Formation</vt:lpstr>
      <vt:lpstr>Fair Weather Cumulus (Cumulus Humilis)</vt:lpstr>
      <vt:lpstr>PowerPoint Presentation</vt:lpstr>
      <vt:lpstr>Cumulus Congestus</vt:lpstr>
      <vt:lpstr>Cumulonimbus</vt:lpstr>
      <vt:lpstr>PowerPoint Presentation</vt:lpstr>
      <vt:lpstr>PowerPoint Presentation</vt:lpstr>
      <vt:lpstr>PowerPoint Presentation</vt:lpstr>
      <vt:lpstr>PowerPoint Presentation</vt:lpstr>
      <vt:lpstr>PowerPoint Presentation</vt:lpstr>
      <vt:lpstr>Cloud Classification</vt:lpstr>
      <vt:lpstr>Stratiform Clouds</vt:lpstr>
      <vt:lpstr>Stratiform Clouds</vt:lpstr>
      <vt:lpstr>Stratiform Clouds</vt:lpstr>
      <vt:lpstr>Cumuliform Clouds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Collision and Coalescence</vt:lpstr>
      <vt:lpstr>Collision and Coalescence</vt:lpstr>
      <vt:lpstr>Supercooled Water</vt:lpstr>
      <vt:lpstr>PowerPoint Presentation</vt:lpstr>
      <vt:lpstr>Ice Nuclei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RED</dc:creator>
  <cp:lastModifiedBy>Davis, Robert E (red3u)</cp:lastModifiedBy>
  <cp:revision>120</cp:revision>
  <dcterms:created xsi:type="dcterms:W3CDTF">2004-01-21T21:47:22Z</dcterms:created>
  <dcterms:modified xsi:type="dcterms:W3CDTF">2022-02-20T16:14:37Z</dcterms:modified>
</cp:coreProperties>
</file>