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50" r:id="rId2"/>
    <p:sldId id="397" r:id="rId3"/>
    <p:sldId id="409" r:id="rId4"/>
    <p:sldId id="410" r:id="rId5"/>
    <p:sldId id="411" r:id="rId6"/>
    <p:sldId id="375" r:id="rId7"/>
    <p:sldId id="376" r:id="rId8"/>
    <p:sldId id="286" r:id="rId9"/>
    <p:sldId id="274" r:id="rId10"/>
    <p:sldId id="434" r:id="rId11"/>
    <p:sldId id="435" r:id="rId12"/>
    <p:sldId id="436" r:id="rId13"/>
    <p:sldId id="437" r:id="rId14"/>
    <p:sldId id="438" r:id="rId15"/>
    <p:sldId id="439" r:id="rId16"/>
    <p:sldId id="329" r:id="rId17"/>
    <p:sldId id="339" r:id="rId18"/>
    <p:sldId id="340" r:id="rId19"/>
    <p:sldId id="341" r:id="rId20"/>
    <p:sldId id="342" r:id="rId21"/>
    <p:sldId id="343" r:id="rId22"/>
    <p:sldId id="344" r:id="rId23"/>
    <p:sldId id="34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595"/>
        <p:guide pos="29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notesViewPr>
    <p:cSldViewPr snapToGrid="0">
      <p:cViewPr varScale="1">
        <p:scale>
          <a:sx n="95" d="100"/>
          <a:sy n="95" d="100"/>
        </p:scale>
        <p:origin x="-226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7776F2-DEE1-3645-BDE3-EC98D42853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DA1A46-936C-F841-99EC-1B22F1773D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7263708-6C85-A540-B4F6-ED2E8EF3C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1B8C401-11AB-5742-86F2-0B7737682D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BD263CA-393B-A341-A847-86F50B8A74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B3B3D5A-A40C-5142-BF49-BA25DBDD9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B05A05-4E62-7F42-AF4F-3EDA91848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0699DD5-FE68-EF4C-B16E-E530D69F8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F61F4E-CA8F-FA4F-9D02-849F8470103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11815A2-88B4-254E-A272-C6F07E7D7B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17DCA06-B138-994B-9F48-FDB16F7A3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53E9F045-3DA4-C643-AA8E-8F6311C7F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6B48CC-3356-9C43-9661-5F6A79DE1D4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D8482604-DE2E-EC4C-A6A1-DC0A5A287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A3BC4DC3-2573-3042-8642-C264F5E05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4" rIns="91426" bIns="45714"/>
          <a:lstStyle/>
          <a:p>
            <a:pPr eaLnBrk="1" hangingPunct="1"/>
            <a:r>
              <a:rPr lang="el-GR" altLang="en-US" b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</a:t>
            </a:r>
            <a:r>
              <a:rPr lang="el-GR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7.9</a:t>
            </a:r>
          </a:p>
          <a:p>
            <a:pPr eaLnBrk="1" hangingPunct="1"/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ice-crystal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greater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number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vapor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molecules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around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liquid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droplets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causes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molecules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diffuse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from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liquid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toward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ice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crystals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ice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crystals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absorb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vapor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grow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larger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while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water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droplets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grow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l-GR" altLang="en-US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smaller</a:t>
            </a:r>
            <a:r>
              <a:rPr lang="el-GR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1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7DBF6EE8-556B-334C-B8D7-09BEDB16C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DED930-9F8B-8440-9460-D6C7791389A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572E962-256B-104E-A173-8D62340B8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72B0FBA9-D136-894E-BBE3-0ADA87AB50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4" rIns="91426" bIns="45714"/>
          <a:lstStyle/>
          <a:p>
            <a:pPr eaLnBrk="1" hangingPunct="1"/>
            <a:r>
              <a:rPr lang="el-GR" altLang="en-US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6.18</a:t>
            </a:r>
          </a:p>
          <a:p>
            <a:pPr eaLnBrk="1" hangingPunct="1"/>
            <a:r>
              <a:rPr lang="el-GR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development of a cumulus cloud.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22BC8353-F93C-5D4B-8771-48EAAB0F5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574DC1-B993-C949-A7EA-793B756922DE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3BF63860-5F2C-D54F-8A3D-35C473E76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EB9C1F2-B963-A740-9692-A96477CB0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880758B3-A6B7-1343-AD71-AD793C11C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D9E445-785C-4A4E-8EB5-573D0694CB40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6C5981DD-8FC9-A745-AAB9-A6881793C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3BA7CD8-EB49-5245-935E-2463E58EC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9AF6245A-791B-4D4E-9EFC-856E26D5E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F46DD0-2575-AF47-B143-6B54C9AA39EC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48E0AF37-B67B-9648-9910-C3DE1FA6E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1B608F7-349F-1044-8888-F09E5360E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C1678588-F1F0-ED4A-85E3-D5B2E5789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739F38-01ED-FF4F-B0B9-8DD18DB3528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D058ADF8-8E60-A64A-83AA-7C42AFC81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12F11B21-EED4-E845-9E45-D7D1B8514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849E0E89-C2E7-2241-A5B4-13040F039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8624AA-7B3C-6448-B390-AED0D76EADF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30CA253C-603B-8F46-9787-22EBCDE2F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24D1D98-5A11-1B46-B9F7-B779C96B9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3364D7E2-4488-7145-B4D4-6C8E84013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6DC0ED-2280-D540-8611-58F19B6CC66D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697274C-AB46-D646-B1DD-75E334C9D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FF0766E-1D89-F24B-BA71-4704971EE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C15F6297-077D-FD49-AE08-E0064DBA3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EE2C72-9078-E64D-B317-8E95D5DD236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7DD11803-B334-E147-8B03-A160F402F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5B295429-7053-E048-B688-7153E7BA89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2EC0042-9394-6B4A-B07D-5C9C41F73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4121AF-C233-AB44-AA45-F7EAA9A70873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33DA059-23AA-7548-9BF2-92CC44478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2E68E67-74A4-B746-B253-6C36F4CB6F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01A96FB6-9037-C248-BBA1-B09D9BECD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AC674C-C568-314C-ACBC-50FA4107F6E1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478F55B-527D-3249-A5C5-7B0D0FC6E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BDC5F76-8501-7843-894F-B3D780948D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1603102-4955-DF41-947F-781B7DC92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0A0101-9721-C047-9CDD-6579FA3758F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D32221F-D991-C944-8537-35835A6FE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1DA8D9C-770A-6940-BD1C-7597AE5387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4" rIns="91426" bIns="45714"/>
          <a:lstStyle/>
          <a:p>
            <a:pPr eaLnBrk="1" hangingPunct="1"/>
            <a:r>
              <a:rPr lang="el-GR" altLang="en-US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4.10</a:t>
            </a:r>
          </a:p>
          <a:p>
            <a:pPr eaLnBrk="1" hangingPunct="1"/>
            <a:r>
              <a:rPr lang="el-GR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Saturation vapor pressure increases with increasing temperature. At a temperature of 10°C, the saturation vapor pressure is about 12 mb, whereas at 30°C it is about 42 mb. The insert illustrates that the saturation vapor pressure over water is greater than the saturation vapor pressure over ice.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B80F0F43-CF82-9049-B629-C05496790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01E92F-8BA3-B04F-B756-5DC59B03D83A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1BE16F37-291E-E841-A8D6-AF4B53BF6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EAEC94B-F9DC-AC4D-8332-8987FF613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189A292-987F-3342-A3FB-92EF1E707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5D3FEF-1073-1A45-88C0-CC78BCF57F9E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D3D1341-067F-7549-9A39-482E88B2E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3CE882BF-6966-B644-B277-DF287EAC31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4" rIns="91426" bIns="45714"/>
          <a:lstStyle/>
          <a:p>
            <a:pPr eaLnBrk="1" hangingPunct="1"/>
            <a:r>
              <a:rPr lang="el-GR" altLang="en-US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2.3</a:t>
            </a:r>
          </a:p>
          <a:p>
            <a:pPr eaLnBrk="1" hangingPunct="1"/>
            <a:r>
              <a:rPr lang="el-GR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Heat energy absorbed and released.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0F3F342F-0C01-B443-81DB-5735929A0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598612-0B79-F94E-ACC6-F3C379488A1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2A76FBE-08E3-5645-8B29-08B72351F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5760FA4-62D6-364E-A186-12E07FF34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47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5849F-21B0-FB41-9E8E-B35B02F16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5849F-21B0-FB41-9E8E-B35B02F16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1C716C-D09D-DF41-A51B-D9C9D827B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13C77-FF87-BB40-BE45-8F29C72E2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C62A29-41FC-6343-9043-6BB877CF1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282-DB54-B64F-B0E0-2A12F9C24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0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9FF0F-0FFE-3E43-A675-93F65DA34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6617F-D62A-C84B-9D68-22942F40A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054B43-9BEB-E04E-AE06-85CDFA347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F992-12DC-B948-AA38-A1FD8F303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8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B22EC-EB5F-BE42-A143-DAD89B37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B69D81-BC62-9640-A476-F124DE208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5703F-CB2B-8D44-9F87-A8B3F66B3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DBADD-1202-3041-B8C0-48DBCEF35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AA1565-B69F-A94C-B3B5-87CDB3FAC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953BAF-646B-2648-8DAC-CD968416C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DAD01A-252D-FD4F-AF51-74C2BF5F9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FEF4-9F8B-0E41-A5CE-9D09EE1DF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45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A8D29-F594-4E41-B0DE-786B30491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C7DA7-41DE-AF4A-83BB-937C859B3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8383B4-AF9B-6E44-8599-87073A316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82C3-43C2-F04D-AD7F-7B57B9B66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3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DF931-44F6-7E45-B97A-9E56FAA08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12048-F976-5D4E-8C79-05D7FD224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E994-5AA9-9645-909D-D00E32B3B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D04D-C91B-9C47-A801-3FDAE40A1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93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C018F4-FBFE-7F41-B97E-C55D704E0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5212D4-02B9-0F4C-A33F-79CFD6FAD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83A49-0327-FC4F-814B-255E01D04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027B-A283-5340-B043-732DABC90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2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90011B-584F-6947-B953-69B9CB219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6C9548-5C57-DB49-8B1F-286BC0A81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CEEED0-9568-CA4C-90BE-CA78A92ED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B9AB-6BB6-A041-8648-B7E50F149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0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93D655-2031-0D43-9B81-29DB5E5E9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3F0854-2E80-7549-9F56-7D45F3D4D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F2F58F-33F4-3345-9AEB-A50B9616A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4232-F360-9C4A-AAF6-6CA778303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34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A162DE-0681-EA40-9C8E-2DCBCE4DD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A03B6-5B7C-CE43-A3F2-B8249BCA5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45DC4-1745-9741-80F5-D6C051709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D0A5-A873-224A-86DC-321085BAB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8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588CC-AC49-3048-81A3-2FAA15A64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867EC-5314-AF4A-9038-33A4497B0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53919-3E87-F64C-9C8B-3E6D8A36E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D4F9-06F6-4C41-BF09-1F67B10F8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9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A0ADCF-805E-CB47-A378-C60F7926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B1EE2A-9B5D-0241-8D2A-E3007DB23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B57D6F-4F16-424E-BF6E-FADE024C57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134C2F-9920-364A-93EB-D16A392C1D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4561E4-2449-AD44-84B9-E69698E8EF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4E50A9-A85B-B34B-A4AE-8ACB1C2A4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>
            <a:extLst>
              <a:ext uri="{FF2B5EF4-FFF2-40B4-BE49-F238E27FC236}">
                <a16:creationId xmlns:a16="http://schemas.microsoft.com/office/drawing/2014/main" id="{A237903E-50F4-D644-B36D-4978C08F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65" y="3662968"/>
            <a:ext cx="55546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THERMODYNAMICS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MOISTURE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41C90-9C59-A84D-8E72-87667671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75" y="175119"/>
            <a:ext cx="2184399" cy="218439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EB0D4BD-7939-1F4D-8591-242FB189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5120"/>
            <a:ext cx="25019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05387-83E5-094E-B453-5D936F8989BB}"/>
              </a:ext>
            </a:extLst>
          </p:cNvPr>
          <p:cNvSpPr/>
          <p:nvPr/>
        </p:nvSpPr>
        <p:spPr>
          <a:xfrm>
            <a:off x="2505613" y="943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4400" dirty="0"/>
              <a:t>Tawny &amp; </a:t>
            </a:r>
          </a:p>
          <a:p>
            <a:pPr algn="ctr"/>
            <a:r>
              <a:rPr lang="en-US" altLang="en-US" sz="4400" dirty="0"/>
              <a:t>Daisy’s</a:t>
            </a:r>
          </a:p>
          <a:p>
            <a:pPr algn="ctr"/>
            <a:r>
              <a:rPr lang="en-US" altLang="en-US" sz="4400" dirty="0"/>
              <a:t>Review </a:t>
            </a:r>
          </a:p>
          <a:p>
            <a:pPr algn="ctr"/>
            <a:r>
              <a:rPr lang="en-US" altLang="en-US" sz="4400" dirty="0"/>
              <a:t>of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7" name="Group 8">
            <a:extLst>
              <a:ext uri="{FF2B5EF4-FFF2-40B4-BE49-F238E27FC236}">
                <a16:creationId xmlns:a16="http://schemas.microsoft.com/office/drawing/2014/main" id="{A4C8D80A-46F4-1742-A661-3954EE5A7B20}"/>
              </a:ext>
            </a:extLst>
          </p:cNvPr>
          <p:cNvGrpSpPr>
            <a:grpSpLocks/>
          </p:cNvGrpSpPr>
          <p:nvPr/>
        </p:nvGrpSpPr>
        <p:grpSpPr bwMode="auto">
          <a:xfrm>
            <a:off x="1314451" y="1123950"/>
            <a:ext cx="3294460" cy="4876800"/>
            <a:chOff x="1505" y="230"/>
            <a:chExt cx="2767" cy="4096"/>
          </a:xfrm>
        </p:grpSpPr>
        <p:pic>
          <p:nvPicPr>
            <p:cNvPr id="96265" name="Picture 3" descr="solute">
              <a:extLst>
                <a:ext uri="{FF2B5EF4-FFF2-40B4-BE49-F238E27FC236}">
                  <a16:creationId xmlns:a16="http://schemas.microsoft.com/office/drawing/2014/main" id="{CFD2B9C0-8321-2943-8E6D-B56726FA6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230"/>
              <a:ext cx="2767" cy="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6" name="Line 4">
              <a:extLst>
                <a:ext uri="{FF2B5EF4-FFF2-40B4-BE49-F238E27FC236}">
                  <a16:creationId xmlns:a16="http://schemas.microsoft.com/office/drawing/2014/main" id="{1DA92E9C-A16B-6A4F-B853-E8403EAC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258"/>
              <a:ext cx="0" cy="326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6267" name="Text Box 6">
              <a:extLst>
                <a:ext uri="{FF2B5EF4-FFF2-40B4-BE49-F238E27FC236}">
                  <a16:creationId xmlns:a16="http://schemas.microsoft.com/office/drawing/2014/main" id="{E51D74BE-D1A0-6848-96BB-CFCD1B10F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" y="675"/>
              <a:ext cx="1064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Supersaturation</a:t>
              </a:r>
            </a:p>
          </p:txBody>
        </p:sp>
        <p:sp>
          <p:nvSpPr>
            <p:cNvPr id="96268" name="Text Box 7">
              <a:extLst>
                <a:ext uri="{FF2B5EF4-FFF2-40B4-BE49-F238E27FC236}">
                  <a16:creationId xmlns:a16="http://schemas.microsoft.com/office/drawing/2014/main" id="{E0457B87-ECB6-F04B-AE58-F56F5D363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288"/>
              <a:ext cx="581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dirty="0"/>
                <a:t>Super-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dirty="0"/>
                <a:t>saturation</a:t>
              </a:r>
            </a:p>
          </p:txBody>
        </p:sp>
      </p:grpSp>
      <p:sp>
        <p:nvSpPr>
          <p:cNvPr id="96258" name="Text Box 5">
            <a:extLst>
              <a:ext uri="{FF2B5EF4-FFF2-40B4-BE49-F238E27FC236}">
                <a16:creationId xmlns:a16="http://schemas.microsoft.com/office/drawing/2014/main" id="{243C2443-7685-564B-BFA2-D9B48276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785" y="885825"/>
            <a:ext cx="4224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CURVATURE AND SOLUTE EFFECTS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4278D090-6766-404C-88B0-25B0C917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46610"/>
            <a:ext cx="32864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A:  r = 0.4 microns:  saturated relative to pure water,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RH=100.42%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A199DFFF-E9F9-2B45-B2D7-D96B56009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95" y="1860947"/>
            <a:ext cx="27222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B:  r = 0.4 microns:  w/ 10</a:t>
            </a:r>
            <a:r>
              <a:rPr lang="en-US" altLang="en-US" sz="1050" baseline="30000"/>
              <a:t>–15</a:t>
            </a:r>
            <a:r>
              <a:rPr lang="en-US" altLang="en-US" sz="1050"/>
              <a:t>g (solute), A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supersaturated (equilibrium at 99.6%)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758FBBCA-DB3F-0C41-8759-B30A489E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058" y="2369344"/>
            <a:ext cx="31534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C: 10</a:t>
            </a:r>
            <a:r>
              <a:rPr lang="en-US" altLang="en-US" sz="1050" baseline="30000"/>
              <a:t>–16</a:t>
            </a:r>
            <a:r>
              <a:rPr lang="en-US" altLang="en-US" sz="1050"/>
              <a:t>g in solution; r=0.075 microns; RH=99.8%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supersaturated...grows to r=0.15 microns (D)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410C0416-CE9D-4443-AF40-4440E36A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010" y="2897982"/>
            <a:ext cx="301823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E: 10</a:t>
            </a:r>
            <a:r>
              <a:rPr lang="en-US" altLang="en-US" sz="1050" baseline="30000"/>
              <a:t>–16</a:t>
            </a:r>
            <a:r>
              <a:rPr lang="en-US" altLang="en-US" sz="1050"/>
              <a:t>g in solution; r=0.2 microns; RH=99.8%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unsaturated (equilibrium at 100.4% (F))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/>
              <a:t>...evaporates to r=0.15 microns (D)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0369EF0C-89C6-A444-9686-4DFEAA81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867" y="3524250"/>
            <a:ext cx="31902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/>
              <a:t>G:  supersaturated relative to both pure and solute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/>
              <a:t>curves...would grow rapidly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A7146-1F08-1742-9C3B-B1112F960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431"/>
          <a:stretch/>
        </p:blipFill>
        <p:spPr>
          <a:xfrm>
            <a:off x="6907107" y="4032647"/>
            <a:ext cx="1516273" cy="16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/>
      <p:bldP spid="78859" grpId="0"/>
      <p:bldP spid="78860" grpId="0"/>
      <p:bldP spid="78861" grpId="0"/>
      <p:bldP spid="788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9188D-A74B-454E-87DB-D2C497B6EAD1}"/>
              </a:ext>
            </a:extLst>
          </p:cNvPr>
          <p:cNvSpPr/>
          <p:nvPr/>
        </p:nvSpPr>
        <p:spPr>
          <a:xfrm>
            <a:off x="5598460" y="2195219"/>
            <a:ext cx="3065480" cy="2166836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550" b="1" u="sng">
                <a:latin typeface="+mj-lt"/>
                <a:ea typeface="+mj-ea"/>
                <a:cs typeface="+mj-cs"/>
              </a:rPr>
              <a:t>Condensation is a necessary but insufficient condition for precipitation formation.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15502-29C8-E84F-99C1-FCE5A2EE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85725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943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F9F068-DBFB-6446-97F1-CA567AA8CE67}"/>
              </a:ext>
            </a:extLst>
          </p:cNvPr>
          <p:cNvSpPr/>
          <p:nvPr/>
        </p:nvSpPr>
        <p:spPr>
          <a:xfrm>
            <a:off x="5475339" y="1642602"/>
            <a:ext cx="530942" cy="5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7E4BC3-9E20-B54E-B307-6AD3A5DFEA68}"/>
              </a:ext>
            </a:extLst>
          </p:cNvPr>
          <p:cNvSpPr/>
          <p:nvPr/>
        </p:nvSpPr>
        <p:spPr>
          <a:xfrm>
            <a:off x="6601747" y="2966360"/>
            <a:ext cx="530942" cy="5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7F2DD7-E233-2548-922C-2974D7DD2B22}"/>
              </a:ext>
            </a:extLst>
          </p:cNvPr>
          <p:cNvSpPr/>
          <p:nvPr/>
        </p:nvSpPr>
        <p:spPr>
          <a:xfrm>
            <a:off x="7901449" y="2168013"/>
            <a:ext cx="530942" cy="5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27675B-511B-9A46-8FE7-23A9B1E65657}"/>
              </a:ext>
            </a:extLst>
          </p:cNvPr>
          <p:cNvSpPr/>
          <p:nvPr/>
        </p:nvSpPr>
        <p:spPr>
          <a:xfrm>
            <a:off x="7508774" y="4540660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9978C8-1327-C947-A0C7-F884783C75EB}"/>
              </a:ext>
            </a:extLst>
          </p:cNvPr>
          <p:cNvSpPr/>
          <p:nvPr/>
        </p:nvSpPr>
        <p:spPr>
          <a:xfrm>
            <a:off x="6894871" y="2287844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01E349-60AB-6F4E-937A-B913D604BB55}"/>
              </a:ext>
            </a:extLst>
          </p:cNvPr>
          <p:cNvSpPr/>
          <p:nvPr/>
        </p:nvSpPr>
        <p:spPr>
          <a:xfrm>
            <a:off x="5715002" y="4160888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E9FF4A-75D2-2144-90E2-A0AAA6B5222D}"/>
              </a:ext>
            </a:extLst>
          </p:cNvPr>
          <p:cNvSpPr/>
          <p:nvPr/>
        </p:nvSpPr>
        <p:spPr>
          <a:xfrm>
            <a:off x="8207479" y="3491771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668082-DE20-AA40-88D1-77C5083CFE00}"/>
              </a:ext>
            </a:extLst>
          </p:cNvPr>
          <p:cNvSpPr/>
          <p:nvPr/>
        </p:nvSpPr>
        <p:spPr>
          <a:xfrm>
            <a:off x="6726187" y="3991373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F43980-F21F-E04C-8CF2-B662C4B15811}"/>
              </a:ext>
            </a:extLst>
          </p:cNvPr>
          <p:cNvSpPr/>
          <p:nvPr/>
        </p:nvSpPr>
        <p:spPr>
          <a:xfrm>
            <a:off x="5963880" y="2407675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4704FE-9B26-C949-AAE4-43FF05027570}"/>
              </a:ext>
            </a:extLst>
          </p:cNvPr>
          <p:cNvSpPr/>
          <p:nvPr/>
        </p:nvSpPr>
        <p:spPr>
          <a:xfrm>
            <a:off x="5434779" y="3114765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713E5-40E6-9D45-B58A-67629FDA7DF3}"/>
              </a:ext>
            </a:extLst>
          </p:cNvPr>
          <p:cNvSpPr/>
          <p:nvPr/>
        </p:nvSpPr>
        <p:spPr>
          <a:xfrm>
            <a:off x="6046838" y="3577496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92878B-F0A5-D047-B4EA-9AD142E1DBDD}"/>
              </a:ext>
            </a:extLst>
          </p:cNvPr>
          <p:cNvSpPr/>
          <p:nvPr/>
        </p:nvSpPr>
        <p:spPr>
          <a:xfrm>
            <a:off x="5797960" y="4769260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7C5C87-791A-0745-9BCC-F96E9EAA8CAF}"/>
              </a:ext>
            </a:extLst>
          </p:cNvPr>
          <p:cNvSpPr/>
          <p:nvPr/>
        </p:nvSpPr>
        <p:spPr>
          <a:xfrm>
            <a:off x="7184307" y="5286465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9CD445-5D2B-9E47-9C2E-B08EE3E952E6}"/>
              </a:ext>
            </a:extLst>
          </p:cNvPr>
          <p:cNvSpPr/>
          <p:nvPr/>
        </p:nvSpPr>
        <p:spPr>
          <a:xfrm>
            <a:off x="8052622" y="3166801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E985E0-2717-C443-BD07-B1B1F81CD673}"/>
              </a:ext>
            </a:extLst>
          </p:cNvPr>
          <p:cNvSpPr/>
          <p:nvPr/>
        </p:nvSpPr>
        <p:spPr>
          <a:xfrm>
            <a:off x="8308873" y="4154528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75DA58-0BE5-D543-BA19-987A025C033B}"/>
              </a:ext>
            </a:extLst>
          </p:cNvPr>
          <p:cNvSpPr/>
          <p:nvPr/>
        </p:nvSpPr>
        <p:spPr>
          <a:xfrm>
            <a:off x="5549079" y="3229065"/>
            <a:ext cx="248882" cy="26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7AC058-6619-3440-8809-38E0AF6B77D7}"/>
              </a:ext>
            </a:extLst>
          </p:cNvPr>
          <p:cNvSpPr/>
          <p:nvPr/>
        </p:nvSpPr>
        <p:spPr>
          <a:xfrm>
            <a:off x="7549328" y="3612433"/>
            <a:ext cx="248882" cy="26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764D62-4F27-2249-91FF-1BD7983E5435}"/>
              </a:ext>
            </a:extLst>
          </p:cNvPr>
          <p:cNvSpPr/>
          <p:nvPr/>
        </p:nvSpPr>
        <p:spPr>
          <a:xfrm>
            <a:off x="7645195" y="1573558"/>
            <a:ext cx="248882" cy="26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13E40F3-3DF0-A345-9ABC-F380ED3849A9}"/>
              </a:ext>
            </a:extLst>
          </p:cNvPr>
          <p:cNvSpPr/>
          <p:nvPr/>
        </p:nvSpPr>
        <p:spPr>
          <a:xfrm>
            <a:off x="6742777" y="3555465"/>
            <a:ext cx="248882" cy="34105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B20B2533-5BC7-F646-A4DF-0CE4D62C72E5}"/>
              </a:ext>
            </a:extLst>
          </p:cNvPr>
          <p:cNvSpPr/>
          <p:nvPr/>
        </p:nvSpPr>
        <p:spPr>
          <a:xfrm>
            <a:off x="8051698" y="2729376"/>
            <a:ext cx="248882" cy="34105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19068804-D4F9-274F-98A2-AA3D2D4134FF}"/>
              </a:ext>
            </a:extLst>
          </p:cNvPr>
          <p:cNvSpPr/>
          <p:nvPr/>
        </p:nvSpPr>
        <p:spPr>
          <a:xfrm>
            <a:off x="5616369" y="2237147"/>
            <a:ext cx="248882" cy="34105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0DD4112-7B53-2D4D-98A9-C3D91DAFC83D}"/>
              </a:ext>
            </a:extLst>
          </p:cNvPr>
          <p:cNvSpPr/>
          <p:nvPr/>
        </p:nvSpPr>
        <p:spPr>
          <a:xfrm>
            <a:off x="6046838" y="2729376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C95038B-B96A-5145-84DD-5719ECB2651C}"/>
              </a:ext>
            </a:extLst>
          </p:cNvPr>
          <p:cNvSpPr/>
          <p:nvPr/>
        </p:nvSpPr>
        <p:spPr>
          <a:xfrm>
            <a:off x="6985205" y="2606960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8AA394C7-7158-A642-9FC1-5C15B7773EF0}"/>
              </a:ext>
            </a:extLst>
          </p:cNvPr>
          <p:cNvSpPr/>
          <p:nvPr/>
        </p:nvSpPr>
        <p:spPr>
          <a:xfrm>
            <a:off x="7613854" y="3902332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008F781D-8896-1F49-BD3E-9D34EAD98A96}"/>
              </a:ext>
            </a:extLst>
          </p:cNvPr>
          <p:cNvSpPr/>
          <p:nvPr/>
        </p:nvSpPr>
        <p:spPr>
          <a:xfrm>
            <a:off x="5803492" y="4469222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608BE593-C586-9F4E-A6CE-F2B0CE06A8AA}"/>
              </a:ext>
            </a:extLst>
          </p:cNvPr>
          <p:cNvSpPr/>
          <p:nvPr/>
        </p:nvSpPr>
        <p:spPr>
          <a:xfrm>
            <a:off x="5611761" y="3523571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30BA1317-DA5F-044F-B007-766E2E5C40FA}"/>
              </a:ext>
            </a:extLst>
          </p:cNvPr>
          <p:cNvSpPr/>
          <p:nvPr/>
        </p:nvSpPr>
        <p:spPr>
          <a:xfrm>
            <a:off x="7591732" y="4854151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B4625A38-BE95-5D46-8672-0DE115F7E224}"/>
              </a:ext>
            </a:extLst>
          </p:cNvPr>
          <p:cNvSpPr/>
          <p:nvPr/>
        </p:nvSpPr>
        <p:spPr>
          <a:xfrm>
            <a:off x="7711564" y="1849861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E355F5A1-AC1F-8B49-B64E-5FB7E22A68EF}"/>
              </a:ext>
            </a:extLst>
          </p:cNvPr>
          <p:cNvSpPr/>
          <p:nvPr/>
        </p:nvSpPr>
        <p:spPr>
          <a:xfrm>
            <a:off x="8305186" y="3800476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99C63F-5037-D947-9095-F615F1EC7E14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496538" y="3229065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34803B-63C7-FD4B-AE04-528E5F522158}"/>
              </a:ext>
            </a:extLst>
          </p:cNvPr>
          <p:cNvCxnSpPr>
            <a:cxnSpLocks/>
          </p:cNvCxnSpPr>
          <p:nvPr/>
        </p:nvCxnSpPr>
        <p:spPr>
          <a:xfrm>
            <a:off x="5610838" y="3343365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96637B-24A9-B24D-A1CB-A9319E06DE66}"/>
              </a:ext>
            </a:extLst>
          </p:cNvPr>
          <p:cNvCxnSpPr>
            <a:cxnSpLocks/>
          </p:cNvCxnSpPr>
          <p:nvPr/>
        </p:nvCxnSpPr>
        <p:spPr>
          <a:xfrm>
            <a:off x="6108597" y="3691796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48CC8E-8040-7A43-B1D6-4E21D77C2FD3}"/>
              </a:ext>
            </a:extLst>
          </p:cNvPr>
          <p:cNvCxnSpPr>
            <a:cxnSpLocks/>
          </p:cNvCxnSpPr>
          <p:nvPr/>
        </p:nvCxnSpPr>
        <p:spPr>
          <a:xfrm>
            <a:off x="5866171" y="4883560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935D49-80CB-1346-BEFA-543E6DECFFF8}"/>
              </a:ext>
            </a:extLst>
          </p:cNvPr>
          <p:cNvCxnSpPr>
            <a:cxnSpLocks/>
          </p:cNvCxnSpPr>
          <p:nvPr/>
        </p:nvCxnSpPr>
        <p:spPr>
          <a:xfrm>
            <a:off x="7246066" y="5400765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ABFDFE-446A-774C-B628-E88288E5C3A7}"/>
              </a:ext>
            </a:extLst>
          </p:cNvPr>
          <p:cNvCxnSpPr>
            <a:cxnSpLocks/>
          </p:cNvCxnSpPr>
          <p:nvPr/>
        </p:nvCxnSpPr>
        <p:spPr>
          <a:xfrm>
            <a:off x="8114381" y="3277689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C8C57F-1A69-8B47-AE63-5CBF7879DDAF}"/>
              </a:ext>
            </a:extLst>
          </p:cNvPr>
          <p:cNvCxnSpPr>
            <a:cxnSpLocks/>
          </p:cNvCxnSpPr>
          <p:nvPr/>
        </p:nvCxnSpPr>
        <p:spPr>
          <a:xfrm>
            <a:off x="8366945" y="4268828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n Arrow 45">
            <a:extLst>
              <a:ext uri="{FF2B5EF4-FFF2-40B4-BE49-F238E27FC236}">
                <a16:creationId xmlns:a16="http://schemas.microsoft.com/office/drawing/2014/main" id="{4DCD238D-ABAB-E345-B88E-C0EB2F3D1EF4}"/>
              </a:ext>
            </a:extLst>
          </p:cNvPr>
          <p:cNvSpPr/>
          <p:nvPr/>
        </p:nvSpPr>
        <p:spPr>
          <a:xfrm>
            <a:off x="6806383" y="4303764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C008FB-E4A9-7248-BB02-18CBEC903DA7}"/>
              </a:ext>
            </a:extLst>
          </p:cNvPr>
          <p:cNvSpPr/>
          <p:nvPr/>
        </p:nvSpPr>
        <p:spPr>
          <a:xfrm>
            <a:off x="647086" y="1448905"/>
            <a:ext cx="392491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</a:rPr>
              <a:t>Collision-Coalescence Process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/>
              <a:t>As soon as a cloud droplet becomes large enough, raindrops start to fall. 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i="1" dirty="0">
                <a:solidFill>
                  <a:srgbClr val="C00000"/>
                </a:solidFill>
              </a:rPr>
              <a:t>Terminal velocity</a:t>
            </a:r>
            <a:r>
              <a:rPr lang="en-US" sz="1500" dirty="0">
                <a:solidFill>
                  <a:srgbClr val="000000"/>
                </a:solidFill>
              </a:rPr>
              <a:t>: constant fall speed of a particle achieved through a</a:t>
            </a:r>
            <a:r>
              <a:rPr lang="en-US" sz="1500" dirty="0"/>
              <a:t> balance of gravitational and drag forces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/>
              <a:t>Larger drops will have a faster terminal velocity than small drops so the large drops will fall faster. 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Collisions occur and droplets merge.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D0C2DA0-B184-E941-805F-3E9062225877}"/>
              </a:ext>
            </a:extLst>
          </p:cNvPr>
          <p:cNvSpPr/>
          <p:nvPr/>
        </p:nvSpPr>
        <p:spPr>
          <a:xfrm>
            <a:off x="6376834" y="2053572"/>
            <a:ext cx="66368" cy="6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8C45EE1-AF97-1843-8309-5E9F0F7EBDBE}"/>
              </a:ext>
            </a:extLst>
          </p:cNvPr>
          <p:cNvSpPr/>
          <p:nvPr/>
        </p:nvSpPr>
        <p:spPr>
          <a:xfrm>
            <a:off x="6552892" y="2550550"/>
            <a:ext cx="66368" cy="6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86C8E1A-8657-CD49-9CFD-727F332B1808}"/>
              </a:ext>
            </a:extLst>
          </p:cNvPr>
          <p:cNvSpPr/>
          <p:nvPr/>
        </p:nvSpPr>
        <p:spPr>
          <a:xfrm>
            <a:off x="7463145" y="2550550"/>
            <a:ext cx="66368" cy="6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4C2E3A-705C-F648-8CFA-393E0C7EEFFD}"/>
              </a:ext>
            </a:extLst>
          </p:cNvPr>
          <p:cNvSpPr/>
          <p:nvPr/>
        </p:nvSpPr>
        <p:spPr>
          <a:xfrm>
            <a:off x="6419235" y="4993196"/>
            <a:ext cx="66368" cy="6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DABFFED-8842-074D-90B7-BCA387659CE3}"/>
              </a:ext>
            </a:extLst>
          </p:cNvPr>
          <p:cNvSpPr/>
          <p:nvPr/>
        </p:nvSpPr>
        <p:spPr>
          <a:xfrm>
            <a:off x="7054337" y="4736927"/>
            <a:ext cx="66368" cy="6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A17D42-A3A0-DB48-B8CA-B4E2A10B790D}"/>
              </a:ext>
            </a:extLst>
          </p:cNvPr>
          <p:cNvSpPr/>
          <p:nvPr/>
        </p:nvSpPr>
        <p:spPr>
          <a:xfrm>
            <a:off x="8469260" y="1631540"/>
            <a:ext cx="66368" cy="64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93CFA3A-FA22-6141-8BDB-7902CAA4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746" y="4794745"/>
            <a:ext cx="1123028" cy="1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13819B-BE3C-FA45-B1F6-7ED98792C9A8}"/>
              </a:ext>
            </a:extLst>
          </p:cNvPr>
          <p:cNvSpPr/>
          <p:nvPr/>
        </p:nvSpPr>
        <p:spPr>
          <a:xfrm>
            <a:off x="647086" y="1448905"/>
            <a:ext cx="41424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</a:rPr>
              <a:t>Collision-Coalescence Process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/>
              <a:t>The collision-coalescence mechanism is most efficient in environments where cloud water content is large and large cloud droplets are plentiful (e.g. </a:t>
            </a:r>
            <a:r>
              <a:rPr lang="en-US" sz="1500" u="sng" dirty="0"/>
              <a:t>tropics</a:t>
            </a:r>
            <a:r>
              <a:rPr lang="en-US" sz="1500" dirty="0"/>
              <a:t>).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Depends strongly on droplet size distribution, cloud water content/column moisture, updraft strength.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Drops make it to the ground when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The drop is large enough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The cloud base is low enough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The air between the cloud base and the ground is moist.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2F9F068-DBFB-6446-97F1-CA567AA8CE67}"/>
              </a:ext>
            </a:extLst>
          </p:cNvPr>
          <p:cNvSpPr/>
          <p:nvPr/>
        </p:nvSpPr>
        <p:spPr>
          <a:xfrm>
            <a:off x="5227733" y="1895028"/>
            <a:ext cx="1124671" cy="1176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7E4BC3-9E20-B54E-B307-6AD3A5DFEA68}"/>
              </a:ext>
            </a:extLst>
          </p:cNvPr>
          <p:cNvSpPr/>
          <p:nvPr/>
        </p:nvSpPr>
        <p:spPr>
          <a:xfrm>
            <a:off x="6559753" y="2788056"/>
            <a:ext cx="798362" cy="82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27675B-511B-9A46-8FE7-23A9B1E65657}"/>
              </a:ext>
            </a:extLst>
          </p:cNvPr>
          <p:cNvSpPr/>
          <p:nvPr/>
        </p:nvSpPr>
        <p:spPr>
          <a:xfrm>
            <a:off x="7541958" y="4305854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9978C8-1327-C947-A0C7-F884783C75EB}"/>
              </a:ext>
            </a:extLst>
          </p:cNvPr>
          <p:cNvSpPr/>
          <p:nvPr/>
        </p:nvSpPr>
        <p:spPr>
          <a:xfrm>
            <a:off x="6928055" y="2124884"/>
            <a:ext cx="289436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92878B-F0A5-D047-B4EA-9AD142E1DBDD}"/>
              </a:ext>
            </a:extLst>
          </p:cNvPr>
          <p:cNvSpPr/>
          <p:nvPr/>
        </p:nvSpPr>
        <p:spPr>
          <a:xfrm>
            <a:off x="5831144" y="4547518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7C5C87-791A-0745-9BCC-F96E9EAA8CAF}"/>
              </a:ext>
            </a:extLst>
          </p:cNvPr>
          <p:cNvSpPr/>
          <p:nvPr/>
        </p:nvSpPr>
        <p:spPr>
          <a:xfrm>
            <a:off x="7217491" y="5064723"/>
            <a:ext cx="123518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764D62-4F27-2249-91FF-1BD7983E5435}"/>
              </a:ext>
            </a:extLst>
          </p:cNvPr>
          <p:cNvSpPr/>
          <p:nvPr/>
        </p:nvSpPr>
        <p:spPr>
          <a:xfrm>
            <a:off x="7678379" y="1528165"/>
            <a:ext cx="248882" cy="26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13E40F3-3DF0-A345-9ABC-F380ED3849A9}"/>
              </a:ext>
            </a:extLst>
          </p:cNvPr>
          <p:cNvSpPr/>
          <p:nvPr/>
        </p:nvSpPr>
        <p:spPr>
          <a:xfrm>
            <a:off x="6775961" y="3671389"/>
            <a:ext cx="365946" cy="55973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C95038B-B96A-5145-84DD-5719ECB2651C}"/>
              </a:ext>
            </a:extLst>
          </p:cNvPr>
          <p:cNvSpPr/>
          <p:nvPr/>
        </p:nvSpPr>
        <p:spPr>
          <a:xfrm>
            <a:off x="7018389" y="2444000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30BA1317-DA5F-044F-B007-766E2E5C40FA}"/>
              </a:ext>
            </a:extLst>
          </p:cNvPr>
          <p:cNvSpPr/>
          <p:nvPr/>
        </p:nvSpPr>
        <p:spPr>
          <a:xfrm>
            <a:off x="7624916" y="4619345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B4625A38-BE95-5D46-8672-0DE115F7E224}"/>
              </a:ext>
            </a:extLst>
          </p:cNvPr>
          <p:cNvSpPr/>
          <p:nvPr/>
        </p:nvSpPr>
        <p:spPr>
          <a:xfrm>
            <a:off x="7744748" y="1804468"/>
            <a:ext cx="123518" cy="203711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48CC8E-8040-7A43-B1D6-4E21D77C2FD3}"/>
              </a:ext>
            </a:extLst>
          </p:cNvPr>
          <p:cNvCxnSpPr>
            <a:cxnSpLocks/>
          </p:cNvCxnSpPr>
          <p:nvPr/>
        </p:nvCxnSpPr>
        <p:spPr>
          <a:xfrm>
            <a:off x="5899355" y="4661818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935D49-80CB-1346-BEFA-543E6DECFFF8}"/>
              </a:ext>
            </a:extLst>
          </p:cNvPr>
          <p:cNvCxnSpPr>
            <a:cxnSpLocks/>
          </p:cNvCxnSpPr>
          <p:nvPr/>
        </p:nvCxnSpPr>
        <p:spPr>
          <a:xfrm>
            <a:off x="7279250" y="5179023"/>
            <a:ext cx="0" cy="13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>
            <a:extLst>
              <a:ext uri="{FF2B5EF4-FFF2-40B4-BE49-F238E27FC236}">
                <a16:creationId xmlns:a16="http://schemas.microsoft.com/office/drawing/2014/main" id="{9174D08D-7231-2E42-AEB4-65BC87044DCB}"/>
              </a:ext>
            </a:extLst>
          </p:cNvPr>
          <p:cNvSpPr/>
          <p:nvPr/>
        </p:nvSpPr>
        <p:spPr>
          <a:xfrm>
            <a:off x="5470985" y="3128055"/>
            <a:ext cx="675202" cy="70525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89C1A5B-6CAC-4647-B00A-6F0B1A2CDFEF}"/>
              </a:ext>
            </a:extLst>
          </p:cNvPr>
          <p:cNvSpPr/>
          <p:nvPr/>
        </p:nvSpPr>
        <p:spPr>
          <a:xfrm>
            <a:off x="7744749" y="2199757"/>
            <a:ext cx="1124671" cy="1176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7ADB7E00-5DAF-AA40-98FF-17734DFFF7F6}"/>
              </a:ext>
            </a:extLst>
          </p:cNvPr>
          <p:cNvSpPr/>
          <p:nvPr/>
        </p:nvSpPr>
        <p:spPr>
          <a:xfrm>
            <a:off x="7988001" y="3432784"/>
            <a:ext cx="675202" cy="70525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288558-AD67-CA46-A07D-E5A80DAAC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746" y="4794745"/>
            <a:ext cx="1123028" cy="1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80B8-C7AA-694A-848B-875BED02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latin typeface="+mn-lt"/>
              </a:rPr>
              <a:t>Bergeron (Ice Crystal)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5FC47-5E76-7249-9E15-81DFEB8F0B94}"/>
              </a:ext>
            </a:extLst>
          </p:cNvPr>
          <p:cNvSpPr/>
          <p:nvPr/>
        </p:nvSpPr>
        <p:spPr>
          <a:xfrm>
            <a:off x="628650" y="2061780"/>
            <a:ext cx="760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When a cloud is comprised of both Supercooled Water and Ice Crystals, The </a:t>
            </a:r>
            <a:r>
              <a:rPr lang="en-US" sz="1800" i="1" dirty="0">
                <a:solidFill>
                  <a:srgbClr val="C00000"/>
                </a:solidFill>
              </a:rPr>
              <a:t>Bergeron Process </a:t>
            </a:r>
            <a:r>
              <a:rPr lang="en-US" sz="1800" dirty="0">
                <a:solidFill>
                  <a:srgbClr val="000000"/>
                </a:solidFill>
              </a:rPr>
              <a:t>is the dominant process producing precipitation (diffusional growth).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FE484-BB5B-AD48-8B85-2F9FA9A7C3AC}"/>
              </a:ext>
            </a:extLst>
          </p:cNvPr>
          <p:cNvSpPr/>
          <p:nvPr/>
        </p:nvSpPr>
        <p:spPr>
          <a:xfrm>
            <a:off x="628650" y="2304153"/>
            <a:ext cx="35193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The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saturation vapor pressure over a water surface is greater than that over an ice surface at the same subfreezing temperature.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More vapor evaporating from liquid droplets than ice. Excess vapor deposits directly onto ice.</a:t>
            </a:r>
          </a:p>
          <a:p>
            <a:endParaRPr lang="en-US" sz="1800" dirty="0"/>
          </a:p>
        </p:txBody>
      </p:sp>
      <p:pic>
        <p:nvPicPr>
          <p:cNvPr id="5" name="Picture1" descr="0707">
            <a:extLst>
              <a:ext uri="{FF2B5EF4-FFF2-40B4-BE49-F238E27FC236}">
                <a16:creationId xmlns:a16="http://schemas.microsoft.com/office/drawing/2014/main" id="{937888E9-9859-B24D-85A8-9149EFBDA3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65105"/>
            <a:ext cx="3944426" cy="30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83243-CD53-A54D-B8D3-F35B64076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746" y="4794745"/>
            <a:ext cx="1123028" cy="1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 hidden="1">
            <a:extLst>
              <a:ext uri="{FF2B5EF4-FFF2-40B4-BE49-F238E27FC236}">
                <a16:creationId xmlns:a16="http://schemas.microsoft.com/office/drawing/2014/main" id="{05EFC4D0-78A0-734F-A166-7B41F923C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6978" name="Picture 1" descr="Bergeron.tif">
            <a:extLst>
              <a:ext uri="{FF2B5EF4-FFF2-40B4-BE49-F238E27FC236}">
                <a16:creationId xmlns:a16="http://schemas.microsoft.com/office/drawing/2014/main" id="{4132348A-0E12-7E49-A660-107684CDF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96" y="857250"/>
            <a:ext cx="41159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Box 2">
            <a:extLst>
              <a:ext uri="{FF2B5EF4-FFF2-40B4-BE49-F238E27FC236}">
                <a16:creationId xmlns:a16="http://schemas.microsoft.com/office/drawing/2014/main" id="{CC5A339F-930A-654E-B19E-90AE8490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073" y="4222195"/>
            <a:ext cx="11849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/>
              <a:t>(N: 135–146;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50"/>
              <a:t>A:  Chap. 7)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5C0D34-F549-6F4E-BA79-0AD32B0CBF65}"/>
              </a:ext>
            </a:extLst>
          </p:cNvPr>
          <p:cNvSpPr txBox="1">
            <a:spLocks/>
          </p:cNvSpPr>
          <p:nvPr/>
        </p:nvSpPr>
        <p:spPr>
          <a:xfrm>
            <a:off x="742950" y="1245394"/>
            <a:ext cx="250317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>
                <a:latin typeface="+mn-lt"/>
              </a:rPr>
              <a:t>Bergeron (Ice Crystal) Process</a:t>
            </a:r>
            <a:endParaRPr lang="en-US" sz="2700" b="1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2B5DC-B5E1-A64B-93CF-DE38E4481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746" y="4794745"/>
            <a:ext cx="1123028" cy="1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0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1" descr="0618">
            <a:extLst>
              <a:ext uri="{FF2B5EF4-FFF2-40B4-BE49-F238E27FC236}">
                <a16:creationId xmlns:a16="http://schemas.microsoft.com/office/drawing/2014/main" id="{69E540BB-7350-2549-B3F4-4D65F563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23950"/>
            <a:ext cx="89646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3" hidden="1">
            <a:extLst>
              <a:ext uri="{FF2B5EF4-FFF2-40B4-BE49-F238E27FC236}">
                <a16:creationId xmlns:a16="http://schemas.microsoft.com/office/drawing/2014/main" id="{6BD23DAD-D990-CA44-B852-D2BAC2CB3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9811" name="TextBox 4">
            <a:extLst>
              <a:ext uri="{FF2B5EF4-FFF2-40B4-BE49-F238E27FC236}">
                <a16:creationId xmlns:a16="http://schemas.microsoft.com/office/drawing/2014/main" id="{16A0DED7-E76C-8F46-999C-A41A6463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155575"/>
            <a:ext cx="406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Convective Cloud Formation</a:t>
            </a:r>
          </a:p>
        </p:txBody>
      </p:sp>
      <p:pic>
        <p:nvPicPr>
          <p:cNvPr id="119812" name="Picture 6">
            <a:extLst>
              <a:ext uri="{FF2B5EF4-FFF2-40B4-BE49-F238E27FC236}">
                <a16:creationId xmlns:a16="http://schemas.microsoft.com/office/drawing/2014/main" id="{F99E0480-FEA7-584C-A91D-03AE0249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 b="17802"/>
          <a:stretch>
            <a:fillRect/>
          </a:stretch>
        </p:blipFill>
        <p:spPr bwMode="auto">
          <a:xfrm>
            <a:off x="3587750" y="5502275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3" descr="bc">
            <a:extLst>
              <a:ext uri="{FF2B5EF4-FFF2-40B4-BE49-F238E27FC236}">
                <a16:creationId xmlns:a16="http://schemas.microsoft.com/office/drawing/2014/main" id="{1A883F9D-48C7-2348-8014-BFF095A5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7338"/>
            <a:ext cx="5694363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Text Box 4">
            <a:extLst>
              <a:ext uri="{FF2B5EF4-FFF2-40B4-BE49-F238E27FC236}">
                <a16:creationId xmlns:a16="http://schemas.microsoft.com/office/drawing/2014/main" id="{4AA313E2-BFFF-B44D-A065-A8F88440B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71438"/>
            <a:ext cx="417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PRECIPITATION BY LATITUDE BAND</a:t>
            </a:r>
          </a:p>
        </p:txBody>
      </p:sp>
      <p:sp>
        <p:nvSpPr>
          <p:cNvPr id="134147" name="Text Box 5">
            <a:extLst>
              <a:ext uri="{FF2B5EF4-FFF2-40B4-BE49-F238E27FC236}">
                <a16:creationId xmlns:a16="http://schemas.microsoft.com/office/drawing/2014/main" id="{DC6C6D7D-1E75-504E-B8ED-2EC1D5C7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2889250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*</a:t>
            </a:r>
          </a:p>
        </p:txBody>
      </p:sp>
      <p:sp>
        <p:nvSpPr>
          <p:cNvPr id="134148" name="Text Box 6">
            <a:extLst>
              <a:ext uri="{FF2B5EF4-FFF2-40B4-BE49-F238E27FC236}">
                <a16:creationId xmlns:a16="http://schemas.microsoft.com/office/drawing/2014/main" id="{F86C8D8B-57F2-A048-9965-8931EC72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301148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*</a:t>
            </a:r>
            <a:r>
              <a:rPr lang="en-US" altLang="en-US" sz="1600"/>
              <a:t>S. Chile</a:t>
            </a:r>
            <a:endParaRPr lang="en-US" altLang="en-US" sz="2400"/>
          </a:p>
        </p:txBody>
      </p:sp>
      <p:pic>
        <p:nvPicPr>
          <p:cNvPr id="134149" name="Picture 6" descr="SUN.tif">
            <a:extLst>
              <a:ext uri="{FF2B5EF4-FFF2-40B4-BE49-F238E27FC236}">
                <a16:creationId xmlns:a16="http://schemas.microsoft.com/office/drawing/2014/main" id="{270FFA78-B729-874A-B396-7AF5F804D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890713"/>
            <a:ext cx="4492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10" descr="CLOUD.tif">
            <a:extLst>
              <a:ext uri="{FF2B5EF4-FFF2-40B4-BE49-F238E27FC236}">
                <a16:creationId xmlns:a16="http://schemas.microsoft.com/office/drawing/2014/main" id="{75E977CE-AA90-9D4B-A627-CC2678427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0" b="25676"/>
          <a:stretch>
            <a:fillRect/>
          </a:stretch>
        </p:blipFill>
        <p:spPr bwMode="auto">
          <a:xfrm>
            <a:off x="2851150" y="1971675"/>
            <a:ext cx="6715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11" descr="CLOUD.tif">
            <a:extLst>
              <a:ext uri="{FF2B5EF4-FFF2-40B4-BE49-F238E27FC236}">
                <a16:creationId xmlns:a16="http://schemas.microsoft.com/office/drawing/2014/main" id="{5C8D51E4-292B-9441-B150-7282D06B1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0" b="25676"/>
          <a:stretch>
            <a:fillRect/>
          </a:stretch>
        </p:blipFill>
        <p:spPr bwMode="auto">
          <a:xfrm>
            <a:off x="4386263" y="1982788"/>
            <a:ext cx="6715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12" descr="CLOUD.tif">
            <a:extLst>
              <a:ext uri="{FF2B5EF4-FFF2-40B4-BE49-F238E27FC236}">
                <a16:creationId xmlns:a16="http://schemas.microsoft.com/office/drawing/2014/main" id="{0773C344-0F93-F244-8AFE-C9D2FCFD3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0" b="25676"/>
          <a:stretch>
            <a:fillRect/>
          </a:stretch>
        </p:blipFill>
        <p:spPr bwMode="auto">
          <a:xfrm>
            <a:off x="5822950" y="1981200"/>
            <a:ext cx="6715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13" descr="SUN.tif">
            <a:extLst>
              <a:ext uri="{FF2B5EF4-FFF2-40B4-BE49-F238E27FC236}">
                <a16:creationId xmlns:a16="http://schemas.microsoft.com/office/drawing/2014/main" id="{95698CA9-344A-4A4D-AB24-27250F311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901825"/>
            <a:ext cx="4492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1">
            <a:extLst>
              <a:ext uri="{FF2B5EF4-FFF2-40B4-BE49-F238E27FC236}">
                <a16:creationId xmlns:a16="http://schemas.microsoft.com/office/drawing/2014/main" id="{4900FF3E-0A64-1146-86F2-B6E76DCC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12260" r="16206" b="11418"/>
          <a:stretch>
            <a:fillRect/>
          </a:stretch>
        </p:blipFill>
        <p:spPr bwMode="auto">
          <a:xfrm>
            <a:off x="7205663" y="4340225"/>
            <a:ext cx="18653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3" descr="W">
            <a:extLst>
              <a:ext uri="{FF2B5EF4-FFF2-40B4-BE49-F238E27FC236}">
                <a16:creationId xmlns:a16="http://schemas.microsoft.com/office/drawing/2014/main" id="{EDBA2D23-E863-A141-9ED8-9D7DCEDA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7788"/>
            <a:ext cx="5822950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Box 1">
            <a:extLst>
              <a:ext uri="{FF2B5EF4-FFF2-40B4-BE49-F238E27FC236}">
                <a16:creationId xmlns:a16="http://schemas.microsoft.com/office/drawing/2014/main" id="{3E24B44A-8154-AD41-B63D-204890D2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381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Mean Annual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Precipitation</a:t>
            </a:r>
          </a:p>
        </p:txBody>
      </p:sp>
      <p:pic>
        <p:nvPicPr>
          <p:cNvPr id="138243" name="Picture 4">
            <a:extLst>
              <a:ext uri="{FF2B5EF4-FFF2-40B4-BE49-F238E27FC236}">
                <a16:creationId xmlns:a16="http://schemas.microsoft.com/office/drawing/2014/main" id="{34337EAA-E6F9-FD4B-A062-4AF91337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1933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3" descr="E">
            <a:extLst>
              <a:ext uri="{FF2B5EF4-FFF2-40B4-BE49-F238E27FC236}">
                <a16:creationId xmlns:a16="http://schemas.microsoft.com/office/drawing/2014/main" id="{2FAF299E-A102-A945-A50B-A138A083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0163"/>
            <a:ext cx="6535737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0" name="Picture 4" descr="W">
            <a:extLst>
              <a:ext uri="{FF2B5EF4-FFF2-40B4-BE49-F238E27FC236}">
                <a16:creationId xmlns:a16="http://schemas.microsoft.com/office/drawing/2014/main" id="{E8FF9252-C180-DE49-B911-ED4118C6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12925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Box 4">
            <a:extLst>
              <a:ext uri="{FF2B5EF4-FFF2-40B4-BE49-F238E27FC236}">
                <a16:creationId xmlns:a16="http://schemas.microsoft.com/office/drawing/2014/main" id="{27274CFD-74D2-8949-98AA-41DAE55B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540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Mean Annual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Precipitation</a:t>
            </a:r>
          </a:p>
        </p:txBody>
      </p:sp>
      <p:pic>
        <p:nvPicPr>
          <p:cNvPr id="140292" name="Picture 5">
            <a:extLst>
              <a:ext uri="{FF2B5EF4-FFF2-40B4-BE49-F238E27FC236}">
                <a16:creationId xmlns:a16="http://schemas.microsoft.com/office/drawing/2014/main" id="{0C5F65A4-8800-5244-9E60-DB854EB6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116513"/>
            <a:ext cx="1933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CB44A14-CEC8-4043-AA90-57EAA0417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IDEAL GAS LAW </a:t>
            </a:r>
            <a:br>
              <a:rPr lang="en-US" altLang="en-US"/>
            </a:br>
            <a:r>
              <a:rPr lang="en-US" altLang="en-US"/>
              <a:t>(EQUATION OF STATE)</a:t>
            </a:r>
          </a:p>
        </p:txBody>
      </p:sp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F61683EA-F4EE-6D4D-B4FE-2747C5C7F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8038" y="2339975"/>
          <a:ext cx="130175" cy="4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3" imgW="571500" imgH="190500" progId="Equation.3">
                  <p:embed/>
                </p:oleObj>
              </mc:Choice>
              <mc:Fallback>
                <p:oleObj name="Equation" r:id="rId3" imgW="5715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2339975"/>
                        <a:ext cx="130175" cy="4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>
            <a:extLst>
              <a:ext uri="{FF2B5EF4-FFF2-40B4-BE49-F238E27FC236}">
                <a16:creationId xmlns:a16="http://schemas.microsoft.com/office/drawing/2014/main" id="{FAEC27C6-DF64-394D-8CD5-388EE47B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4953000"/>
            <a:ext cx="7848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R is called the </a:t>
            </a:r>
            <a:r>
              <a:rPr lang="en-US" altLang="en-US" sz="2800" i="1"/>
              <a:t>specific</a:t>
            </a:r>
            <a:r>
              <a:rPr lang="en-US" altLang="en-US" sz="2800"/>
              <a:t> gas constant.  Its value depends on the molecular weight of the gas, so it varies from gas to gas.</a:t>
            </a:r>
          </a:p>
        </p:txBody>
      </p:sp>
      <p:graphicFrame>
        <p:nvGraphicFramePr>
          <p:cNvPr id="22532" name="Object 1">
            <a:extLst>
              <a:ext uri="{FF2B5EF4-FFF2-40B4-BE49-F238E27FC236}">
                <a16:creationId xmlns:a16="http://schemas.microsoft.com/office/drawing/2014/main" id="{3140FE9E-5A47-1C4E-A4FB-4478B332E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352800"/>
          <a:ext cx="30749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5" imgW="13462000" imgH="4394200" progId="Equation.3">
                  <p:embed/>
                </p:oleObj>
              </mc:Choice>
              <mc:Fallback>
                <p:oleObj name="Equation" r:id="rId5" imgW="13462000" imgH="4394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352800"/>
                        <a:ext cx="307498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">
            <a:extLst>
              <a:ext uri="{FF2B5EF4-FFF2-40B4-BE49-F238E27FC236}">
                <a16:creationId xmlns:a16="http://schemas.microsoft.com/office/drawing/2014/main" id="{5D98DB35-BBCA-9A41-BC76-2878C0A05C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6613" y="1936750"/>
          <a:ext cx="28463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7" imgW="571500" imgH="190500" progId="Equation.3">
                  <p:embed/>
                </p:oleObj>
              </mc:Choice>
              <mc:Fallback>
                <p:oleObj name="Equation" r:id="rId7" imgW="571500" imgH="190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1936750"/>
                        <a:ext cx="28463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2">
            <a:extLst>
              <a:ext uri="{FF2B5EF4-FFF2-40B4-BE49-F238E27FC236}">
                <a16:creationId xmlns:a16="http://schemas.microsoft.com/office/drawing/2014/main" id="{12349C3C-9740-634F-96A1-0FA27E73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12260" r="16206" b="11418"/>
          <a:stretch>
            <a:fillRect/>
          </a:stretch>
        </p:blipFill>
        <p:spPr bwMode="auto">
          <a:xfrm>
            <a:off x="522288" y="2314575"/>
            <a:ext cx="25336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3" descr="W">
            <a:extLst>
              <a:ext uri="{FF2B5EF4-FFF2-40B4-BE49-F238E27FC236}">
                <a16:creationId xmlns:a16="http://schemas.microsoft.com/office/drawing/2014/main" id="{25FFC9F8-D385-C84E-9F11-E0D1731B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17575"/>
            <a:ext cx="436562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8" name="Picture 4" descr="E">
            <a:extLst>
              <a:ext uri="{FF2B5EF4-FFF2-40B4-BE49-F238E27FC236}">
                <a16:creationId xmlns:a16="http://schemas.microsoft.com/office/drawing/2014/main" id="{61A20C73-19C5-0C4E-8F57-84F23647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4402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Box 4">
            <a:extLst>
              <a:ext uri="{FF2B5EF4-FFF2-40B4-BE49-F238E27FC236}">
                <a16:creationId xmlns:a16="http://schemas.microsoft.com/office/drawing/2014/main" id="{507603AD-4D4A-2A42-8277-434F199F0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127000"/>
            <a:ext cx="374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Mean Annual Precipitation</a:t>
            </a:r>
          </a:p>
        </p:txBody>
      </p:sp>
      <p:pic>
        <p:nvPicPr>
          <p:cNvPr id="142340" name="Picture 5">
            <a:extLst>
              <a:ext uri="{FF2B5EF4-FFF2-40B4-BE49-F238E27FC236}">
                <a16:creationId xmlns:a16="http://schemas.microsoft.com/office/drawing/2014/main" id="{E915B31D-905A-CE41-B9DB-966987CE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1933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3" descr="US precip">
            <a:extLst>
              <a:ext uri="{FF2B5EF4-FFF2-40B4-BE49-F238E27FC236}">
                <a16:creationId xmlns:a16="http://schemas.microsoft.com/office/drawing/2014/main" id="{2A88117B-74BD-CC40-9915-0BA547AB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0"/>
          <a:stretch>
            <a:fillRect/>
          </a:stretch>
        </p:blipFill>
        <p:spPr bwMode="auto">
          <a:xfrm>
            <a:off x="228600" y="582613"/>
            <a:ext cx="8763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3">
            <a:extLst>
              <a:ext uri="{FF2B5EF4-FFF2-40B4-BE49-F238E27FC236}">
                <a16:creationId xmlns:a16="http://schemas.microsoft.com/office/drawing/2014/main" id="{5FD7CBEB-B1EE-1B45-89FE-593E1AAA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805238"/>
            <a:ext cx="14620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3" descr="US precip">
            <a:extLst>
              <a:ext uri="{FF2B5EF4-FFF2-40B4-BE49-F238E27FC236}">
                <a16:creationId xmlns:a16="http://schemas.microsoft.com/office/drawing/2014/main" id="{66A4C562-1614-7145-9634-AED56C51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6"/>
          <a:stretch>
            <a:fillRect/>
          </a:stretch>
        </p:blipFill>
        <p:spPr bwMode="auto">
          <a:xfrm>
            <a:off x="152400" y="1160463"/>
            <a:ext cx="891540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3">
            <a:extLst>
              <a:ext uri="{FF2B5EF4-FFF2-40B4-BE49-F238E27FC236}">
                <a16:creationId xmlns:a16="http://schemas.microsoft.com/office/drawing/2014/main" id="{783B694D-5984-FD43-882F-C945CFF6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1933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BC">
            <a:extLst>
              <a:ext uri="{FF2B5EF4-FFF2-40B4-BE49-F238E27FC236}">
                <a16:creationId xmlns:a16="http://schemas.microsoft.com/office/drawing/2014/main" id="{4FE8C206-9942-6E49-ADE0-EE5FB40E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15236" r="18" b="26"/>
          <a:stretch>
            <a:fillRect/>
          </a:stretch>
        </p:blipFill>
        <p:spPr bwMode="auto">
          <a:xfrm rot="60242">
            <a:off x="219075" y="1536700"/>
            <a:ext cx="86868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Freeform 3">
            <a:extLst>
              <a:ext uri="{FF2B5EF4-FFF2-40B4-BE49-F238E27FC236}">
                <a16:creationId xmlns:a16="http://schemas.microsoft.com/office/drawing/2014/main" id="{356496F2-2D87-C940-9C64-40A8979976D4}"/>
              </a:ext>
            </a:extLst>
          </p:cNvPr>
          <p:cNvSpPr>
            <a:spLocks/>
          </p:cNvSpPr>
          <p:nvPr/>
        </p:nvSpPr>
        <p:spPr bwMode="auto">
          <a:xfrm>
            <a:off x="3505200" y="381000"/>
            <a:ext cx="4343400" cy="1219200"/>
          </a:xfrm>
          <a:custGeom>
            <a:avLst/>
            <a:gdLst>
              <a:gd name="T0" fmla="*/ 0 w 2736"/>
              <a:gd name="T1" fmla="*/ 2147483646 h 768"/>
              <a:gd name="T2" fmla="*/ 2147483646 w 2736"/>
              <a:gd name="T3" fmla="*/ 2147483646 h 768"/>
              <a:gd name="T4" fmla="*/ 2147483646 w 2736"/>
              <a:gd name="T5" fmla="*/ 0 h 768"/>
              <a:gd name="T6" fmla="*/ 2147483646 w 2736"/>
              <a:gd name="T7" fmla="*/ 2147483646 h 768"/>
              <a:gd name="T8" fmla="*/ 2147483646 w 2736"/>
              <a:gd name="T9" fmla="*/ 2147483646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6" h="768">
                <a:moveTo>
                  <a:pt x="0" y="768"/>
                </a:moveTo>
                <a:cubicBezTo>
                  <a:pt x="156" y="520"/>
                  <a:pt x="312" y="272"/>
                  <a:pt x="576" y="144"/>
                </a:cubicBezTo>
                <a:cubicBezTo>
                  <a:pt x="840" y="16"/>
                  <a:pt x="1312" y="0"/>
                  <a:pt x="1584" y="0"/>
                </a:cubicBezTo>
                <a:cubicBezTo>
                  <a:pt x="1856" y="0"/>
                  <a:pt x="2016" y="24"/>
                  <a:pt x="2208" y="144"/>
                </a:cubicBezTo>
                <a:cubicBezTo>
                  <a:pt x="2400" y="264"/>
                  <a:pt x="2568" y="492"/>
                  <a:pt x="2736" y="720"/>
                </a:cubicBezTo>
              </a:path>
            </a:pathLst>
          </a:custGeom>
          <a:noFill/>
          <a:ln w="38100" cmpd="sng">
            <a:solidFill>
              <a:srgbClr val="41E0F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62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Text Box 4">
            <a:extLst>
              <a:ext uri="{FF2B5EF4-FFF2-40B4-BE49-F238E27FC236}">
                <a16:creationId xmlns:a16="http://schemas.microsoft.com/office/drawing/2014/main" id="{8233E814-FA18-BA4E-B937-B5D272C66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1E0F4"/>
                </a:solidFill>
              </a:rPr>
              <a:t>21 (25%)</a:t>
            </a:r>
          </a:p>
        </p:txBody>
      </p:sp>
      <p:sp>
        <p:nvSpPr>
          <p:cNvPr id="156677" name="Freeform 5">
            <a:extLst>
              <a:ext uri="{FF2B5EF4-FFF2-40B4-BE49-F238E27FC236}">
                <a16:creationId xmlns:a16="http://schemas.microsoft.com/office/drawing/2014/main" id="{84608BE3-9EC8-304E-BE3F-8EF5F5D3E42E}"/>
              </a:ext>
            </a:extLst>
          </p:cNvPr>
          <p:cNvSpPr>
            <a:spLocks/>
          </p:cNvSpPr>
          <p:nvPr/>
        </p:nvSpPr>
        <p:spPr bwMode="auto">
          <a:xfrm>
            <a:off x="2362200" y="609600"/>
            <a:ext cx="1143000" cy="990600"/>
          </a:xfrm>
          <a:custGeom>
            <a:avLst/>
            <a:gdLst>
              <a:gd name="T0" fmla="*/ 2147483646 w 688"/>
              <a:gd name="T1" fmla="*/ 2147483646 h 512"/>
              <a:gd name="T2" fmla="*/ 2147483646 w 688"/>
              <a:gd name="T3" fmla="*/ 2147483646 h 512"/>
              <a:gd name="T4" fmla="*/ 2147483646 w 688"/>
              <a:gd name="T5" fmla="*/ 2147483646 h 512"/>
              <a:gd name="T6" fmla="*/ 2147483646 w 688"/>
              <a:gd name="T7" fmla="*/ 2147483646 h 512"/>
              <a:gd name="T8" fmla="*/ 2147483646 w 688"/>
              <a:gd name="T9" fmla="*/ 2147483646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8" h="512">
                <a:moveTo>
                  <a:pt x="680" y="464"/>
                </a:moveTo>
                <a:cubicBezTo>
                  <a:pt x="684" y="332"/>
                  <a:pt x="688" y="200"/>
                  <a:pt x="632" y="128"/>
                </a:cubicBezTo>
                <a:cubicBezTo>
                  <a:pt x="576" y="56"/>
                  <a:pt x="440" y="40"/>
                  <a:pt x="344" y="32"/>
                </a:cubicBezTo>
                <a:cubicBezTo>
                  <a:pt x="248" y="24"/>
                  <a:pt x="112" y="0"/>
                  <a:pt x="56" y="80"/>
                </a:cubicBezTo>
                <a:cubicBezTo>
                  <a:pt x="0" y="160"/>
                  <a:pt x="4" y="336"/>
                  <a:pt x="8" y="512"/>
                </a:cubicBezTo>
              </a:path>
            </a:pathLst>
          </a:custGeom>
          <a:noFill/>
          <a:ln w="76200" cmpd="sng">
            <a:solidFill>
              <a:srgbClr val="262F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Text Box 6">
            <a:extLst>
              <a:ext uri="{FF2B5EF4-FFF2-40B4-BE49-F238E27FC236}">
                <a16:creationId xmlns:a16="http://schemas.microsoft.com/office/drawing/2014/main" id="{450CF1FF-B50E-1140-9414-FC666908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62FFF"/>
                </a:solidFill>
              </a:rPr>
              <a:t>63 (75%)</a:t>
            </a:r>
            <a:endParaRPr lang="en-US" altLang="en-US" sz="2400"/>
          </a:p>
        </p:txBody>
      </p:sp>
      <p:sp>
        <p:nvSpPr>
          <p:cNvPr id="156679" name="Freeform 7">
            <a:extLst>
              <a:ext uri="{FF2B5EF4-FFF2-40B4-BE49-F238E27FC236}">
                <a16:creationId xmlns:a16="http://schemas.microsoft.com/office/drawing/2014/main" id="{8FBB6E8F-F81B-DE47-B25D-A7A2563E3313}"/>
              </a:ext>
            </a:extLst>
          </p:cNvPr>
          <p:cNvSpPr>
            <a:spLocks/>
          </p:cNvSpPr>
          <p:nvPr/>
        </p:nvSpPr>
        <p:spPr bwMode="auto">
          <a:xfrm>
            <a:off x="1574800" y="76200"/>
            <a:ext cx="5359400" cy="1676400"/>
          </a:xfrm>
          <a:custGeom>
            <a:avLst/>
            <a:gdLst>
              <a:gd name="T0" fmla="*/ 2147483646 w 3376"/>
              <a:gd name="T1" fmla="*/ 2147483646 h 1056"/>
              <a:gd name="T2" fmla="*/ 2147483646 w 3376"/>
              <a:gd name="T3" fmla="*/ 2147483646 h 1056"/>
              <a:gd name="T4" fmla="*/ 2147483646 w 3376"/>
              <a:gd name="T5" fmla="*/ 2147483646 h 1056"/>
              <a:gd name="T6" fmla="*/ 2147483646 w 3376"/>
              <a:gd name="T7" fmla="*/ 2147483646 h 1056"/>
              <a:gd name="T8" fmla="*/ 2147483646 w 3376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6" h="1056">
                <a:moveTo>
                  <a:pt x="3376" y="1056"/>
                </a:moveTo>
                <a:cubicBezTo>
                  <a:pt x="2284" y="672"/>
                  <a:pt x="1192" y="288"/>
                  <a:pt x="640" y="144"/>
                </a:cubicBezTo>
                <a:cubicBezTo>
                  <a:pt x="88" y="0"/>
                  <a:pt x="128" y="104"/>
                  <a:pt x="64" y="192"/>
                </a:cubicBezTo>
                <a:cubicBezTo>
                  <a:pt x="0" y="280"/>
                  <a:pt x="184" y="544"/>
                  <a:pt x="256" y="672"/>
                </a:cubicBezTo>
                <a:cubicBezTo>
                  <a:pt x="328" y="800"/>
                  <a:pt x="412" y="880"/>
                  <a:pt x="496" y="960"/>
                </a:cubicBezTo>
              </a:path>
            </a:pathLst>
          </a:custGeom>
          <a:noFill/>
          <a:ln w="76200" cmpd="sng">
            <a:solidFill>
              <a:srgbClr val="3EFF1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Text Box 8">
            <a:extLst>
              <a:ext uri="{FF2B5EF4-FFF2-40B4-BE49-F238E27FC236}">
                <a16:creationId xmlns:a16="http://schemas.microsoft.com/office/drawing/2014/main" id="{8F821B1C-5763-D342-B5D2-39960A19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003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EFF10"/>
                </a:solidFill>
              </a:rPr>
              <a:t>14 (87%)</a:t>
            </a:r>
            <a:endParaRPr lang="en-US" altLang="en-US" sz="1800"/>
          </a:p>
        </p:txBody>
      </p:sp>
      <p:sp>
        <p:nvSpPr>
          <p:cNvPr id="156681" name="Freeform 9">
            <a:extLst>
              <a:ext uri="{FF2B5EF4-FFF2-40B4-BE49-F238E27FC236}">
                <a16:creationId xmlns:a16="http://schemas.microsoft.com/office/drawing/2014/main" id="{2B9E3EB0-2D32-C949-928B-BEC026E2B191}"/>
              </a:ext>
            </a:extLst>
          </p:cNvPr>
          <p:cNvSpPr>
            <a:spLocks/>
          </p:cNvSpPr>
          <p:nvPr/>
        </p:nvSpPr>
        <p:spPr bwMode="auto">
          <a:xfrm>
            <a:off x="6934200" y="571500"/>
            <a:ext cx="1181100" cy="1181100"/>
          </a:xfrm>
          <a:custGeom>
            <a:avLst/>
            <a:gdLst>
              <a:gd name="T0" fmla="*/ 0 w 744"/>
              <a:gd name="T1" fmla="*/ 2147483646 h 744"/>
              <a:gd name="T2" fmla="*/ 2147483646 w 744"/>
              <a:gd name="T3" fmla="*/ 2147483646 h 744"/>
              <a:gd name="T4" fmla="*/ 2147483646 w 744"/>
              <a:gd name="T5" fmla="*/ 2147483646 h 744"/>
              <a:gd name="T6" fmla="*/ 2147483646 w 744"/>
              <a:gd name="T7" fmla="*/ 2147483646 h 7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744">
                <a:moveTo>
                  <a:pt x="0" y="744"/>
                </a:moveTo>
                <a:cubicBezTo>
                  <a:pt x="64" y="560"/>
                  <a:pt x="128" y="376"/>
                  <a:pt x="240" y="264"/>
                </a:cubicBezTo>
                <a:cubicBezTo>
                  <a:pt x="352" y="152"/>
                  <a:pt x="600" y="0"/>
                  <a:pt x="672" y="72"/>
                </a:cubicBezTo>
                <a:cubicBezTo>
                  <a:pt x="744" y="144"/>
                  <a:pt x="708" y="420"/>
                  <a:pt x="672" y="696"/>
                </a:cubicBezTo>
              </a:path>
            </a:pathLst>
          </a:custGeom>
          <a:noFill/>
          <a:ln w="28575" cmpd="sng">
            <a:solidFill>
              <a:srgbClr val="8EFF2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Text Box 10">
            <a:extLst>
              <a:ext uri="{FF2B5EF4-FFF2-40B4-BE49-F238E27FC236}">
                <a16:creationId xmlns:a16="http://schemas.microsoft.com/office/drawing/2014/main" id="{992274B9-68DB-F04C-875C-B46D5B71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2383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FF22"/>
                </a:solidFill>
              </a:rPr>
              <a:t>2 (13%)</a:t>
            </a:r>
            <a:endParaRPr lang="en-US" altLang="en-US" sz="1800"/>
          </a:p>
        </p:txBody>
      </p:sp>
      <p:pic>
        <p:nvPicPr>
          <p:cNvPr id="156683" name="Picture 11">
            <a:extLst>
              <a:ext uri="{FF2B5EF4-FFF2-40B4-BE49-F238E27FC236}">
                <a16:creationId xmlns:a16="http://schemas.microsoft.com/office/drawing/2014/main" id="{F009E6E0-BBA7-A440-B8FA-ECCB55B7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1933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ydrostatic.tif">
            <a:extLst>
              <a:ext uri="{FF2B5EF4-FFF2-40B4-BE49-F238E27FC236}">
                <a16:creationId xmlns:a16="http://schemas.microsoft.com/office/drawing/2014/main" id="{B031847B-C02B-AC41-93DA-A00BC770A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844550"/>
            <a:ext cx="5202237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>
            <a:extLst>
              <a:ext uri="{FF2B5EF4-FFF2-40B4-BE49-F238E27FC236}">
                <a16:creationId xmlns:a16="http://schemas.microsoft.com/office/drawing/2014/main" id="{CCB2F60E-7BDF-AE41-BCD2-BC209ECA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0638"/>
            <a:ext cx="6321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HYDROSTATIC BALANCE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3DF92C95-A7C7-F048-9648-5F2440859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930FB094-C972-2447-984A-F15DBE395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3232150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6" imgW="609600" imgH="393700" progId="Equation.3">
                  <p:embed/>
                </p:oleObj>
              </mc:Choice>
              <mc:Fallback>
                <p:oleObj name="Equation" r:id="rId6" imgW="609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32150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7">
            <a:extLst>
              <a:ext uri="{FF2B5EF4-FFF2-40B4-BE49-F238E27FC236}">
                <a16:creationId xmlns:a16="http://schemas.microsoft.com/office/drawing/2014/main" id="{11F8782D-6EE6-3640-8985-867B4E17B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063" y="938213"/>
          <a:ext cx="229393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8" imgW="609600" imgH="393700" progId="Equation.3">
                  <p:embed/>
                </p:oleObj>
              </mc:Choice>
              <mc:Fallback>
                <p:oleObj name="Equation" r:id="rId8" imgW="6096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938213"/>
                        <a:ext cx="2293937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8">
            <a:extLst>
              <a:ext uri="{FF2B5EF4-FFF2-40B4-BE49-F238E27FC236}">
                <a16:creationId xmlns:a16="http://schemas.microsoft.com/office/drawing/2014/main" id="{3E333175-829E-624B-A8A3-A2B111FA91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13" y="3305175"/>
          <a:ext cx="223837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10" imgW="660400" imgH="431800" progId="Equation.3">
                  <p:embed/>
                </p:oleObj>
              </mc:Choice>
              <mc:Fallback>
                <p:oleObj name="Equation" r:id="rId10" imgW="6604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3305175"/>
                        <a:ext cx="2238375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Box 9">
            <a:extLst>
              <a:ext uri="{FF2B5EF4-FFF2-40B4-BE49-F238E27FC236}">
                <a16:creationId xmlns:a16="http://schemas.microsoft.com/office/drawing/2014/main" id="{5033A76C-0EC7-3D4E-AA42-E3809DA4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2624138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so</a:t>
            </a:r>
          </a:p>
        </p:txBody>
      </p:sp>
      <p:graphicFrame>
        <p:nvGraphicFramePr>
          <p:cNvPr id="30728" name="Object 10">
            <a:extLst>
              <a:ext uri="{FF2B5EF4-FFF2-40B4-BE49-F238E27FC236}">
                <a16:creationId xmlns:a16="http://schemas.microsoft.com/office/drawing/2014/main" id="{2446E8F7-3421-8C43-99DD-9E412EA881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0863" y="1862138"/>
          <a:ext cx="12065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12" imgW="444500" imgH="431800" progId="Equation.3">
                  <p:embed/>
                </p:oleObj>
              </mc:Choice>
              <mc:Fallback>
                <p:oleObj name="Equation" r:id="rId12" imgW="4445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1862138"/>
                        <a:ext cx="12065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2">
            <a:extLst>
              <a:ext uri="{FF2B5EF4-FFF2-40B4-BE49-F238E27FC236}">
                <a16:creationId xmlns:a16="http://schemas.microsoft.com/office/drawing/2014/main" id="{66AE72ED-F256-C249-9B68-5313F39A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20844" r="17361" b="9885"/>
          <a:stretch>
            <a:fillRect/>
          </a:stretch>
        </p:blipFill>
        <p:spPr bwMode="auto">
          <a:xfrm>
            <a:off x="788988" y="5065713"/>
            <a:ext cx="22177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01-09">
            <a:extLst>
              <a:ext uri="{FF2B5EF4-FFF2-40B4-BE49-F238E27FC236}">
                <a16:creationId xmlns:a16="http://schemas.microsoft.com/office/drawing/2014/main" id="{5F7CCE73-343F-C54A-B53B-B8C3755A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92138"/>
            <a:ext cx="6992937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4">
            <a:extLst>
              <a:ext uri="{FF2B5EF4-FFF2-40B4-BE49-F238E27FC236}">
                <a16:creationId xmlns:a16="http://schemas.microsoft.com/office/drawing/2014/main" id="{425D9484-71E5-4E4D-8148-F0CD0445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20638"/>
            <a:ext cx="5095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HYDROSTATIC BALANCE</a:t>
            </a:r>
          </a:p>
        </p:txBody>
      </p:sp>
      <p:sp>
        <p:nvSpPr>
          <p:cNvPr id="31747" name="Cube 5">
            <a:extLst>
              <a:ext uri="{FF2B5EF4-FFF2-40B4-BE49-F238E27FC236}">
                <a16:creationId xmlns:a16="http://schemas.microsoft.com/office/drawing/2014/main" id="{81007FD4-30FD-F248-94B3-D34C783A2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890838"/>
            <a:ext cx="412750" cy="3270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8" name="Cube 7">
            <a:extLst>
              <a:ext uri="{FF2B5EF4-FFF2-40B4-BE49-F238E27FC236}">
                <a16:creationId xmlns:a16="http://schemas.microsoft.com/office/drawing/2014/main" id="{6B0F17F2-6794-1D48-B943-861A2E76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5184775"/>
            <a:ext cx="411162" cy="325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49" name="Straight Arrow Connector 8">
            <a:extLst>
              <a:ext uri="{FF2B5EF4-FFF2-40B4-BE49-F238E27FC236}">
                <a16:creationId xmlns:a16="http://schemas.microsoft.com/office/drawing/2014/main" id="{D3365513-4BA4-644F-8980-D52131A7387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720975" y="2249488"/>
            <a:ext cx="17463" cy="66516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10">
            <a:extLst>
              <a:ext uri="{FF2B5EF4-FFF2-40B4-BE49-F238E27FC236}">
                <a16:creationId xmlns:a16="http://schemas.microsoft.com/office/drawing/2014/main" id="{E6AB7E94-A186-BD4A-A3D2-22A417CA6F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0975" y="3213100"/>
            <a:ext cx="12700" cy="657225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751" name="Object 14">
            <a:extLst>
              <a:ext uri="{FF2B5EF4-FFF2-40B4-BE49-F238E27FC236}">
                <a16:creationId xmlns:a16="http://schemas.microsoft.com/office/drawing/2014/main" id="{311F6640-706C-854A-98C8-EE20E33602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5675" y="3332163"/>
          <a:ext cx="304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5" imgW="127000" imgH="203200" progId="Equation.3">
                  <p:embed/>
                </p:oleObj>
              </mc:Choice>
              <mc:Fallback>
                <p:oleObj name="Equation" r:id="rId5" imgW="127000" imgH="203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332163"/>
                        <a:ext cx="304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15">
            <a:extLst>
              <a:ext uri="{FF2B5EF4-FFF2-40B4-BE49-F238E27FC236}">
                <a16:creationId xmlns:a16="http://schemas.microsoft.com/office/drawing/2014/main" id="{0EE680A9-7746-324A-93F6-B9FF7AA72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9625" y="2311400"/>
          <a:ext cx="4968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7" imgW="266700" imgH="241300" progId="Equation.3">
                  <p:embed/>
                </p:oleObj>
              </mc:Choice>
              <mc:Fallback>
                <p:oleObj name="Equation" r:id="rId7" imgW="266700" imgH="241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311400"/>
                        <a:ext cx="4968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753" name="Straight Arrow Connector 17">
            <a:extLst>
              <a:ext uri="{FF2B5EF4-FFF2-40B4-BE49-F238E27FC236}">
                <a16:creationId xmlns:a16="http://schemas.microsoft.com/office/drawing/2014/main" id="{A6F03516-1487-A54F-A3EB-5FC63CE8AB6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756025" y="4325938"/>
            <a:ext cx="4763" cy="8699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Straight Arrow Connector 20">
            <a:extLst>
              <a:ext uri="{FF2B5EF4-FFF2-40B4-BE49-F238E27FC236}">
                <a16:creationId xmlns:a16="http://schemas.microsoft.com/office/drawing/2014/main" id="{0F0821B6-D921-1C4A-958C-9EBDC70463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5494338"/>
            <a:ext cx="11112" cy="898525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755" name="Object 21">
            <a:extLst>
              <a:ext uri="{FF2B5EF4-FFF2-40B4-BE49-F238E27FC236}">
                <a16:creationId xmlns:a16="http://schemas.microsoft.com/office/drawing/2014/main" id="{7D26A584-0E9A-2940-8C29-1281BD214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0" y="5807075"/>
          <a:ext cx="304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9" imgW="127000" imgH="203200" progId="Equation.3">
                  <p:embed/>
                </p:oleObj>
              </mc:Choice>
              <mc:Fallback>
                <p:oleObj name="Equation" r:id="rId9" imgW="1270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807075"/>
                        <a:ext cx="304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22">
            <a:extLst>
              <a:ext uri="{FF2B5EF4-FFF2-40B4-BE49-F238E27FC236}">
                <a16:creationId xmlns:a16="http://schemas.microsoft.com/office/drawing/2014/main" id="{72922655-079C-F549-9414-5E4074A2B7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9700" y="4532313"/>
          <a:ext cx="4968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10" imgW="266700" imgH="241300" progId="Equation.3">
                  <p:embed/>
                </p:oleObj>
              </mc:Choice>
              <mc:Fallback>
                <p:oleObj name="Equation" r:id="rId10" imgW="266700" imgH="241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532313"/>
                        <a:ext cx="4968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7" name="Picture 18">
            <a:extLst>
              <a:ext uri="{FF2B5EF4-FFF2-40B4-BE49-F238E27FC236}">
                <a16:creationId xmlns:a16="http://schemas.microsoft.com/office/drawing/2014/main" id="{D4A421B9-9928-9E40-ADC9-1EAE49A5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882650"/>
            <a:ext cx="14001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9">
            <a:extLst>
              <a:ext uri="{FF2B5EF4-FFF2-40B4-BE49-F238E27FC236}">
                <a16:creationId xmlns:a16="http://schemas.microsoft.com/office/drawing/2014/main" id="{2BE6633D-6E28-7647-B9B4-B19C18FC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147888"/>
            <a:ext cx="14001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1">
            <a:extLst>
              <a:ext uri="{FF2B5EF4-FFF2-40B4-BE49-F238E27FC236}">
                <a16:creationId xmlns:a16="http://schemas.microsoft.com/office/drawing/2014/main" id="{285B1345-3DD8-C349-AE5D-B3DF8941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3409950"/>
            <a:ext cx="14001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2">
            <a:extLst>
              <a:ext uri="{FF2B5EF4-FFF2-40B4-BE49-F238E27FC236}">
                <a16:creationId xmlns:a16="http://schemas.microsoft.com/office/drawing/2014/main" id="{D9302B50-493D-C442-91CD-C9B61F5D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679950"/>
            <a:ext cx="14001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Neiburger.stability.tif">
            <a:extLst>
              <a:ext uri="{FF2B5EF4-FFF2-40B4-BE49-F238E27FC236}">
                <a16:creationId xmlns:a16="http://schemas.microsoft.com/office/drawing/2014/main" id="{391B736D-94AA-1C40-894F-19FF12A45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0"/>
            <a:ext cx="630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2">
            <a:extLst>
              <a:ext uri="{FF2B5EF4-FFF2-40B4-BE49-F238E27FC236}">
                <a16:creationId xmlns:a16="http://schemas.microsoft.com/office/drawing/2014/main" id="{C6EFF04D-5768-8940-A979-1631734A0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9863"/>
            <a:ext cx="1262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Layer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Stability</a:t>
            </a:r>
          </a:p>
        </p:txBody>
      </p:sp>
      <p:sp>
        <p:nvSpPr>
          <p:cNvPr id="51203" name="TextBox 3">
            <a:extLst>
              <a:ext uri="{FF2B5EF4-FFF2-40B4-BE49-F238E27FC236}">
                <a16:creationId xmlns:a16="http://schemas.microsoft.com/office/drawing/2014/main" id="{560F7C5E-D424-8D42-8405-F6A1742C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241425"/>
            <a:ext cx="178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dotted line 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dry adiabatic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lapse rate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“process curve”</a:t>
            </a:r>
          </a:p>
        </p:txBody>
      </p:sp>
      <p:sp>
        <p:nvSpPr>
          <p:cNvPr id="51204" name="TextBox 4">
            <a:extLst>
              <a:ext uri="{FF2B5EF4-FFF2-40B4-BE49-F238E27FC236}">
                <a16:creationId xmlns:a16="http://schemas.microsoft.com/office/drawing/2014/main" id="{E75672F7-B7F9-C94C-B6F5-E1D7BDA2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06688"/>
            <a:ext cx="2379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solid line 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observed (measured)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lapse rate</a:t>
            </a:r>
          </a:p>
        </p:txBody>
      </p:sp>
      <p:sp>
        <p:nvSpPr>
          <p:cNvPr id="51205" name="TextBox 1">
            <a:extLst>
              <a:ext uri="{FF2B5EF4-FFF2-40B4-BE49-F238E27FC236}">
                <a16:creationId xmlns:a16="http://schemas.microsoft.com/office/drawing/2014/main" id="{D69C76EE-5B9C-5146-BBA3-EC38AC60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926138"/>
            <a:ext cx="2457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N: Chap.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A: p. 204, p. 224</a:t>
            </a:r>
          </a:p>
        </p:txBody>
      </p:sp>
      <p:pic>
        <p:nvPicPr>
          <p:cNvPr id="51206" name="Picture 2">
            <a:extLst>
              <a:ext uri="{FF2B5EF4-FFF2-40B4-BE49-F238E27FC236}">
                <a16:creationId xmlns:a16="http://schemas.microsoft.com/office/drawing/2014/main" id="{BBFC58D9-A011-A344-B622-651CD555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 b="17802"/>
          <a:stretch>
            <a:fillRect/>
          </a:stretch>
        </p:blipFill>
        <p:spPr bwMode="auto">
          <a:xfrm>
            <a:off x="130175" y="4191000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e,esubs">
            <a:extLst>
              <a:ext uri="{FF2B5EF4-FFF2-40B4-BE49-F238E27FC236}">
                <a16:creationId xmlns:a16="http://schemas.microsoft.com/office/drawing/2014/main" id="{3CD47E25-4AC9-4744-94F1-B836544B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3"/>
          <a:stretch>
            <a:fillRect/>
          </a:stretch>
        </p:blipFill>
        <p:spPr bwMode="auto">
          <a:xfrm>
            <a:off x="2578100" y="381000"/>
            <a:ext cx="39878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3">
            <a:extLst>
              <a:ext uri="{FF2B5EF4-FFF2-40B4-BE49-F238E27FC236}">
                <a16:creationId xmlns:a16="http://schemas.microsoft.com/office/drawing/2014/main" id="{477638C5-3401-554B-860F-8064D0E20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209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 = vapor pressure</a:t>
            </a:r>
            <a:endParaRPr lang="en-US" altLang="en-US" sz="2400"/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DFDB2D00-F7BD-6046-9FA9-B5276872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9265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  <a:r>
              <a:rPr lang="en-US" altLang="en-US" sz="1800" baseline="-25000"/>
              <a:t>s</a:t>
            </a:r>
            <a:r>
              <a:rPr lang="en-US" altLang="en-US" sz="1800"/>
              <a:t> = saturation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vapor pressure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F70108B6-B231-3546-AC55-FAFFA2A4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876800"/>
            <a:ext cx="2279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  <a:r>
              <a:rPr lang="en-US" altLang="en-US" sz="1800" baseline="-25000"/>
              <a:t>s</a:t>
            </a:r>
            <a:r>
              <a:rPr lang="en-US" altLang="en-US" sz="1800"/>
              <a:t> = e</a:t>
            </a:r>
            <a:r>
              <a:rPr lang="en-US" altLang="en-US" sz="1800" baseline="-25000"/>
              <a:t>s</a:t>
            </a:r>
            <a:r>
              <a:rPr lang="en-US" altLang="en-US" sz="1800"/>
              <a:t>(T)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(e</a:t>
            </a:r>
            <a:r>
              <a:rPr lang="en-US" altLang="en-US" sz="1800" baseline="-25000"/>
              <a:t>s </a:t>
            </a:r>
            <a:r>
              <a:rPr lang="en-US" altLang="en-US" sz="1800"/>
              <a:t>is </a:t>
            </a:r>
            <a:r>
              <a:rPr lang="en-US" altLang="en-US" sz="1800" b="1"/>
              <a:t>only</a:t>
            </a:r>
            <a:r>
              <a:rPr lang="en-US" altLang="en-US" sz="1800"/>
              <a:t> a function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of T) </a:t>
            </a:r>
            <a:endParaRPr lang="en-US" altLang="en-US" sz="1800" baseline="-25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aseline="-25000"/>
          </a:p>
        </p:txBody>
      </p:sp>
      <p:sp>
        <p:nvSpPr>
          <p:cNvPr id="55301" name="TextBox 1">
            <a:extLst>
              <a:ext uri="{FF2B5EF4-FFF2-40B4-BE49-F238E27FC236}">
                <a16:creationId xmlns:a16="http://schemas.microsoft.com/office/drawing/2014/main" id="{7744EEF8-6FED-4246-906C-56D3F9CB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98425"/>
            <a:ext cx="2300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Vapor Pressure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Temperature</a:t>
            </a:r>
          </a:p>
        </p:txBody>
      </p:sp>
      <p:pic>
        <p:nvPicPr>
          <p:cNvPr id="55302" name="Picture 2">
            <a:extLst>
              <a:ext uri="{FF2B5EF4-FFF2-40B4-BE49-F238E27FC236}">
                <a16:creationId xmlns:a16="http://schemas.microsoft.com/office/drawing/2014/main" id="{746AA81B-2BD5-2841-91F1-037AABF0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15053" r="11465" b="21420"/>
          <a:stretch>
            <a:fillRect/>
          </a:stretch>
        </p:blipFill>
        <p:spPr bwMode="auto">
          <a:xfrm>
            <a:off x="76200" y="2349500"/>
            <a:ext cx="24304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1" descr="0410">
            <a:extLst>
              <a:ext uri="{FF2B5EF4-FFF2-40B4-BE49-F238E27FC236}">
                <a16:creationId xmlns:a16="http://schemas.microsoft.com/office/drawing/2014/main" id="{F4659699-F29E-0E4A-87D1-9873094C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700"/>
            <a:ext cx="500062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3" hidden="1">
            <a:extLst>
              <a:ext uri="{FF2B5EF4-FFF2-40B4-BE49-F238E27FC236}">
                <a16:creationId xmlns:a16="http://schemas.microsoft.com/office/drawing/2014/main" id="{058964CD-357F-D04E-B19E-14ACF65BF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ABFD5881-3B22-3B41-9D23-5D691DF29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  <a:r>
              <a:rPr lang="en-US" altLang="en-US" sz="1800" baseline="-25000"/>
              <a:t>s</a:t>
            </a:r>
            <a:r>
              <a:rPr lang="en-US" altLang="en-US" sz="1800"/>
              <a:t> = e</a:t>
            </a:r>
            <a:r>
              <a:rPr lang="en-US" altLang="en-US" sz="1800" baseline="-25000"/>
              <a:t>s</a:t>
            </a:r>
            <a:r>
              <a:rPr lang="en-US" altLang="en-US" sz="1800"/>
              <a:t>(T)</a:t>
            </a:r>
            <a:endParaRPr lang="en-US" altLang="en-US" sz="1800" baseline="-25000"/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8F0486AA-B995-D64D-AB13-9346151F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927225"/>
            <a:ext cx="1789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  <a:r>
              <a:rPr lang="en-US" altLang="en-US" sz="1800" baseline="-25000"/>
              <a:t>s liquid</a:t>
            </a:r>
            <a:r>
              <a:rPr lang="en-US" altLang="en-US" sz="1800"/>
              <a:t> &gt;= e</a:t>
            </a:r>
            <a:r>
              <a:rPr lang="en-US" altLang="en-US" sz="1800" baseline="-25000"/>
              <a:t>s ice</a:t>
            </a:r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94BB432A-341A-834B-90F6-64007905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222625"/>
            <a:ext cx="115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supercooled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water</a:t>
            </a:r>
          </a:p>
        </p:txBody>
      </p:sp>
      <p:sp>
        <p:nvSpPr>
          <p:cNvPr id="57350" name="Line 7">
            <a:extLst>
              <a:ext uri="{FF2B5EF4-FFF2-40B4-BE49-F238E27FC236}">
                <a16:creationId xmlns:a16="http://schemas.microsoft.com/office/drawing/2014/main" id="{8E1D1351-08C6-1A4C-B0DE-FBDC08EAD4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3938" y="2384425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8">
            <a:extLst>
              <a:ext uri="{FF2B5EF4-FFF2-40B4-BE49-F238E27FC236}">
                <a16:creationId xmlns:a16="http://schemas.microsoft.com/office/drawing/2014/main" id="{0282EAC9-7D51-3B48-809E-534DFB3727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8413" y="3640138"/>
            <a:ext cx="0" cy="177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9">
            <a:extLst>
              <a:ext uri="{FF2B5EF4-FFF2-40B4-BE49-F238E27FC236}">
                <a16:creationId xmlns:a16="http://schemas.microsoft.com/office/drawing/2014/main" id="{A2896149-FDC9-8A49-9DB7-9115D960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3649663"/>
            <a:ext cx="310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TextBox 9">
            <a:extLst>
              <a:ext uri="{FF2B5EF4-FFF2-40B4-BE49-F238E27FC236}">
                <a16:creationId xmlns:a16="http://schemas.microsoft.com/office/drawing/2014/main" id="{C0643E02-77C2-244B-850B-AD1A0E0B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98425"/>
            <a:ext cx="2300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Saturation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Vapor Pressure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Temperature</a:t>
            </a:r>
          </a:p>
        </p:txBody>
      </p:sp>
      <p:pic>
        <p:nvPicPr>
          <p:cNvPr id="57354" name="Picture 2">
            <a:extLst>
              <a:ext uri="{FF2B5EF4-FFF2-40B4-BE49-F238E27FC236}">
                <a16:creationId xmlns:a16="http://schemas.microsoft.com/office/drawing/2014/main" id="{ADE656A0-AA1B-1947-8791-B6B7DFA0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25019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Anthes">
            <a:extLst>
              <a:ext uri="{FF2B5EF4-FFF2-40B4-BE49-F238E27FC236}">
                <a16:creationId xmlns:a16="http://schemas.microsoft.com/office/drawing/2014/main" id="{7F1C05DE-EADC-FE42-8B31-DF740A6D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63">
            <a:off x="1524000" y="381000"/>
            <a:ext cx="60356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 Box 5">
            <a:extLst>
              <a:ext uri="{FF2B5EF4-FFF2-40B4-BE49-F238E27FC236}">
                <a16:creationId xmlns:a16="http://schemas.microsoft.com/office/drawing/2014/main" id="{A0F53B03-52EB-D547-AC11-EC9DDBCDD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4349750"/>
            <a:ext cx="1392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(unsaturated)</a:t>
            </a:r>
          </a:p>
        </p:txBody>
      </p:sp>
      <p:sp>
        <p:nvSpPr>
          <p:cNvPr id="76803" name="Line 6">
            <a:extLst>
              <a:ext uri="{FF2B5EF4-FFF2-40B4-BE49-F238E27FC236}">
                <a16:creationId xmlns:a16="http://schemas.microsoft.com/office/drawing/2014/main" id="{11D2CF1B-D1B8-9C49-A772-647C76AD0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5" y="4629150"/>
            <a:ext cx="0" cy="1435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Text Box 7">
            <a:extLst>
              <a:ext uri="{FF2B5EF4-FFF2-40B4-BE49-F238E27FC236}">
                <a16:creationId xmlns:a16="http://schemas.microsoft.com/office/drawing/2014/main" id="{C2EDBD2E-1F2E-9041-91E6-9443D920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5692775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</a:t>
            </a:r>
          </a:p>
        </p:txBody>
      </p:sp>
      <p:sp>
        <p:nvSpPr>
          <p:cNvPr id="76805" name="Line 8">
            <a:extLst>
              <a:ext uri="{FF2B5EF4-FFF2-40B4-BE49-F238E27FC236}">
                <a16:creationId xmlns:a16="http://schemas.microsoft.com/office/drawing/2014/main" id="{D3D112B2-A175-8D4A-B8C9-0CE66F8EEB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0813" y="4519613"/>
            <a:ext cx="20701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10">
            <a:extLst>
              <a:ext uri="{FF2B5EF4-FFF2-40B4-BE49-F238E27FC236}">
                <a16:creationId xmlns:a16="http://schemas.microsoft.com/office/drawing/2014/main" id="{54A863D8-691E-1841-81BC-03B3C5E5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4094163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constant w</a:t>
            </a:r>
          </a:p>
        </p:txBody>
      </p:sp>
      <p:sp>
        <p:nvSpPr>
          <p:cNvPr id="76807" name="Text Box 11">
            <a:extLst>
              <a:ext uri="{FF2B5EF4-FFF2-40B4-BE49-F238E27FC236}">
                <a16:creationId xmlns:a16="http://schemas.microsoft.com/office/drawing/2014/main" id="{3819722E-5DEF-7741-A116-4D1D4346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34925"/>
            <a:ext cx="387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SATURATION EXAMPLES</a:t>
            </a:r>
          </a:p>
        </p:txBody>
      </p:sp>
      <p:sp>
        <p:nvSpPr>
          <p:cNvPr id="76808" name="TextBox 1">
            <a:extLst>
              <a:ext uri="{FF2B5EF4-FFF2-40B4-BE49-F238E27FC236}">
                <a16:creationId xmlns:a16="http://schemas.microsoft.com/office/drawing/2014/main" id="{699DEE0D-615C-8F4D-841D-97663705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1397000"/>
            <a:ext cx="120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saturation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curve (w</a:t>
            </a:r>
            <a:r>
              <a:rPr lang="en-US" altLang="en-US" sz="1800" baseline="-25000"/>
              <a:t>s</a:t>
            </a:r>
            <a:r>
              <a:rPr lang="en-US" altLang="en-US" sz="1800"/>
              <a:t>)</a:t>
            </a:r>
          </a:p>
        </p:txBody>
      </p:sp>
      <p:pic>
        <p:nvPicPr>
          <p:cNvPr id="76809" name="Picture 4">
            <a:extLst>
              <a:ext uri="{FF2B5EF4-FFF2-40B4-BE49-F238E27FC236}">
                <a16:creationId xmlns:a16="http://schemas.microsoft.com/office/drawing/2014/main" id="{66B1FEE0-7B21-434D-B047-F8564C17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8530" b="13342"/>
          <a:stretch>
            <a:fillRect/>
          </a:stretch>
        </p:blipFill>
        <p:spPr bwMode="auto">
          <a:xfrm>
            <a:off x="11113" y="2470150"/>
            <a:ext cx="164941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1" descr="0203">
            <a:extLst>
              <a:ext uri="{FF2B5EF4-FFF2-40B4-BE49-F238E27FC236}">
                <a16:creationId xmlns:a16="http://schemas.microsoft.com/office/drawing/2014/main" id="{05C1417E-F388-4A4C-BCB7-C03F96C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06413"/>
            <a:ext cx="8964613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3" hidden="1">
            <a:extLst>
              <a:ext uri="{FF2B5EF4-FFF2-40B4-BE49-F238E27FC236}">
                <a16:creationId xmlns:a16="http://schemas.microsoft.com/office/drawing/2014/main" id="{B816D015-2090-154C-90B4-8B1840B24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0115" name="Text Box 5">
            <a:extLst>
              <a:ext uri="{FF2B5EF4-FFF2-40B4-BE49-F238E27FC236}">
                <a16:creationId xmlns:a16="http://schemas.microsoft.com/office/drawing/2014/main" id="{4463D088-C903-324A-A05C-3F6E32AA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67088"/>
            <a:ext cx="1544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3.3 x 10</a:t>
            </a:r>
            <a:r>
              <a:rPr lang="en-US" altLang="en-US" sz="1800" baseline="30000"/>
              <a:t>5 </a:t>
            </a:r>
            <a:r>
              <a:rPr lang="en-US" altLang="en-US" sz="1800"/>
              <a:t>J/kg</a:t>
            </a:r>
          </a:p>
        </p:txBody>
      </p:sp>
      <p:sp>
        <p:nvSpPr>
          <p:cNvPr id="90116" name="Text Box 6">
            <a:extLst>
              <a:ext uri="{FF2B5EF4-FFF2-40B4-BE49-F238E27FC236}">
                <a16:creationId xmlns:a16="http://schemas.microsoft.com/office/drawing/2014/main" id="{55C5C626-49BF-6A47-9C39-0524B6ED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3367088"/>
            <a:ext cx="1544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2.5 x 10</a:t>
            </a:r>
            <a:r>
              <a:rPr lang="en-US" altLang="en-US" sz="1800" baseline="30000"/>
              <a:t>6 </a:t>
            </a:r>
            <a:r>
              <a:rPr lang="en-US" altLang="en-US" sz="1800"/>
              <a:t>J/kg</a:t>
            </a:r>
          </a:p>
        </p:txBody>
      </p:sp>
      <p:sp>
        <p:nvSpPr>
          <p:cNvPr id="90117" name="Text Box 7">
            <a:extLst>
              <a:ext uri="{FF2B5EF4-FFF2-40B4-BE49-F238E27FC236}">
                <a16:creationId xmlns:a16="http://schemas.microsoft.com/office/drawing/2014/main" id="{91FDFCD8-76C3-CE4A-93F0-135CB8BE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324600"/>
            <a:ext cx="576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Latent heat (L) of water phase changes</a:t>
            </a:r>
          </a:p>
        </p:txBody>
      </p:sp>
      <p:pic>
        <p:nvPicPr>
          <p:cNvPr id="90118" name="Picture 7">
            <a:extLst>
              <a:ext uri="{FF2B5EF4-FFF2-40B4-BE49-F238E27FC236}">
                <a16:creationId xmlns:a16="http://schemas.microsoft.com/office/drawing/2014/main" id="{521A67BC-4F96-4E46-BC40-FEBB696D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308600"/>
            <a:ext cx="17748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158831</TotalTime>
  <Words>697</Words>
  <Application>Microsoft Macintosh PowerPoint</Application>
  <PresentationFormat>On-screen Show (4:3)</PresentationFormat>
  <Paragraphs>134</Paragraphs>
  <Slides>23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ＭＳ Ｐゴシック</vt:lpstr>
      <vt:lpstr>Symbol</vt:lpstr>
      <vt:lpstr>Tahoma</vt:lpstr>
      <vt:lpstr>Arial Unicode MS</vt:lpstr>
      <vt:lpstr>Times New Roman</vt:lpstr>
      <vt:lpstr>Blank Presentation</vt:lpstr>
      <vt:lpstr>Microsoft Equation</vt:lpstr>
      <vt:lpstr>PowerPoint Presentation</vt:lpstr>
      <vt:lpstr>IDEAL GAS LAW  (EQUATION OF STATE)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Bergeron (Ice Crystal)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Davis, Robert E (red3u)</cp:lastModifiedBy>
  <cp:revision>114</cp:revision>
  <dcterms:modified xsi:type="dcterms:W3CDTF">2020-10-19T17:45:15Z</dcterms:modified>
</cp:coreProperties>
</file>