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8"/>
  </p:notesMasterIdLst>
  <p:handoutMasterIdLst>
    <p:handoutMasterId r:id="rId39"/>
  </p:handoutMasterIdLst>
  <p:sldIdLst>
    <p:sldId id="331" r:id="rId2"/>
    <p:sldId id="403" r:id="rId3"/>
    <p:sldId id="266" r:id="rId4"/>
    <p:sldId id="404" r:id="rId5"/>
    <p:sldId id="392" r:id="rId6"/>
    <p:sldId id="393" r:id="rId7"/>
    <p:sldId id="405" r:id="rId8"/>
    <p:sldId id="406" r:id="rId9"/>
    <p:sldId id="407" r:id="rId10"/>
    <p:sldId id="408" r:id="rId11"/>
    <p:sldId id="301" r:id="rId12"/>
    <p:sldId id="267" r:id="rId13"/>
    <p:sldId id="385" r:id="rId14"/>
    <p:sldId id="269" r:id="rId15"/>
    <p:sldId id="268" r:id="rId16"/>
    <p:sldId id="270" r:id="rId17"/>
    <p:sldId id="258" r:id="rId18"/>
    <p:sldId id="354" r:id="rId19"/>
    <p:sldId id="371" r:id="rId20"/>
    <p:sldId id="373" r:id="rId21"/>
    <p:sldId id="409" r:id="rId22"/>
    <p:sldId id="375" r:id="rId23"/>
    <p:sldId id="376" r:id="rId24"/>
    <p:sldId id="377" r:id="rId25"/>
    <p:sldId id="378" r:id="rId26"/>
    <p:sldId id="379" r:id="rId27"/>
    <p:sldId id="387" r:id="rId28"/>
    <p:sldId id="380" r:id="rId29"/>
    <p:sldId id="364" r:id="rId30"/>
    <p:sldId id="369" r:id="rId31"/>
    <p:sldId id="381" r:id="rId32"/>
    <p:sldId id="382" r:id="rId33"/>
    <p:sldId id="367" r:id="rId34"/>
    <p:sldId id="370" r:id="rId35"/>
    <p:sldId id="383" r:id="rId36"/>
    <p:sldId id="411"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77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F9FD"/>
    <a:srgbClr val="FBD76A"/>
    <a:srgbClr val="F32214"/>
    <a:srgbClr val="F1AA15"/>
    <a:srgbClr val="A3A3A3"/>
    <a:srgbClr val="A4A4A4"/>
    <a:srgbClr val="0925B8"/>
    <a:srgbClr val="00CC99"/>
    <a:srgbClr val="0FFBF5"/>
    <a:srgbClr val="4C6F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709"/>
  </p:normalViewPr>
  <p:slideViewPr>
    <p:cSldViewPr snapToGrid="0">
      <p:cViewPr varScale="1">
        <p:scale>
          <a:sx n="143" d="100"/>
          <a:sy n="143" d="100"/>
        </p:scale>
        <p:origin x="1304" y="200"/>
      </p:cViewPr>
      <p:guideLst>
        <p:guide orient="horz" pos="377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8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20C68CB8-656D-6D4D-BAC1-BDB8D56631DD}" type="slidenum">
              <a:rPr lang="en-US"/>
              <a:pPr>
                <a:defRPr/>
              </a:pPr>
              <a:t>‹#›</a:t>
            </a:fld>
            <a:endParaRPr lang="en-US"/>
          </a:p>
        </p:txBody>
      </p:sp>
    </p:spTree>
    <p:extLst>
      <p:ext uri="{BB962C8B-B14F-4D97-AF65-F5344CB8AC3E}">
        <p14:creationId xmlns:p14="http://schemas.microsoft.com/office/powerpoint/2010/main" val="674087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17BF6DCF-309E-264E-9B0A-5EB0E79D7300}" type="slidenum">
              <a:rPr lang="en-US"/>
              <a:pPr>
                <a:defRPr/>
              </a:pPr>
              <a:t>‹#›</a:t>
            </a:fld>
            <a:endParaRPr lang="en-US"/>
          </a:p>
        </p:txBody>
      </p:sp>
    </p:spTree>
    <p:extLst>
      <p:ext uri="{BB962C8B-B14F-4D97-AF65-F5344CB8AC3E}">
        <p14:creationId xmlns:p14="http://schemas.microsoft.com/office/powerpoint/2010/main" val="3276486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CC5F18-71CA-054A-BA47-84A8F3C4CE4D}" type="slidenum">
              <a:rPr lang="en-US" sz="1200"/>
              <a:pPr/>
              <a:t>1</a:t>
            </a:fld>
            <a:endParaRPr lang="en-US" sz="1200"/>
          </a:p>
        </p:txBody>
      </p:sp>
      <p:sp>
        <p:nvSpPr>
          <p:cNvPr id="172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FC4C64-E133-1943-9FE4-BBC7F07BD279}" type="slidenum">
              <a:rPr lang="en-US" sz="1200"/>
              <a:pPr/>
              <a:t>19</a:t>
            </a:fld>
            <a:endParaRPr lang="en-US" sz="1200"/>
          </a:p>
        </p:txBody>
      </p:sp>
      <p:sp>
        <p:nvSpPr>
          <p:cNvPr id="71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389AA52-161C-7A45-8664-F4CBE1056C18}" type="slidenum">
              <a:rPr lang="en-US" sz="1200"/>
              <a:pPr algn="r" eaLnBrk="1" hangingPunct="1"/>
              <a:t>19</a:t>
            </a:fld>
            <a:endParaRPr lang="en-US" sz="1200"/>
          </a:p>
        </p:txBody>
      </p:sp>
      <p:sp>
        <p:nvSpPr>
          <p:cNvPr id="239619"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1684"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808357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5A08AE-6A44-0242-9F43-E746F8F45713}" type="slidenum">
              <a:rPr lang="en-US" sz="1200"/>
              <a:pPr/>
              <a:t>20</a:t>
            </a:fld>
            <a:endParaRPr lang="en-US" sz="1200"/>
          </a:p>
        </p:txBody>
      </p:sp>
      <p:sp>
        <p:nvSpPr>
          <p:cNvPr id="247810"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73732"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a:t>
            </a:r>
          </a:p>
          <a:p>
            <a:pPr eaLnBrk="1" hangingPunct="1"/>
            <a:r>
              <a:rPr lang="el-GR">
                <a:solidFill>
                  <a:srgbClr val="000000"/>
                </a:solidFill>
                <a:cs typeface="Arial" charset="0"/>
              </a:rPr>
              <a:t>The intensity, or amount, of radiant energy transported by electromagnetic waves decreases as we move away from a radiating object because the same amount of energy is spread over a larger area.</a:t>
            </a:r>
          </a:p>
        </p:txBody>
      </p:sp>
    </p:spTree>
    <p:extLst>
      <p:ext uri="{BB962C8B-B14F-4D97-AF65-F5344CB8AC3E}">
        <p14:creationId xmlns:p14="http://schemas.microsoft.com/office/powerpoint/2010/main" val="2359572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E94AE4-4224-E44A-AE76-215F7A6FFD57}" type="slidenum">
              <a:rPr lang="en-US" sz="1200"/>
              <a:pPr/>
              <a:t>22</a:t>
            </a:fld>
            <a:endParaRPr lang="en-US" sz="1200"/>
          </a:p>
        </p:txBody>
      </p:sp>
      <p:sp>
        <p:nvSpPr>
          <p:cNvPr id="2519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782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solidFill>
                  <a:srgbClr val="009A9A"/>
                </a:solidFill>
              </a:rPr>
              <a:t>FIGURE 3.1 </a:t>
            </a:r>
            <a:r>
              <a:rPr lang="en-US">
                <a:solidFill>
                  <a:srgbClr val="000000"/>
                </a:solidFill>
              </a:rPr>
              <a:t>The elliptical path (highly exaggerated) of the earth</a:t>
            </a:r>
          </a:p>
          <a:p>
            <a:pPr eaLnBrk="1" hangingPunct="1"/>
            <a:r>
              <a:rPr lang="en-US">
                <a:solidFill>
                  <a:srgbClr val="000000"/>
                </a:solidFill>
              </a:rPr>
              <a:t>about the sun brings the earth slightly closer to the sun in January than</a:t>
            </a:r>
          </a:p>
          <a:p>
            <a:pPr eaLnBrk="1" hangingPunct="1"/>
            <a:r>
              <a:rPr lang="en-US">
                <a:solidFill>
                  <a:srgbClr val="000000"/>
                </a:solidFill>
              </a:rPr>
              <a:t>in July.</a:t>
            </a:r>
          </a:p>
          <a:p>
            <a:pPr eaLnBrk="1" hangingPunct="1"/>
            <a:endParaRPr lang="en-US">
              <a:latin typeface="Times New Roman" charset="0"/>
            </a:endParaRPr>
          </a:p>
          <a:p>
            <a:pPr eaLnBrk="1" hangingPunct="1"/>
            <a:endParaRPr lang="en-US"/>
          </a:p>
        </p:txBody>
      </p:sp>
    </p:spTree>
    <p:extLst>
      <p:ext uri="{BB962C8B-B14F-4D97-AF65-F5344CB8AC3E}">
        <p14:creationId xmlns:p14="http://schemas.microsoft.com/office/powerpoint/2010/main" val="18668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6411BC-FE39-B048-939A-453F1F2A0844}" type="slidenum">
              <a:rPr lang="en-US" sz="1200"/>
              <a:pPr/>
              <a:t>23</a:t>
            </a:fld>
            <a:endParaRPr lang="en-US" sz="1200"/>
          </a:p>
        </p:txBody>
      </p:sp>
      <p:sp>
        <p:nvSpPr>
          <p:cNvPr id="253954"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79876"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3.9</a:t>
            </a:r>
          </a:p>
          <a:p>
            <a:pPr eaLnBrk="1" hangingPunct="1"/>
            <a:r>
              <a:rPr lang="el-GR">
                <a:solidFill>
                  <a:srgbClr val="000000"/>
                </a:solidFill>
                <a:cs typeface="Arial" charset="0"/>
              </a:rPr>
              <a:t>Because the earth travels more slowly when it is farther from the sun, it takes the earth a little more than 7 days longer to travel from March 20 to September 22 than from September 22 to March 20.</a:t>
            </a:r>
          </a:p>
        </p:txBody>
      </p:sp>
    </p:spTree>
    <p:extLst>
      <p:ext uri="{BB962C8B-B14F-4D97-AF65-F5344CB8AC3E}">
        <p14:creationId xmlns:p14="http://schemas.microsoft.com/office/powerpoint/2010/main" val="1042343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D8DD44-8A08-BC4A-84CF-8ECB273EDB25}" type="slidenum">
              <a:rPr lang="en-US" sz="1200"/>
              <a:pPr/>
              <a:t>24</a:t>
            </a:fld>
            <a:endParaRPr lang="en-US" sz="1200"/>
          </a:p>
        </p:txBody>
      </p:sp>
      <p:sp>
        <p:nvSpPr>
          <p:cNvPr id="256002"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81924"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3.3</a:t>
            </a:r>
          </a:p>
          <a:p>
            <a:pPr eaLnBrk="1" hangingPunct="1"/>
            <a:r>
              <a:rPr lang="el-GR">
                <a:solidFill>
                  <a:srgbClr val="000000"/>
                </a:solidFill>
                <a:cs typeface="Arial" charset="0"/>
              </a:rPr>
              <a:t>As the earth revolves about the sun, it is tilted on its axis by an angle of 23</a:t>
            </a:r>
            <a:r>
              <a:rPr lang="el-GR" baseline="30000">
                <a:solidFill>
                  <a:srgbClr val="000000"/>
                </a:solidFill>
                <a:cs typeface="Arial" charset="0"/>
              </a:rPr>
              <a:t>1</a:t>
            </a:r>
            <a:r>
              <a:rPr lang="el-GR">
                <a:solidFill>
                  <a:srgbClr val="000000"/>
                </a:solidFill>
                <a:cs typeface="Arial" charset="0"/>
              </a:rPr>
              <a:t>⁄</a:t>
            </a:r>
            <a:r>
              <a:rPr lang="el-GR" baseline="-25000">
                <a:solidFill>
                  <a:srgbClr val="000000"/>
                </a:solidFill>
                <a:cs typeface="Arial" charset="0"/>
              </a:rPr>
              <a:t>2</a:t>
            </a:r>
            <a:r>
              <a:rPr lang="el-GR">
                <a:solidFill>
                  <a:srgbClr val="000000"/>
                </a:solidFill>
                <a:cs typeface="Arial" charset="0"/>
              </a:rPr>
              <a:t>°. The earth’s axis always points to the same area in space (as viewed from a distant star). Thus, in June, when the Northern Hemisphere is tipped toward the sun, more direct sunlight and long hours of daylight cause warmer weather than in December, when the Northern Hemisphere is tipped away from the sun. (Diagram, of course, is not to scale.)</a:t>
            </a:r>
          </a:p>
        </p:txBody>
      </p:sp>
    </p:spTree>
    <p:extLst>
      <p:ext uri="{BB962C8B-B14F-4D97-AF65-F5344CB8AC3E}">
        <p14:creationId xmlns:p14="http://schemas.microsoft.com/office/powerpoint/2010/main" val="1412026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EE13D1-18AB-8243-BF41-0E64A95869E5}" type="slidenum">
              <a:rPr lang="en-US" sz="1200"/>
              <a:pPr/>
              <a:t>25</a:t>
            </a:fld>
            <a:endParaRPr lang="en-US" sz="1200"/>
          </a:p>
        </p:txBody>
      </p:sp>
      <p:sp>
        <p:nvSpPr>
          <p:cNvPr id="2580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852316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914E7-8B0B-DD4D-856F-28629586D5A2}" type="slidenum">
              <a:rPr lang="en-US" sz="1200"/>
              <a:pPr/>
              <a:t>26</a:t>
            </a:fld>
            <a:endParaRPr lang="en-US" sz="1200"/>
          </a:p>
        </p:txBody>
      </p:sp>
      <p:sp>
        <p:nvSpPr>
          <p:cNvPr id="860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D9A213F-9955-4F4B-B1A0-FC1BA1FA6650}" type="slidenum">
              <a:rPr lang="en-US" sz="1200"/>
              <a:pPr algn="r" eaLnBrk="1" hangingPunct="1"/>
              <a:t>26</a:t>
            </a:fld>
            <a:endParaRPr lang="en-US" sz="1200"/>
          </a:p>
        </p:txBody>
      </p:sp>
      <p:sp>
        <p:nvSpPr>
          <p:cNvPr id="260099"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6020" name="Rectangle 1027"/>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2249306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EAEDD9-046B-0444-B8E6-6BCDB8BCD1CD}" type="slidenum">
              <a:rPr lang="en-US" sz="1200"/>
              <a:pPr/>
              <a:t>28</a:t>
            </a:fld>
            <a:endParaRPr lang="en-US" sz="1200"/>
          </a:p>
        </p:txBody>
      </p:sp>
      <p:sp>
        <p:nvSpPr>
          <p:cNvPr id="262146"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89092"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3.8</a:t>
            </a:r>
          </a:p>
          <a:p>
            <a:pPr eaLnBrk="1" hangingPunct="1"/>
            <a:r>
              <a:rPr lang="el-GR">
                <a:solidFill>
                  <a:srgbClr val="000000"/>
                </a:solidFill>
                <a:cs typeface="Arial" charset="0"/>
              </a:rPr>
              <a:t>The apparent path of the sun across the sky as observed at different latitudes on the June solstice (June 21), the December solstice (December 21), and the equinox (March 20 and September 22).</a:t>
            </a:r>
          </a:p>
        </p:txBody>
      </p:sp>
    </p:spTree>
    <p:extLst>
      <p:ext uri="{BB962C8B-B14F-4D97-AF65-F5344CB8AC3E}">
        <p14:creationId xmlns:p14="http://schemas.microsoft.com/office/powerpoint/2010/main" val="264526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10B126-695D-494B-8955-B0E1A2CE712C}" type="slidenum">
              <a:rPr lang="en-US" sz="1200"/>
              <a:pPr/>
              <a:t>29</a:t>
            </a:fld>
            <a:endParaRPr lang="en-US" sz="1200"/>
          </a:p>
        </p:txBody>
      </p:sp>
      <p:sp>
        <p:nvSpPr>
          <p:cNvPr id="243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113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81067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E22921-A3F3-924D-B6BD-DDA8B308EB38}" type="slidenum">
              <a:rPr lang="en-US" sz="1200"/>
              <a:pPr/>
              <a:t>30</a:t>
            </a:fld>
            <a:endParaRPr lang="en-US" sz="1200"/>
          </a:p>
        </p:txBody>
      </p:sp>
      <p:sp>
        <p:nvSpPr>
          <p:cNvPr id="931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646CBA2-07C8-994E-B0BA-4E21FE506964}" type="slidenum">
              <a:rPr lang="en-US" sz="1200"/>
              <a:pPr algn="r" eaLnBrk="1" hangingPunct="1"/>
              <a:t>30</a:t>
            </a:fld>
            <a:endParaRPr lang="en-US" sz="1200"/>
          </a:p>
        </p:txBody>
      </p:sp>
      <p:sp>
        <p:nvSpPr>
          <p:cNvPr id="235523"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3188"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178497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52E409-ABF5-BA4F-8659-5FDC02759F02}" type="slidenum">
              <a:rPr lang="en-US" sz="1200"/>
              <a:pPr/>
              <a:t>3</a:t>
            </a:fld>
            <a:endParaRPr lang="en-US" sz="1200"/>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769209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3AC0C5-D4DA-084D-BED1-BFFBC7A1428B}" type="slidenum">
              <a:rPr lang="en-US" sz="1200"/>
              <a:pPr/>
              <a:t>31</a:t>
            </a:fld>
            <a:endParaRPr lang="en-US" sz="1200"/>
          </a:p>
        </p:txBody>
      </p:sp>
      <p:sp>
        <p:nvSpPr>
          <p:cNvPr id="264194"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95236"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3.2</a:t>
            </a:r>
          </a:p>
          <a:p>
            <a:pPr eaLnBrk="1" hangingPunct="1"/>
            <a:r>
              <a:rPr lang="el-GR">
                <a:solidFill>
                  <a:srgbClr val="000000"/>
                </a:solidFill>
                <a:cs typeface="Arial" charset="0"/>
              </a:rPr>
              <a:t>Sunlight that strikes a surface at an angle is spread over a larger area than sunlight that strikes the surface directly. Oblique sun rays deliver less energy (are less intense) to a surface than direct sun rays.</a:t>
            </a:r>
          </a:p>
        </p:txBody>
      </p:sp>
    </p:spTree>
    <p:extLst>
      <p:ext uri="{BB962C8B-B14F-4D97-AF65-F5344CB8AC3E}">
        <p14:creationId xmlns:p14="http://schemas.microsoft.com/office/powerpoint/2010/main" val="2428442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EF09D1-89DB-0A45-89E2-A3C9BF9C67E7}" type="slidenum">
              <a:rPr lang="en-US" sz="1200"/>
              <a:pPr/>
              <a:t>32</a:t>
            </a:fld>
            <a:endParaRPr lang="en-US" sz="1200"/>
          </a:p>
        </p:txBody>
      </p:sp>
      <p:sp>
        <p:nvSpPr>
          <p:cNvPr id="266242"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97284"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3.6</a:t>
            </a:r>
          </a:p>
          <a:p>
            <a:pPr eaLnBrk="1" hangingPunct="1"/>
            <a:r>
              <a:rPr lang="el-GR">
                <a:solidFill>
                  <a:srgbClr val="000000"/>
                </a:solidFill>
                <a:cs typeface="Arial" charset="0"/>
              </a:rPr>
              <a:t>During the Northern Hemisphere summer, sunlight that reaches the earth’s surface in far northern latitudes has passed through a thicker layer of absorbing, scattering, and reflecting atmosphere than sunlight that reaches the earth’s surface farther south. Sunlight is lost through both the thickness of the pure atmosphere and by impurities in the atmosphere. As the sun’s rays become more oblique, these effects become more pronounced.</a:t>
            </a:r>
          </a:p>
        </p:txBody>
      </p:sp>
    </p:spTree>
    <p:extLst>
      <p:ext uri="{BB962C8B-B14F-4D97-AF65-F5344CB8AC3E}">
        <p14:creationId xmlns:p14="http://schemas.microsoft.com/office/powerpoint/2010/main" val="3137424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B0DD67-87D0-2240-9498-59F75D4D8F49}" type="slidenum">
              <a:rPr lang="en-US" sz="1200"/>
              <a:pPr/>
              <a:t>33</a:t>
            </a:fld>
            <a:endParaRPr lang="en-US" sz="1200"/>
          </a:p>
        </p:txBody>
      </p:sp>
      <p:sp>
        <p:nvSpPr>
          <p:cNvPr id="99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8982B12-D76C-694E-98F0-BEA92D029859}" type="slidenum">
              <a:rPr lang="en-US" sz="1200"/>
              <a:pPr algn="r" eaLnBrk="1" hangingPunct="1"/>
              <a:t>33</a:t>
            </a:fld>
            <a:endParaRPr lang="en-US" sz="1200"/>
          </a:p>
        </p:txBody>
      </p:sp>
      <p:sp>
        <p:nvSpPr>
          <p:cNvPr id="232451"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9332" name="Rectangle 1027"/>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1374853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2CEAAE-5B59-264C-A667-B49DCF05DEC8}" type="slidenum">
              <a:rPr lang="en-US" sz="1200"/>
              <a:pPr/>
              <a:t>34</a:t>
            </a:fld>
            <a:endParaRPr lang="en-US" sz="1200"/>
          </a:p>
        </p:txBody>
      </p:sp>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A2B8F55-2F6D-224A-87DE-C4B2AF76FE55}" type="slidenum">
              <a:rPr lang="en-US" sz="1200"/>
              <a:pPr algn="r" eaLnBrk="1" hangingPunct="1"/>
              <a:t>34</a:t>
            </a:fld>
            <a:endParaRPr lang="en-US" sz="1200"/>
          </a:p>
        </p:txBody>
      </p:sp>
      <p:sp>
        <p:nvSpPr>
          <p:cNvPr id="23757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1380"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1134057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F361B2-3F12-6649-A767-C676AE5D3190}" type="slidenum">
              <a:rPr lang="en-US" sz="1200"/>
              <a:pPr/>
              <a:t>35</a:t>
            </a:fld>
            <a:endParaRPr lang="en-US" sz="1200"/>
          </a:p>
        </p:txBody>
      </p:sp>
      <p:sp>
        <p:nvSpPr>
          <p:cNvPr id="2682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3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306975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B0DD67-87D0-2240-9498-59F75D4D8F49}" type="slidenum">
              <a:rPr lang="en-US" sz="1200"/>
              <a:pPr/>
              <a:t>36</a:t>
            </a:fld>
            <a:endParaRPr lang="en-US" sz="1200"/>
          </a:p>
        </p:txBody>
      </p:sp>
      <p:sp>
        <p:nvSpPr>
          <p:cNvPr id="99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8982B12-D76C-694E-98F0-BEA92D029859}" type="slidenum">
              <a:rPr lang="en-US" sz="1200"/>
              <a:pPr algn="r" eaLnBrk="1" hangingPunct="1"/>
              <a:t>36</a:t>
            </a:fld>
            <a:endParaRPr lang="en-US" sz="1200"/>
          </a:p>
        </p:txBody>
      </p:sp>
      <p:sp>
        <p:nvSpPr>
          <p:cNvPr id="232451"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9332" name="Rectangle 1027"/>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368762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57C614-D2CD-2A4B-8424-CE7E8FE399DD}" type="slidenum">
              <a:rPr lang="en-US" sz="1200"/>
              <a:pPr/>
              <a:t>11</a:t>
            </a:fld>
            <a:endParaRPr lang="en-US" sz="1200"/>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54289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59AACB-A74D-4648-9570-E277BB0ED691}" type="slidenum">
              <a:rPr lang="en-US" sz="1200"/>
              <a:pPr/>
              <a:t>12</a:t>
            </a:fld>
            <a:endParaRPr lang="en-US" sz="1200"/>
          </a:p>
        </p:txBody>
      </p:sp>
      <p:sp>
        <p:nvSpPr>
          <p:cNvPr id="225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03587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5371AB-AE54-2F4B-960B-43CEC8E57DAE}" type="slidenum">
              <a:rPr lang="en-US" sz="1200"/>
              <a:pPr/>
              <a:t>14</a:t>
            </a:fld>
            <a:endParaRPr lang="en-US" sz="1200"/>
          </a:p>
        </p:txBody>
      </p:sp>
      <p:sp>
        <p:nvSpPr>
          <p:cNvPr id="25602"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60420"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solidFill>
                  <a:srgbClr val="000000"/>
                </a:solidFill>
                <a:cs typeface="Arial" charset="0"/>
              </a:rPr>
              <a:t>The hotter sun not only radiates more energy than that of the cooler earth (the area under the curve), but it also radiates the majority of its energy at much shorter wavelengths. (The area under the curves is equal to the total energy emitted, and the scales for the two curves differ by a factor of 100,000.)</a:t>
            </a:r>
          </a:p>
        </p:txBody>
      </p:sp>
    </p:spTree>
    <p:extLst>
      <p:ext uri="{BB962C8B-B14F-4D97-AF65-F5344CB8AC3E}">
        <p14:creationId xmlns:p14="http://schemas.microsoft.com/office/powerpoint/2010/main" val="378373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6B49DA-F005-3146-9B00-CD6910CC4A5C}" type="slidenum">
              <a:rPr lang="en-US" sz="1200"/>
              <a:pPr/>
              <a:t>15</a:t>
            </a:fld>
            <a:endParaRPr lang="en-US" sz="1200"/>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246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159572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593D0F-80F6-C04E-B746-45A8A5B26145}" type="slidenum">
              <a:rPr lang="en-US" sz="1200"/>
              <a:pPr/>
              <a:t>16</a:t>
            </a:fld>
            <a:endParaRPr lang="en-US" sz="1200"/>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451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32619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F8263-3AB7-834A-BB95-9436B68AA850}" type="slidenum">
              <a:rPr lang="en-US" sz="1200"/>
              <a:pPr/>
              <a:t>17</a:t>
            </a:fld>
            <a:endParaRPr lang="en-US" sz="1200"/>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656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707712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6C930C-FA38-9640-88F4-5B19EFACAD34}" type="slidenum">
              <a:rPr lang="en-US" sz="1200"/>
              <a:pPr/>
              <a:t>18</a:t>
            </a:fld>
            <a:endParaRPr lang="en-US" sz="1200"/>
          </a:p>
        </p:txBody>
      </p:sp>
      <p:sp>
        <p:nvSpPr>
          <p:cNvPr id="240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164050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358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48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43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7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580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512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50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9586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42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436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488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4706"/>
                <a:invGamma/>
              </a:schemeClr>
            </a:gs>
            <a:gs pos="100000">
              <a:schemeClr val="accent2"/>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b="1">
          <a:solidFill>
            <a:schemeClr val="tx2"/>
          </a:solidFill>
          <a:latin typeface="+mj-lt"/>
          <a:ea typeface="+mj-ea"/>
          <a:cs typeface="ＭＳ Ｐゴシック"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2"/>
          </a:solidFill>
          <a:latin typeface="Arial" charset="0"/>
          <a:ea typeface="ＭＳ Ｐゴシック" charset="0"/>
        </a:defRPr>
      </a:lvl6pPr>
      <a:lvl7pPr marL="914400" algn="ctr" rtl="0" eaLnBrk="0" fontAlgn="base" hangingPunct="0">
        <a:spcBef>
          <a:spcPct val="0"/>
        </a:spcBef>
        <a:spcAft>
          <a:spcPct val="0"/>
        </a:spcAft>
        <a:defRPr sz="4400" b="1">
          <a:solidFill>
            <a:schemeClr val="tx2"/>
          </a:solidFill>
          <a:latin typeface="Arial" charset="0"/>
          <a:ea typeface="ＭＳ Ｐゴシック" charset="0"/>
        </a:defRPr>
      </a:lvl7pPr>
      <a:lvl8pPr marL="1371600" algn="ctr" rtl="0" eaLnBrk="0" fontAlgn="base" hangingPunct="0">
        <a:spcBef>
          <a:spcPct val="0"/>
        </a:spcBef>
        <a:spcAft>
          <a:spcPct val="0"/>
        </a:spcAft>
        <a:defRPr sz="4400" b="1">
          <a:solidFill>
            <a:schemeClr val="tx2"/>
          </a:solidFill>
          <a:latin typeface="Arial" charset="0"/>
          <a:ea typeface="ＭＳ Ｐゴシック" charset="0"/>
        </a:defRPr>
      </a:lvl8pPr>
      <a:lvl9pPr marL="1828800" algn="ctr" rtl="0" eaLnBrk="0" fontAlgn="base" hangingPunct="0">
        <a:spcBef>
          <a:spcPct val="0"/>
        </a:spcBef>
        <a:spcAft>
          <a:spcPct val="0"/>
        </a:spcAft>
        <a:defRPr sz="44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2"/>
          <p:cNvSpPr txBox="1">
            <a:spLocks noChangeArrowheads="1"/>
          </p:cNvSpPr>
          <p:nvPr/>
        </p:nvSpPr>
        <p:spPr bwMode="auto">
          <a:xfrm>
            <a:off x="1500262" y="1752600"/>
            <a:ext cx="6143477" cy="17543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a:solidFill>
                  <a:srgbClr val="FFFF4D"/>
                </a:solidFill>
              </a:rPr>
              <a:t>EVSC 3300</a:t>
            </a:r>
          </a:p>
          <a:p>
            <a:pPr algn="ctr"/>
            <a:endParaRPr lang="en-US" sz="3600" dirty="0">
              <a:solidFill>
                <a:srgbClr val="FFFF4D"/>
              </a:solidFill>
            </a:endParaRPr>
          </a:p>
          <a:p>
            <a:pPr algn="ctr"/>
            <a:r>
              <a:rPr lang="en-US" sz="3600" dirty="0">
                <a:solidFill>
                  <a:srgbClr val="FFFF4D"/>
                </a:solidFill>
              </a:rPr>
              <a:t>ATMOSPHERIC RADIATION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B2970C-5A0F-8F4E-9E7D-3FDBB221BE75}"/>
              </a:ext>
            </a:extLst>
          </p:cNvPr>
          <p:cNvSpPr txBox="1"/>
          <p:nvPr/>
        </p:nvSpPr>
        <p:spPr>
          <a:xfrm>
            <a:off x="2214714" y="378372"/>
            <a:ext cx="4735592" cy="461665"/>
          </a:xfrm>
          <a:prstGeom prst="rect">
            <a:avLst/>
          </a:prstGeom>
          <a:noFill/>
        </p:spPr>
        <p:txBody>
          <a:bodyPr wrap="none" rtlCol="0">
            <a:spAutoFit/>
          </a:bodyPr>
          <a:lstStyle/>
          <a:p>
            <a:r>
              <a:rPr lang="en-US" dirty="0">
                <a:solidFill>
                  <a:schemeClr val="bg1"/>
                </a:solidFill>
              </a:rPr>
              <a:t>Emissivity Example:  Fresh Snow</a:t>
            </a:r>
          </a:p>
        </p:txBody>
      </p:sp>
      <p:pic>
        <p:nvPicPr>
          <p:cNvPr id="6" name="Picture 5">
            <a:extLst>
              <a:ext uri="{FF2B5EF4-FFF2-40B4-BE49-F238E27FC236}">
                <a16:creationId xmlns:a16="http://schemas.microsoft.com/office/drawing/2014/main" id="{51224915-B0B5-1442-9E9D-A1565B191236}"/>
              </a:ext>
            </a:extLst>
          </p:cNvPr>
          <p:cNvPicPr>
            <a:picLocks noChangeAspect="1"/>
          </p:cNvPicPr>
          <p:nvPr/>
        </p:nvPicPr>
        <p:blipFill>
          <a:blip r:embed="rId2"/>
          <a:stretch>
            <a:fillRect/>
          </a:stretch>
        </p:blipFill>
        <p:spPr>
          <a:xfrm>
            <a:off x="252247" y="1011564"/>
            <a:ext cx="4437117" cy="3538757"/>
          </a:xfrm>
          <a:prstGeom prst="rect">
            <a:avLst/>
          </a:prstGeom>
        </p:spPr>
      </p:pic>
      <p:sp>
        <p:nvSpPr>
          <p:cNvPr id="7" name="TextBox 6">
            <a:extLst>
              <a:ext uri="{FF2B5EF4-FFF2-40B4-BE49-F238E27FC236}">
                <a16:creationId xmlns:a16="http://schemas.microsoft.com/office/drawing/2014/main" id="{30D75C3C-48B3-B94E-837F-7D6729E1D82D}"/>
              </a:ext>
            </a:extLst>
          </p:cNvPr>
          <p:cNvSpPr txBox="1"/>
          <p:nvPr/>
        </p:nvSpPr>
        <p:spPr>
          <a:xfrm>
            <a:off x="399393" y="4803228"/>
            <a:ext cx="3885231" cy="461665"/>
          </a:xfrm>
          <a:prstGeom prst="rect">
            <a:avLst/>
          </a:prstGeom>
          <a:noFill/>
        </p:spPr>
        <p:txBody>
          <a:bodyPr wrap="none" rtlCol="0">
            <a:spAutoFit/>
          </a:bodyPr>
          <a:lstStyle/>
          <a:p>
            <a:r>
              <a:rPr lang="en-US" dirty="0">
                <a:solidFill>
                  <a:srgbClr val="7DF9FD"/>
                </a:solidFill>
              </a:rPr>
              <a:t>Snow’s visible emissivity = </a:t>
            </a:r>
          </a:p>
        </p:txBody>
      </p:sp>
      <p:sp>
        <p:nvSpPr>
          <p:cNvPr id="8" name="TextBox 7">
            <a:extLst>
              <a:ext uri="{FF2B5EF4-FFF2-40B4-BE49-F238E27FC236}">
                <a16:creationId xmlns:a16="http://schemas.microsoft.com/office/drawing/2014/main" id="{F5C481C0-F6F9-4C4D-AF28-C283E8C3869B}"/>
              </a:ext>
            </a:extLst>
          </p:cNvPr>
          <p:cNvSpPr txBox="1"/>
          <p:nvPr/>
        </p:nvSpPr>
        <p:spPr>
          <a:xfrm>
            <a:off x="409902" y="5353241"/>
            <a:ext cx="4072782" cy="461665"/>
          </a:xfrm>
          <a:prstGeom prst="rect">
            <a:avLst/>
          </a:prstGeom>
          <a:noFill/>
        </p:spPr>
        <p:txBody>
          <a:bodyPr wrap="none" rtlCol="0">
            <a:spAutoFit/>
          </a:bodyPr>
          <a:lstStyle/>
          <a:p>
            <a:r>
              <a:rPr lang="en-US" dirty="0">
                <a:solidFill>
                  <a:srgbClr val="7DF9FD"/>
                </a:solidFill>
              </a:rPr>
              <a:t>Snow’s infrared emissivity = </a:t>
            </a:r>
          </a:p>
        </p:txBody>
      </p:sp>
      <p:sp>
        <p:nvSpPr>
          <p:cNvPr id="9" name="TextBox 8">
            <a:extLst>
              <a:ext uri="{FF2B5EF4-FFF2-40B4-BE49-F238E27FC236}">
                <a16:creationId xmlns:a16="http://schemas.microsoft.com/office/drawing/2014/main" id="{C3844A04-9AB0-E34A-8538-575FA6498D59}"/>
              </a:ext>
            </a:extLst>
          </p:cNvPr>
          <p:cNvSpPr txBox="1"/>
          <p:nvPr/>
        </p:nvSpPr>
        <p:spPr>
          <a:xfrm>
            <a:off x="409903" y="5923352"/>
            <a:ext cx="4295600" cy="461665"/>
          </a:xfrm>
          <a:prstGeom prst="rect">
            <a:avLst/>
          </a:prstGeom>
          <a:noFill/>
        </p:spPr>
        <p:txBody>
          <a:bodyPr wrap="none" rtlCol="0">
            <a:spAutoFit/>
          </a:bodyPr>
          <a:lstStyle/>
          <a:p>
            <a:r>
              <a:rPr lang="en-US" dirty="0">
                <a:solidFill>
                  <a:srgbClr val="7DF9FD"/>
                </a:solidFill>
              </a:rPr>
              <a:t>Snow’s infrared absorptivity = </a:t>
            </a:r>
          </a:p>
        </p:txBody>
      </p:sp>
      <p:pic>
        <p:nvPicPr>
          <p:cNvPr id="11" name="Picture 10">
            <a:extLst>
              <a:ext uri="{FF2B5EF4-FFF2-40B4-BE49-F238E27FC236}">
                <a16:creationId xmlns:a16="http://schemas.microsoft.com/office/drawing/2014/main" id="{213EAB0E-9F68-4442-B833-F372D3FC47E5}"/>
              </a:ext>
            </a:extLst>
          </p:cNvPr>
          <p:cNvPicPr>
            <a:picLocks noChangeAspect="1"/>
          </p:cNvPicPr>
          <p:nvPr/>
        </p:nvPicPr>
        <p:blipFill>
          <a:blip r:embed="rId3"/>
          <a:stretch>
            <a:fillRect/>
          </a:stretch>
        </p:blipFill>
        <p:spPr>
          <a:xfrm>
            <a:off x="4929923" y="1327260"/>
            <a:ext cx="4019746" cy="2907364"/>
          </a:xfrm>
          <a:prstGeom prst="rect">
            <a:avLst/>
          </a:prstGeom>
        </p:spPr>
      </p:pic>
      <p:sp>
        <p:nvSpPr>
          <p:cNvPr id="12" name="TextBox 11">
            <a:extLst>
              <a:ext uri="{FF2B5EF4-FFF2-40B4-BE49-F238E27FC236}">
                <a16:creationId xmlns:a16="http://schemas.microsoft.com/office/drawing/2014/main" id="{18549683-F7D4-7947-875C-9FE0742E1163}"/>
              </a:ext>
            </a:extLst>
          </p:cNvPr>
          <p:cNvSpPr txBox="1"/>
          <p:nvPr/>
        </p:nvSpPr>
        <p:spPr>
          <a:xfrm>
            <a:off x="4247343" y="4816333"/>
            <a:ext cx="356188" cy="461665"/>
          </a:xfrm>
          <a:prstGeom prst="rect">
            <a:avLst/>
          </a:prstGeom>
          <a:noFill/>
        </p:spPr>
        <p:txBody>
          <a:bodyPr wrap="none" rtlCol="0">
            <a:spAutoFit/>
          </a:bodyPr>
          <a:lstStyle/>
          <a:p>
            <a:r>
              <a:rPr lang="en-US" dirty="0">
                <a:solidFill>
                  <a:srgbClr val="7DF9FD"/>
                </a:solidFill>
              </a:rPr>
              <a:t>0</a:t>
            </a:r>
          </a:p>
        </p:txBody>
      </p:sp>
      <p:sp>
        <p:nvSpPr>
          <p:cNvPr id="13" name="TextBox 12">
            <a:extLst>
              <a:ext uri="{FF2B5EF4-FFF2-40B4-BE49-F238E27FC236}">
                <a16:creationId xmlns:a16="http://schemas.microsoft.com/office/drawing/2014/main" id="{EAB6B05E-D073-6443-8F10-721B21F74121}"/>
              </a:ext>
            </a:extLst>
          </p:cNvPr>
          <p:cNvSpPr txBox="1"/>
          <p:nvPr/>
        </p:nvSpPr>
        <p:spPr>
          <a:xfrm>
            <a:off x="4333176" y="5357640"/>
            <a:ext cx="3711272" cy="461665"/>
          </a:xfrm>
          <a:prstGeom prst="rect">
            <a:avLst/>
          </a:prstGeom>
          <a:noFill/>
        </p:spPr>
        <p:txBody>
          <a:bodyPr wrap="none" rtlCol="0">
            <a:spAutoFit/>
          </a:bodyPr>
          <a:lstStyle/>
          <a:p>
            <a:r>
              <a:rPr lang="en-US" dirty="0">
                <a:solidFill>
                  <a:srgbClr val="7DF9FD"/>
                </a:solidFill>
              </a:rPr>
              <a:t>0.99 (almost a blackbody)</a:t>
            </a:r>
          </a:p>
        </p:txBody>
      </p:sp>
      <p:sp>
        <p:nvSpPr>
          <p:cNvPr id="14" name="TextBox 13">
            <a:extLst>
              <a:ext uri="{FF2B5EF4-FFF2-40B4-BE49-F238E27FC236}">
                <a16:creationId xmlns:a16="http://schemas.microsoft.com/office/drawing/2014/main" id="{7E395627-2412-4C44-9DCC-2557AD43CB31}"/>
              </a:ext>
            </a:extLst>
          </p:cNvPr>
          <p:cNvSpPr txBox="1"/>
          <p:nvPr/>
        </p:nvSpPr>
        <p:spPr>
          <a:xfrm>
            <a:off x="4537828" y="5923351"/>
            <a:ext cx="2985946" cy="461665"/>
          </a:xfrm>
          <a:prstGeom prst="rect">
            <a:avLst/>
          </a:prstGeom>
          <a:noFill/>
        </p:spPr>
        <p:txBody>
          <a:bodyPr wrap="none" rtlCol="0">
            <a:spAutoFit/>
          </a:bodyPr>
          <a:lstStyle/>
          <a:p>
            <a:r>
              <a:rPr lang="en-US" dirty="0">
                <a:solidFill>
                  <a:srgbClr val="7DF9FD"/>
                </a:solidFill>
              </a:rPr>
              <a:t>0.99 (</a:t>
            </a:r>
            <a:r>
              <a:rPr lang="en-US" dirty="0" err="1">
                <a:solidFill>
                  <a:srgbClr val="7DF9FD"/>
                </a:solidFill>
              </a:rPr>
              <a:t>Kirchoff’s</a:t>
            </a:r>
            <a:r>
              <a:rPr lang="en-US" dirty="0">
                <a:solidFill>
                  <a:srgbClr val="7DF9FD"/>
                </a:solidFill>
              </a:rPr>
              <a:t> Law)</a:t>
            </a:r>
          </a:p>
        </p:txBody>
      </p:sp>
    </p:spTree>
    <p:extLst>
      <p:ext uri="{BB962C8B-B14F-4D97-AF65-F5344CB8AC3E}">
        <p14:creationId xmlns:p14="http://schemas.microsoft.com/office/powerpoint/2010/main" val="57747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emissiv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5" y="169863"/>
            <a:ext cx="6176963" cy="651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4" name="Left Brace 1"/>
          <p:cNvSpPr>
            <a:spLocks/>
          </p:cNvSpPr>
          <p:nvPr/>
        </p:nvSpPr>
        <p:spPr bwMode="auto">
          <a:xfrm>
            <a:off x="1016000" y="4732338"/>
            <a:ext cx="307975" cy="1163637"/>
          </a:xfrm>
          <a:prstGeom prst="leftBrace">
            <a:avLst>
              <a:gd name="adj1" fmla="val 8326"/>
              <a:gd name="adj2" fmla="val 50000"/>
            </a:avLst>
          </a:prstGeom>
          <a:noFill/>
          <a:ln w="57150">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3" name="TextBox 2"/>
          <p:cNvSpPr txBox="1"/>
          <p:nvPr/>
        </p:nvSpPr>
        <p:spPr>
          <a:xfrm>
            <a:off x="80963" y="5080000"/>
            <a:ext cx="962025" cy="461963"/>
          </a:xfrm>
          <a:prstGeom prst="rect">
            <a:avLst/>
          </a:prstGeom>
          <a:noFill/>
        </p:spPr>
        <p:txBody>
          <a:bodyPr wrap="none">
            <a:spAutoFit/>
          </a:bodyPr>
          <a:lstStyle/>
          <a:p>
            <a:pPr algn="ctr">
              <a:defRPr/>
            </a:pPr>
            <a:r>
              <a:rPr lang="en-US" sz="1200" dirty="0">
                <a:solidFill>
                  <a:schemeClr val="bg1">
                    <a:lumMod val="85000"/>
                  </a:schemeClr>
                </a:solidFill>
              </a:rPr>
              <a:t>by</a:t>
            </a:r>
          </a:p>
          <a:p>
            <a:pPr algn="ctr">
              <a:defRPr/>
            </a:pPr>
            <a:r>
              <a:rPr lang="en-US" sz="1200" dirty="0">
                <a:solidFill>
                  <a:schemeClr val="bg1">
                    <a:lumMod val="85000"/>
                  </a:schemeClr>
                </a:solidFill>
              </a:rPr>
              <a:t>wavelength</a:t>
            </a:r>
          </a:p>
        </p:txBody>
      </p:sp>
      <p:sp>
        <p:nvSpPr>
          <p:cNvPr id="6" name="TextBox 5"/>
          <p:cNvSpPr txBox="1"/>
          <p:nvPr/>
        </p:nvSpPr>
        <p:spPr>
          <a:xfrm>
            <a:off x="7767638" y="2157413"/>
            <a:ext cx="706437" cy="277812"/>
          </a:xfrm>
          <a:prstGeom prst="rect">
            <a:avLst/>
          </a:prstGeom>
          <a:noFill/>
        </p:spPr>
        <p:txBody>
          <a:bodyPr wrap="none">
            <a:spAutoFit/>
          </a:bodyPr>
          <a:lstStyle/>
          <a:p>
            <a:pPr algn="ctr">
              <a:defRPr/>
            </a:pPr>
            <a:r>
              <a:rPr lang="en-US" sz="1200" dirty="0">
                <a:solidFill>
                  <a:schemeClr val="bg1">
                    <a:lumMod val="85000"/>
                  </a:schemeClr>
                </a:solidFill>
              </a:rPr>
              <a:t>ice only</a:t>
            </a:r>
          </a:p>
        </p:txBody>
      </p:sp>
      <p:sp>
        <p:nvSpPr>
          <p:cNvPr id="7" name="TextBox 6"/>
          <p:cNvSpPr txBox="1"/>
          <p:nvPr/>
        </p:nvSpPr>
        <p:spPr>
          <a:xfrm>
            <a:off x="7735888" y="2763838"/>
            <a:ext cx="1287462" cy="277812"/>
          </a:xfrm>
          <a:prstGeom prst="rect">
            <a:avLst/>
          </a:prstGeom>
          <a:noFill/>
        </p:spPr>
        <p:txBody>
          <a:bodyPr wrap="none">
            <a:spAutoFit/>
          </a:bodyPr>
          <a:lstStyle/>
          <a:p>
            <a:pPr algn="ctr">
              <a:defRPr/>
            </a:pPr>
            <a:r>
              <a:rPr lang="en-US" sz="1200" dirty="0">
                <a:solidFill>
                  <a:schemeClr val="bg1">
                    <a:lumMod val="85000"/>
                  </a:schemeClr>
                </a:solidFill>
              </a:rPr>
              <a:t>liquid water only</a:t>
            </a:r>
          </a:p>
        </p:txBody>
      </p:sp>
      <p:sp>
        <p:nvSpPr>
          <p:cNvPr id="8" name="TextBox 7"/>
          <p:cNvSpPr txBox="1"/>
          <p:nvPr/>
        </p:nvSpPr>
        <p:spPr>
          <a:xfrm>
            <a:off x="7756525" y="2470150"/>
            <a:ext cx="1004888" cy="277813"/>
          </a:xfrm>
          <a:prstGeom prst="rect">
            <a:avLst/>
          </a:prstGeom>
          <a:noFill/>
        </p:spPr>
        <p:txBody>
          <a:bodyPr wrap="none">
            <a:spAutoFit/>
          </a:bodyPr>
          <a:lstStyle/>
          <a:p>
            <a:pPr algn="ctr">
              <a:defRPr/>
            </a:pPr>
            <a:r>
              <a:rPr lang="en-US" sz="1200" dirty="0">
                <a:solidFill>
                  <a:schemeClr val="bg1">
                    <a:lumMod val="85000"/>
                  </a:schemeClr>
                </a:solidFill>
              </a:rPr>
              <a:t>liquid or mix</a:t>
            </a:r>
          </a:p>
        </p:txBody>
      </p:sp>
    </p:spTree>
    <p:extLst>
      <p:ext uri="{BB962C8B-B14F-4D97-AF65-F5344CB8AC3E}">
        <p14:creationId xmlns:p14="http://schemas.microsoft.com/office/powerpoint/2010/main" val="2666342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62050"/>
            <a:ext cx="5918200" cy="4533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6322" name="Text Box 3"/>
          <p:cNvSpPr txBox="1">
            <a:spLocks noChangeArrowheads="1"/>
          </p:cNvSpPr>
          <p:nvPr/>
        </p:nvSpPr>
        <p:spPr bwMode="auto">
          <a:xfrm>
            <a:off x="4860925" y="1266825"/>
            <a:ext cx="19970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E1161E"/>
                </a:solidFill>
              </a:rPr>
              <a:t>Planck Curve</a:t>
            </a:r>
            <a:endParaRPr lang="en-US"/>
          </a:p>
        </p:txBody>
      </p:sp>
      <p:sp>
        <p:nvSpPr>
          <p:cNvPr id="56323" name="Line 4"/>
          <p:cNvSpPr>
            <a:spLocks noChangeShapeType="1"/>
          </p:cNvSpPr>
          <p:nvPr/>
        </p:nvSpPr>
        <p:spPr bwMode="auto">
          <a:xfrm flipH="1">
            <a:off x="4800600" y="1676400"/>
            <a:ext cx="990600" cy="1143000"/>
          </a:xfrm>
          <a:prstGeom prst="line">
            <a:avLst/>
          </a:prstGeom>
          <a:noFill/>
          <a:ln w="28575">
            <a:solidFill>
              <a:srgbClr val="E1161E"/>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6324" name="Text Box 5"/>
          <p:cNvSpPr txBox="1">
            <a:spLocks noChangeArrowheads="1"/>
          </p:cNvSpPr>
          <p:nvPr/>
        </p:nvSpPr>
        <p:spPr bwMode="auto">
          <a:xfrm rot="-5400000">
            <a:off x="-56356" y="2312194"/>
            <a:ext cx="2293938" cy="641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rgbClr val="FFFA84"/>
                </a:solidFill>
              </a:rPr>
              <a:t>Irradiance</a:t>
            </a:r>
          </a:p>
          <a:p>
            <a:pPr algn="ctr"/>
            <a:r>
              <a:rPr lang="en-US" sz="1800">
                <a:solidFill>
                  <a:srgbClr val="FFFA84"/>
                </a:solidFill>
              </a:rPr>
              <a:t>Radiant Flux Density</a:t>
            </a:r>
            <a:endParaRPr lang="en-US"/>
          </a:p>
        </p:txBody>
      </p:sp>
      <p:sp>
        <p:nvSpPr>
          <p:cNvPr id="56325" name="Text Box 6"/>
          <p:cNvSpPr txBox="1">
            <a:spLocks noChangeArrowheads="1"/>
          </p:cNvSpPr>
          <p:nvPr/>
        </p:nvSpPr>
        <p:spPr bwMode="auto">
          <a:xfrm>
            <a:off x="3436938" y="228600"/>
            <a:ext cx="2268537"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84"/>
                </a:solidFill>
              </a:rPr>
              <a:t>Solar Radiation</a:t>
            </a:r>
            <a:endParaRPr lang="en-US"/>
          </a:p>
        </p:txBody>
      </p:sp>
      <p:pic>
        <p:nvPicPr>
          <p:cNvPr id="3" name="Picture 2">
            <a:extLst>
              <a:ext uri="{FF2B5EF4-FFF2-40B4-BE49-F238E27FC236}">
                <a16:creationId xmlns:a16="http://schemas.microsoft.com/office/drawing/2014/main" id="{AC03D3AA-B397-7440-9FA9-5F80DEA98808}"/>
              </a:ext>
            </a:extLst>
          </p:cNvPr>
          <p:cNvPicPr>
            <a:picLocks noChangeAspect="1"/>
          </p:cNvPicPr>
          <p:nvPr/>
        </p:nvPicPr>
        <p:blipFill rotWithShape="1">
          <a:blip r:embed="rId4"/>
          <a:srcRect l="3222" t="11250" r="13750" b="19338"/>
          <a:stretch/>
        </p:blipFill>
        <p:spPr>
          <a:xfrm>
            <a:off x="6615953" y="5272894"/>
            <a:ext cx="2528047" cy="1585106"/>
          </a:xfrm>
          <a:prstGeom prst="rect">
            <a:avLst/>
          </a:prstGeom>
        </p:spPr>
      </p:pic>
    </p:spTree>
    <p:extLst>
      <p:ext uri="{BB962C8B-B14F-4D97-AF65-F5344CB8AC3E}">
        <p14:creationId xmlns:p14="http://schemas.microsoft.com/office/powerpoint/2010/main" val="3983318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descr="13589_02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2700"/>
            <a:ext cx="9144000" cy="426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Text Box 6"/>
          <p:cNvSpPr txBox="1">
            <a:spLocks noChangeArrowheads="1"/>
          </p:cNvSpPr>
          <p:nvPr/>
        </p:nvSpPr>
        <p:spPr bwMode="auto">
          <a:xfrm>
            <a:off x="3436938" y="228600"/>
            <a:ext cx="2268537"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84"/>
                </a:solidFill>
              </a:rPr>
              <a:t>Solar Radiation</a:t>
            </a:r>
            <a:endParaRPr lang="en-US"/>
          </a:p>
        </p:txBody>
      </p:sp>
      <p:sp>
        <p:nvSpPr>
          <p:cNvPr id="58371" name="TextBox 5"/>
          <p:cNvSpPr txBox="1">
            <a:spLocks noChangeArrowheads="1"/>
          </p:cNvSpPr>
          <p:nvPr/>
        </p:nvSpPr>
        <p:spPr bwMode="auto">
          <a:xfrm>
            <a:off x="5326063" y="5688013"/>
            <a:ext cx="26654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Note units change</a:t>
            </a:r>
          </a:p>
        </p:txBody>
      </p:sp>
    </p:spTree>
    <p:extLst>
      <p:ext uri="{BB962C8B-B14F-4D97-AF65-F5344CB8AC3E}">
        <p14:creationId xmlns:p14="http://schemas.microsoft.com/office/powerpoint/2010/main" val="3268928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59394" name="Text Box 7"/>
          <p:cNvSpPr txBox="1">
            <a:spLocks noChangeArrowheads="1"/>
          </p:cNvSpPr>
          <p:nvPr/>
        </p:nvSpPr>
        <p:spPr bwMode="auto">
          <a:xfrm>
            <a:off x="2717800" y="219075"/>
            <a:ext cx="364013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84"/>
                </a:solidFill>
              </a:rPr>
              <a:t>Blackbody Planck Curves</a:t>
            </a:r>
            <a:endParaRPr lang="en-US"/>
          </a:p>
        </p:txBody>
      </p:sp>
      <p:pic>
        <p:nvPicPr>
          <p:cNvPr id="59395" name="Picture 8" descr="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906463"/>
            <a:ext cx="8775700" cy="5199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6" name="Text Box 9"/>
          <p:cNvSpPr txBox="1">
            <a:spLocks noChangeArrowheads="1"/>
          </p:cNvSpPr>
          <p:nvPr/>
        </p:nvSpPr>
        <p:spPr bwMode="auto">
          <a:xfrm>
            <a:off x="2547938" y="2379663"/>
            <a:ext cx="666750" cy="2746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6000 K</a:t>
            </a:r>
          </a:p>
        </p:txBody>
      </p:sp>
      <p:sp>
        <p:nvSpPr>
          <p:cNvPr id="59397" name="Rectangle 10"/>
          <p:cNvSpPr>
            <a:spLocks noChangeArrowheads="1"/>
          </p:cNvSpPr>
          <p:nvPr/>
        </p:nvSpPr>
        <p:spPr bwMode="auto">
          <a:xfrm>
            <a:off x="549275" y="1690688"/>
            <a:ext cx="269875" cy="379412"/>
          </a:xfrm>
          <a:prstGeom prst="rect">
            <a:avLst/>
          </a:prstGeom>
          <a:noFill/>
          <a:ln w="38100">
            <a:solidFill>
              <a:srgbClr val="F32214"/>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59398" name="Rectangle 11"/>
          <p:cNvSpPr>
            <a:spLocks noChangeArrowheads="1"/>
          </p:cNvSpPr>
          <p:nvPr/>
        </p:nvSpPr>
        <p:spPr bwMode="auto">
          <a:xfrm>
            <a:off x="5132388" y="3613150"/>
            <a:ext cx="239712" cy="220663"/>
          </a:xfrm>
          <a:prstGeom prst="rect">
            <a:avLst/>
          </a:prstGeom>
          <a:noFill/>
          <a:ln w="38100">
            <a:solidFill>
              <a:srgbClr val="F32214"/>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pic>
        <p:nvPicPr>
          <p:cNvPr id="3" name="Picture 2">
            <a:extLst>
              <a:ext uri="{FF2B5EF4-FFF2-40B4-BE49-F238E27FC236}">
                <a16:creationId xmlns:a16="http://schemas.microsoft.com/office/drawing/2014/main" id="{8CC4CDC3-AA30-E847-BD65-525AE3A12A15}"/>
              </a:ext>
            </a:extLst>
          </p:cNvPr>
          <p:cNvPicPr>
            <a:picLocks noChangeAspect="1"/>
          </p:cNvPicPr>
          <p:nvPr/>
        </p:nvPicPr>
        <p:blipFill rotWithShape="1">
          <a:blip r:embed="rId4"/>
          <a:srcRect l="10030" t="16109" r="8385" b="17704"/>
          <a:stretch/>
        </p:blipFill>
        <p:spPr>
          <a:xfrm>
            <a:off x="7013537" y="0"/>
            <a:ext cx="2130463" cy="2386584"/>
          </a:xfrm>
          <a:prstGeom prst="rect">
            <a:avLst/>
          </a:prstGeom>
        </p:spPr>
      </p:pic>
    </p:spTree>
    <p:extLst>
      <p:ext uri="{BB962C8B-B14F-4D97-AF65-F5344CB8AC3E}">
        <p14:creationId xmlns:p14="http://schemas.microsoft.com/office/powerpoint/2010/main" val="4000270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descr="wein's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3" y="1004888"/>
            <a:ext cx="6518275" cy="484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ext Box 4"/>
          <p:cNvSpPr txBox="1">
            <a:spLocks noChangeArrowheads="1"/>
          </p:cNvSpPr>
          <p:nvPr/>
        </p:nvSpPr>
        <p:spPr bwMode="auto">
          <a:xfrm>
            <a:off x="2514600" y="276225"/>
            <a:ext cx="404653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Blackbody Emission Spectra</a:t>
            </a:r>
          </a:p>
        </p:txBody>
      </p:sp>
      <p:sp>
        <p:nvSpPr>
          <p:cNvPr id="2" name="Oval 1">
            <a:extLst>
              <a:ext uri="{FF2B5EF4-FFF2-40B4-BE49-F238E27FC236}">
                <a16:creationId xmlns:a16="http://schemas.microsoft.com/office/drawing/2014/main" id="{72721812-C399-E341-BCC4-CC633C6383D6}"/>
              </a:ext>
            </a:extLst>
          </p:cNvPr>
          <p:cNvSpPr/>
          <p:nvPr/>
        </p:nvSpPr>
        <p:spPr bwMode="auto">
          <a:xfrm>
            <a:off x="4882896" y="1417320"/>
            <a:ext cx="82296" cy="91440"/>
          </a:xfrm>
          <a:prstGeom prst="ellips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chemeClr val="bg1"/>
                </a:solidFill>
              </a:ln>
              <a:solidFill>
                <a:srgbClr val="000000"/>
              </a:solidFill>
              <a:effectLst/>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69FED9F0-699E-0C4C-83EA-068AF16192F5}"/>
              </a:ext>
            </a:extLst>
          </p:cNvPr>
          <p:cNvSpPr/>
          <p:nvPr/>
        </p:nvSpPr>
        <p:spPr bwMode="auto">
          <a:xfrm>
            <a:off x="5218176" y="2923032"/>
            <a:ext cx="82296" cy="91440"/>
          </a:xfrm>
          <a:prstGeom prst="ellips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chemeClr val="bg1"/>
                </a:solidFill>
              </a:ln>
              <a:solidFill>
                <a:srgbClr val="000000"/>
              </a:solidFill>
              <a:effectLst/>
              <a:latin typeface="Arial" charset="0"/>
              <a:ea typeface="ＭＳ Ｐゴシック" charset="0"/>
              <a:cs typeface="ＭＳ Ｐゴシック" charset="0"/>
            </a:endParaRPr>
          </a:p>
        </p:txBody>
      </p:sp>
      <p:sp>
        <p:nvSpPr>
          <p:cNvPr id="6" name="Oval 5">
            <a:extLst>
              <a:ext uri="{FF2B5EF4-FFF2-40B4-BE49-F238E27FC236}">
                <a16:creationId xmlns:a16="http://schemas.microsoft.com/office/drawing/2014/main" id="{C709E023-22DA-4C4B-88C9-A4CD7B5610FC}"/>
              </a:ext>
            </a:extLst>
          </p:cNvPr>
          <p:cNvSpPr/>
          <p:nvPr/>
        </p:nvSpPr>
        <p:spPr bwMode="auto">
          <a:xfrm>
            <a:off x="5690616" y="3779520"/>
            <a:ext cx="82296" cy="91440"/>
          </a:xfrm>
          <a:prstGeom prst="ellips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chemeClr val="bg1"/>
                </a:solid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835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descr="blackbodycur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638" y="685800"/>
            <a:ext cx="6151562" cy="598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Text Box 4"/>
          <p:cNvSpPr txBox="1">
            <a:spLocks noChangeArrowheads="1"/>
          </p:cNvSpPr>
          <p:nvPr/>
        </p:nvSpPr>
        <p:spPr bwMode="auto">
          <a:xfrm>
            <a:off x="1176338" y="123825"/>
            <a:ext cx="6824662"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Blackbody Emission and Atmospheric Absorption</a:t>
            </a:r>
          </a:p>
        </p:txBody>
      </p:sp>
      <p:sp>
        <p:nvSpPr>
          <p:cNvPr id="63491" name="Text Box 5"/>
          <p:cNvSpPr txBox="1">
            <a:spLocks noChangeArrowheads="1"/>
          </p:cNvSpPr>
          <p:nvPr/>
        </p:nvSpPr>
        <p:spPr bwMode="auto">
          <a:xfrm>
            <a:off x="465138" y="3336925"/>
            <a:ext cx="1058862"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hlink"/>
                </a:solidFill>
              </a:rPr>
              <a:t>Surface</a:t>
            </a:r>
          </a:p>
        </p:txBody>
      </p:sp>
      <p:sp>
        <p:nvSpPr>
          <p:cNvPr id="63492" name="Text Box 6"/>
          <p:cNvSpPr txBox="1">
            <a:spLocks noChangeArrowheads="1"/>
          </p:cNvSpPr>
          <p:nvPr/>
        </p:nvSpPr>
        <p:spPr bwMode="auto">
          <a:xfrm>
            <a:off x="212725" y="4572000"/>
            <a:ext cx="1539875"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hlink"/>
                </a:solidFill>
              </a:rPr>
              <a:t>Tropopause</a:t>
            </a:r>
          </a:p>
        </p:txBody>
      </p:sp>
      <p:sp>
        <p:nvSpPr>
          <p:cNvPr id="63493" name="Line 7"/>
          <p:cNvSpPr>
            <a:spLocks noChangeShapeType="1"/>
          </p:cNvSpPr>
          <p:nvPr/>
        </p:nvSpPr>
        <p:spPr bwMode="auto">
          <a:xfrm flipV="1">
            <a:off x="3898900" y="2711450"/>
            <a:ext cx="0"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494" name="Line 8"/>
          <p:cNvSpPr>
            <a:spLocks noChangeShapeType="1"/>
          </p:cNvSpPr>
          <p:nvPr/>
        </p:nvSpPr>
        <p:spPr bwMode="auto">
          <a:xfrm flipV="1">
            <a:off x="3473450" y="2724150"/>
            <a:ext cx="0"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495" name="Text Box 9"/>
          <p:cNvSpPr txBox="1">
            <a:spLocks noChangeArrowheads="1"/>
          </p:cNvSpPr>
          <p:nvPr/>
        </p:nvSpPr>
        <p:spPr bwMode="auto">
          <a:xfrm>
            <a:off x="3470275" y="2579688"/>
            <a:ext cx="43180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vis</a:t>
            </a:r>
          </a:p>
        </p:txBody>
      </p:sp>
      <p:sp>
        <p:nvSpPr>
          <p:cNvPr id="63496" name="Text Box 10"/>
          <p:cNvSpPr txBox="1">
            <a:spLocks noChangeArrowheads="1"/>
          </p:cNvSpPr>
          <p:nvPr/>
        </p:nvSpPr>
        <p:spPr bwMode="auto">
          <a:xfrm>
            <a:off x="2403475" y="2579688"/>
            <a:ext cx="105410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ultraviolet</a:t>
            </a:r>
          </a:p>
        </p:txBody>
      </p:sp>
      <p:sp>
        <p:nvSpPr>
          <p:cNvPr id="63497" name="Text Box 11"/>
          <p:cNvSpPr txBox="1">
            <a:spLocks noChangeArrowheads="1"/>
          </p:cNvSpPr>
          <p:nvPr/>
        </p:nvSpPr>
        <p:spPr bwMode="auto">
          <a:xfrm>
            <a:off x="3883025" y="2586038"/>
            <a:ext cx="873125"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infrared</a:t>
            </a:r>
          </a:p>
        </p:txBody>
      </p:sp>
      <p:sp>
        <p:nvSpPr>
          <p:cNvPr id="63498" name="Text Box 12"/>
          <p:cNvSpPr txBox="1">
            <a:spLocks noChangeArrowheads="1"/>
          </p:cNvSpPr>
          <p:nvPr/>
        </p:nvSpPr>
        <p:spPr bwMode="auto">
          <a:xfrm>
            <a:off x="5851525" y="2598738"/>
            <a:ext cx="873125"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infrared</a:t>
            </a:r>
          </a:p>
        </p:txBody>
      </p:sp>
      <p:sp>
        <p:nvSpPr>
          <p:cNvPr id="63499" name="Text Box 13"/>
          <p:cNvSpPr txBox="1">
            <a:spLocks noChangeArrowheads="1"/>
          </p:cNvSpPr>
          <p:nvPr/>
        </p:nvSpPr>
        <p:spPr bwMode="auto">
          <a:xfrm>
            <a:off x="3425825" y="2003425"/>
            <a:ext cx="9017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sun</a:t>
            </a:r>
            <a:r>
              <a:rPr lang="en-US" baseline="-25000"/>
              <a:t>bb</a:t>
            </a:r>
            <a:endParaRPr lang="en-US"/>
          </a:p>
        </p:txBody>
      </p:sp>
      <p:sp>
        <p:nvSpPr>
          <p:cNvPr id="63500" name="Text Box 14"/>
          <p:cNvSpPr txBox="1">
            <a:spLocks noChangeArrowheads="1"/>
          </p:cNvSpPr>
          <p:nvPr/>
        </p:nvSpPr>
        <p:spPr bwMode="auto">
          <a:xfrm>
            <a:off x="5762625" y="2003425"/>
            <a:ext cx="11049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earth</a:t>
            </a:r>
            <a:r>
              <a:rPr lang="en-US" baseline="-25000"/>
              <a:t>bb</a:t>
            </a:r>
            <a:endParaRPr lang="en-US"/>
          </a:p>
        </p:txBody>
      </p:sp>
      <p:sp>
        <p:nvSpPr>
          <p:cNvPr id="63501" name="TextBox 1"/>
          <p:cNvSpPr txBox="1">
            <a:spLocks noChangeArrowheads="1"/>
          </p:cNvSpPr>
          <p:nvPr/>
        </p:nvSpPr>
        <p:spPr bwMode="auto">
          <a:xfrm>
            <a:off x="133350" y="5681663"/>
            <a:ext cx="172402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chemeClr val="bg1"/>
                </a:solidFill>
              </a:rPr>
              <a:t>(N:  51–67)</a:t>
            </a:r>
          </a:p>
          <a:p>
            <a:pPr algn="ctr"/>
            <a:r>
              <a:rPr lang="en-US">
                <a:solidFill>
                  <a:schemeClr val="bg1"/>
                </a:solidFill>
              </a:rPr>
              <a:t>(A:  32–36,</a:t>
            </a:r>
          </a:p>
          <a:p>
            <a:pPr algn="ctr"/>
            <a:r>
              <a:rPr lang="en-US">
                <a:solidFill>
                  <a:schemeClr val="bg1"/>
                </a:solidFill>
              </a:rPr>
              <a:t>39–45) </a:t>
            </a:r>
          </a:p>
        </p:txBody>
      </p:sp>
    </p:spTree>
    <p:extLst>
      <p:ext uri="{BB962C8B-B14F-4D97-AF65-F5344CB8AC3E}">
        <p14:creationId xmlns:p14="http://schemas.microsoft.com/office/powerpoint/2010/main" val="241707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sunspot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04800"/>
            <a:ext cx="8566150" cy="364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DB9FA37-021E-F946-AE48-911D4FB58A25}"/>
              </a:ext>
            </a:extLst>
          </p:cNvPr>
          <p:cNvPicPr>
            <a:picLocks noChangeAspect="1"/>
          </p:cNvPicPr>
          <p:nvPr/>
        </p:nvPicPr>
        <p:blipFill>
          <a:blip r:embed="rId4"/>
          <a:stretch>
            <a:fillRect/>
          </a:stretch>
        </p:blipFill>
        <p:spPr>
          <a:xfrm>
            <a:off x="184150" y="4052570"/>
            <a:ext cx="8775700" cy="2654300"/>
          </a:xfrm>
          <a:prstGeom prst="rect">
            <a:avLst/>
          </a:prstGeom>
        </p:spPr>
      </p:pic>
    </p:spTree>
    <p:extLst>
      <p:ext uri="{BB962C8B-B14F-4D97-AF65-F5344CB8AC3E}">
        <p14:creationId xmlns:p14="http://schemas.microsoft.com/office/powerpoint/2010/main" val="3959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SolarIrradianceAndSuns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581025"/>
            <a:ext cx="7889875" cy="569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0" name="Text Box 3"/>
          <p:cNvSpPr txBox="1">
            <a:spLocks noChangeArrowheads="1"/>
          </p:cNvSpPr>
          <p:nvPr/>
        </p:nvSpPr>
        <p:spPr bwMode="auto">
          <a:xfrm>
            <a:off x="1504950" y="38100"/>
            <a:ext cx="606266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15"/>
                </a:solidFill>
              </a:rPr>
              <a:t>Daily Sunspot Number and Solar Irradiance</a:t>
            </a:r>
          </a:p>
        </p:txBody>
      </p:sp>
      <p:sp>
        <p:nvSpPr>
          <p:cNvPr id="68611" name="Line 4"/>
          <p:cNvSpPr>
            <a:spLocks noChangeShapeType="1"/>
          </p:cNvSpPr>
          <p:nvPr/>
        </p:nvSpPr>
        <p:spPr bwMode="auto">
          <a:xfrm>
            <a:off x="3300413" y="1990725"/>
            <a:ext cx="0" cy="600075"/>
          </a:xfrm>
          <a:prstGeom prst="line">
            <a:avLst/>
          </a:prstGeom>
          <a:noFill/>
          <a:ln w="9525">
            <a:solidFill>
              <a:schemeClr val="tx1"/>
            </a:solidFill>
            <a:round/>
            <a:headEnd type="oval" w="sm" len="sm"/>
            <a:tailEnd type="oval"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8612" name="Text Box 8"/>
          <p:cNvSpPr txBox="1">
            <a:spLocks noChangeArrowheads="1"/>
          </p:cNvSpPr>
          <p:nvPr/>
        </p:nvSpPr>
        <p:spPr bwMode="auto">
          <a:xfrm>
            <a:off x="2933700" y="2130425"/>
            <a:ext cx="923925" cy="304800"/>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1.3 Wm</a:t>
            </a:r>
            <a:r>
              <a:rPr lang="en-US" sz="1400" baseline="30000"/>
              <a:t>–2</a:t>
            </a:r>
            <a:endParaRPr lang="en-US" sz="1400"/>
          </a:p>
        </p:txBody>
      </p:sp>
    </p:spTree>
    <p:extLst>
      <p:ext uri="{BB962C8B-B14F-4D97-AF65-F5344CB8AC3E}">
        <p14:creationId xmlns:p14="http://schemas.microsoft.com/office/powerpoint/2010/main" val="3340595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TOA irradiance"/>
          <p:cNvPicPr>
            <a:picLocks noChangeAspect="1" noChangeArrowheads="1"/>
          </p:cNvPicPr>
          <p:nvPr/>
        </p:nvPicPr>
        <p:blipFill>
          <a:blip r:embed="rId3">
            <a:extLst>
              <a:ext uri="{28A0092B-C50C-407E-A947-70E740481C1C}">
                <a14:useLocalDpi xmlns:a14="http://schemas.microsoft.com/office/drawing/2010/main" val="0"/>
              </a:ext>
            </a:extLst>
          </a:blip>
          <a:srcRect l="-58" t="3336" r="964" b="1208"/>
          <a:stretch>
            <a:fillRect/>
          </a:stretch>
        </p:blipFill>
        <p:spPr bwMode="auto">
          <a:xfrm rot="-86299">
            <a:off x="2168525" y="973138"/>
            <a:ext cx="4748213"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Text Box 3"/>
          <p:cNvSpPr txBox="1">
            <a:spLocks noChangeArrowheads="1"/>
          </p:cNvSpPr>
          <p:nvPr/>
        </p:nvSpPr>
        <p:spPr bwMode="auto">
          <a:xfrm>
            <a:off x="1066800" y="138113"/>
            <a:ext cx="6621463"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FFFF00"/>
                </a:solidFill>
              </a:rPr>
              <a:t>Top of Atmosphere Solar Irradiance</a:t>
            </a:r>
            <a:endParaRPr lang="en-US" sz="3600" dirty="0">
              <a:solidFill>
                <a:srgbClr val="FFFF00"/>
              </a:solidFill>
            </a:endParaRPr>
          </a:p>
        </p:txBody>
      </p:sp>
    </p:spTree>
    <p:extLst>
      <p:ext uri="{BB962C8B-B14F-4D97-AF65-F5344CB8AC3E}">
        <p14:creationId xmlns:p14="http://schemas.microsoft.com/office/powerpoint/2010/main" val="3888311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A57C67-888F-754B-B496-7B70612A81F8}"/>
              </a:ext>
            </a:extLst>
          </p:cNvPr>
          <p:cNvSpPr txBox="1"/>
          <p:nvPr/>
        </p:nvSpPr>
        <p:spPr>
          <a:xfrm>
            <a:off x="704200" y="441440"/>
            <a:ext cx="7964040" cy="523220"/>
          </a:xfrm>
          <a:prstGeom prst="rect">
            <a:avLst/>
          </a:prstGeom>
          <a:noFill/>
        </p:spPr>
        <p:txBody>
          <a:bodyPr wrap="none" rtlCol="0">
            <a:spAutoFit/>
          </a:bodyPr>
          <a:lstStyle/>
          <a:p>
            <a:r>
              <a:rPr lang="en-US" sz="2800" dirty="0">
                <a:solidFill>
                  <a:srgbClr val="FFFF00"/>
                </a:solidFill>
              </a:rPr>
              <a:t>Production of Electromagnetic Radiation (“Light”)</a:t>
            </a:r>
          </a:p>
        </p:txBody>
      </p:sp>
      <p:sp>
        <p:nvSpPr>
          <p:cNvPr id="3" name="TextBox 2">
            <a:extLst>
              <a:ext uri="{FF2B5EF4-FFF2-40B4-BE49-F238E27FC236}">
                <a16:creationId xmlns:a16="http://schemas.microsoft.com/office/drawing/2014/main" id="{04BB3CAC-6E69-DE4C-A13B-A481AC5EEB5C}"/>
              </a:ext>
            </a:extLst>
          </p:cNvPr>
          <p:cNvSpPr txBox="1"/>
          <p:nvPr/>
        </p:nvSpPr>
        <p:spPr>
          <a:xfrm>
            <a:off x="630621" y="1608083"/>
            <a:ext cx="8061822" cy="830997"/>
          </a:xfrm>
          <a:prstGeom prst="rect">
            <a:avLst/>
          </a:prstGeom>
          <a:noFill/>
        </p:spPr>
        <p:txBody>
          <a:bodyPr wrap="none" rtlCol="0">
            <a:spAutoFit/>
          </a:bodyPr>
          <a:lstStyle/>
          <a:p>
            <a:pPr marL="457200" indent="-457200">
              <a:buAutoNum type="arabicParenR"/>
            </a:pPr>
            <a:r>
              <a:rPr lang="en-US" dirty="0">
                <a:solidFill>
                  <a:srgbClr val="FFFF00"/>
                </a:solidFill>
              </a:rPr>
              <a:t>Nuclear:  nuclei are merged (fusion), releasing energy</a:t>
            </a:r>
          </a:p>
          <a:p>
            <a:r>
              <a:rPr lang="en-US" dirty="0">
                <a:solidFill>
                  <a:srgbClr val="FFFF00"/>
                </a:solidFill>
              </a:rPr>
              <a:t>(ex., Sun, hydrogen atoms merge to form helium)</a:t>
            </a:r>
          </a:p>
        </p:txBody>
      </p:sp>
      <p:sp>
        <p:nvSpPr>
          <p:cNvPr id="4" name="TextBox 3">
            <a:extLst>
              <a:ext uri="{FF2B5EF4-FFF2-40B4-BE49-F238E27FC236}">
                <a16:creationId xmlns:a16="http://schemas.microsoft.com/office/drawing/2014/main" id="{C971F27E-2C87-7747-A6AA-D1987172DF1C}"/>
              </a:ext>
            </a:extLst>
          </p:cNvPr>
          <p:cNvSpPr txBox="1"/>
          <p:nvPr/>
        </p:nvSpPr>
        <p:spPr>
          <a:xfrm>
            <a:off x="630621" y="2769476"/>
            <a:ext cx="8039380" cy="830997"/>
          </a:xfrm>
          <a:prstGeom prst="rect">
            <a:avLst/>
          </a:prstGeom>
          <a:noFill/>
        </p:spPr>
        <p:txBody>
          <a:bodyPr wrap="none" rtlCol="0">
            <a:spAutoFit/>
          </a:bodyPr>
          <a:lstStyle/>
          <a:p>
            <a:r>
              <a:rPr lang="en-US" dirty="0">
                <a:solidFill>
                  <a:srgbClr val="FFFF00"/>
                </a:solidFill>
              </a:rPr>
              <a:t>2)  Orbital:  electrons move to a higher orbit by absorbing </a:t>
            </a:r>
          </a:p>
          <a:p>
            <a:r>
              <a:rPr lang="en-US" dirty="0">
                <a:solidFill>
                  <a:srgbClr val="FFFF00"/>
                </a:solidFill>
              </a:rPr>
              <a:t>light (ex., minerals that fluoresce)</a:t>
            </a:r>
          </a:p>
        </p:txBody>
      </p:sp>
      <p:sp>
        <p:nvSpPr>
          <p:cNvPr id="5" name="TextBox 4">
            <a:extLst>
              <a:ext uri="{FF2B5EF4-FFF2-40B4-BE49-F238E27FC236}">
                <a16:creationId xmlns:a16="http://schemas.microsoft.com/office/drawing/2014/main" id="{332825B3-27D8-6B46-B5C4-8F09C2975A17}"/>
              </a:ext>
            </a:extLst>
          </p:cNvPr>
          <p:cNvSpPr txBox="1"/>
          <p:nvPr/>
        </p:nvSpPr>
        <p:spPr>
          <a:xfrm>
            <a:off x="630621" y="3930869"/>
            <a:ext cx="6774611" cy="461665"/>
          </a:xfrm>
          <a:prstGeom prst="rect">
            <a:avLst/>
          </a:prstGeom>
          <a:noFill/>
        </p:spPr>
        <p:txBody>
          <a:bodyPr wrap="none" rtlCol="0">
            <a:spAutoFit/>
          </a:bodyPr>
          <a:lstStyle/>
          <a:p>
            <a:r>
              <a:rPr lang="en-US" dirty="0">
                <a:solidFill>
                  <a:srgbClr val="FFFF00"/>
                </a:solidFill>
              </a:rPr>
              <a:t>3)  Electrical:  free electrons in motion (lightning)</a:t>
            </a:r>
          </a:p>
        </p:txBody>
      </p:sp>
      <p:sp>
        <p:nvSpPr>
          <p:cNvPr id="6" name="TextBox 5">
            <a:extLst>
              <a:ext uri="{FF2B5EF4-FFF2-40B4-BE49-F238E27FC236}">
                <a16:creationId xmlns:a16="http://schemas.microsoft.com/office/drawing/2014/main" id="{ACCE0113-7B2F-DE41-9D24-72362FF62365}"/>
              </a:ext>
            </a:extLst>
          </p:cNvPr>
          <p:cNvSpPr txBox="1"/>
          <p:nvPr/>
        </p:nvSpPr>
        <p:spPr>
          <a:xfrm>
            <a:off x="608179" y="4722930"/>
            <a:ext cx="7932813" cy="1569660"/>
          </a:xfrm>
          <a:prstGeom prst="rect">
            <a:avLst/>
          </a:prstGeom>
          <a:noFill/>
        </p:spPr>
        <p:txBody>
          <a:bodyPr wrap="none" rtlCol="0">
            <a:spAutoFit/>
          </a:bodyPr>
          <a:lstStyle/>
          <a:p>
            <a:r>
              <a:rPr lang="en-US" dirty="0">
                <a:solidFill>
                  <a:schemeClr val="bg1"/>
                </a:solidFill>
              </a:rPr>
              <a:t>**4)  Thermal:  vibrations/rotations of molecules or bonds</a:t>
            </a:r>
          </a:p>
          <a:p>
            <a:r>
              <a:rPr lang="en-US" dirty="0">
                <a:solidFill>
                  <a:schemeClr val="bg1"/>
                </a:solidFill>
              </a:rPr>
              <a:t>between atoms within molecules absorb or release EM </a:t>
            </a:r>
          </a:p>
          <a:p>
            <a:r>
              <a:rPr lang="en-US" dirty="0">
                <a:solidFill>
                  <a:schemeClr val="bg1"/>
                </a:solidFill>
              </a:rPr>
              <a:t>radiation.  Wavelength of radiation is a function of the</a:t>
            </a:r>
          </a:p>
          <a:p>
            <a:r>
              <a:rPr lang="en-US" dirty="0">
                <a:solidFill>
                  <a:schemeClr val="bg1"/>
                </a:solidFill>
              </a:rPr>
              <a:t>temperature of the substance. </a:t>
            </a:r>
          </a:p>
        </p:txBody>
      </p:sp>
    </p:spTree>
    <p:extLst>
      <p:ext uri="{BB962C8B-B14F-4D97-AF65-F5344CB8AC3E}">
        <p14:creationId xmlns:p14="http://schemas.microsoft.com/office/powerpoint/2010/main" val="235474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1" descr="02p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936625"/>
            <a:ext cx="8964613" cy="4984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2706"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72707" name="Text Box 4"/>
          <p:cNvSpPr txBox="1">
            <a:spLocks noChangeArrowheads="1"/>
          </p:cNvSpPr>
          <p:nvPr/>
        </p:nvSpPr>
        <p:spPr bwMode="auto">
          <a:xfrm>
            <a:off x="3124200" y="200025"/>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4D"/>
                </a:solidFill>
              </a:rPr>
              <a:t>Inverse Square Law</a:t>
            </a:r>
          </a:p>
        </p:txBody>
      </p:sp>
      <p:sp>
        <p:nvSpPr>
          <p:cNvPr id="2" name="TextBox 1">
            <a:extLst>
              <a:ext uri="{FF2B5EF4-FFF2-40B4-BE49-F238E27FC236}">
                <a16:creationId xmlns:a16="http://schemas.microsoft.com/office/drawing/2014/main" id="{66C42DE9-833B-C347-A90B-5D7547A27317}"/>
              </a:ext>
            </a:extLst>
          </p:cNvPr>
          <p:cNvSpPr txBox="1"/>
          <p:nvPr/>
        </p:nvSpPr>
        <p:spPr>
          <a:xfrm>
            <a:off x="176481" y="6027003"/>
            <a:ext cx="8877032" cy="707886"/>
          </a:xfrm>
          <a:prstGeom prst="rect">
            <a:avLst/>
          </a:prstGeom>
          <a:noFill/>
        </p:spPr>
        <p:txBody>
          <a:bodyPr wrap="square" rtlCol="0">
            <a:spAutoFit/>
          </a:bodyPr>
          <a:lstStyle/>
          <a:p>
            <a:r>
              <a:rPr lang="en-US" sz="2000" dirty="0">
                <a:solidFill>
                  <a:schemeClr val="bg1"/>
                </a:solidFill>
              </a:rPr>
              <a:t>Irradiance decreases as a function of squared distance from the emission source</a:t>
            </a:r>
          </a:p>
        </p:txBody>
      </p:sp>
    </p:spTree>
    <p:extLst>
      <p:ext uri="{BB962C8B-B14F-4D97-AF65-F5344CB8AC3E}">
        <p14:creationId xmlns:p14="http://schemas.microsoft.com/office/powerpoint/2010/main" val="4137916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732342-73BB-D94C-8C8E-64FDB3A3E1AB}"/>
              </a:ext>
            </a:extLst>
          </p:cNvPr>
          <p:cNvSpPr/>
          <p:nvPr/>
        </p:nvSpPr>
        <p:spPr bwMode="auto">
          <a:xfrm>
            <a:off x="386080" y="1036320"/>
            <a:ext cx="8270240" cy="4541520"/>
          </a:xfrm>
          <a:prstGeom prst="rect">
            <a:avLst/>
          </a:prstGeom>
          <a:solidFill>
            <a:srgbClr val="FBD76A"/>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D137319B-8C81-7146-801F-3BE3D5589342}"/>
              </a:ext>
            </a:extLst>
          </p:cNvPr>
          <p:cNvPicPr>
            <a:picLocks noChangeAspect="1"/>
          </p:cNvPicPr>
          <p:nvPr/>
        </p:nvPicPr>
        <p:blipFill>
          <a:blip r:embed="rId2"/>
          <a:stretch>
            <a:fillRect/>
          </a:stretch>
        </p:blipFill>
        <p:spPr>
          <a:xfrm>
            <a:off x="491325" y="1219200"/>
            <a:ext cx="7711067" cy="4175760"/>
          </a:xfrm>
          <a:prstGeom prst="rect">
            <a:avLst/>
          </a:prstGeom>
        </p:spPr>
      </p:pic>
      <p:sp>
        <p:nvSpPr>
          <p:cNvPr id="5" name="Text Box 4">
            <a:extLst>
              <a:ext uri="{FF2B5EF4-FFF2-40B4-BE49-F238E27FC236}">
                <a16:creationId xmlns:a16="http://schemas.microsoft.com/office/drawing/2014/main" id="{0A7E67D7-FE1D-DC4B-B2AF-5EC408132A35}"/>
              </a:ext>
            </a:extLst>
          </p:cNvPr>
          <p:cNvSpPr txBox="1">
            <a:spLocks noChangeArrowheads="1"/>
          </p:cNvSpPr>
          <p:nvPr/>
        </p:nvSpPr>
        <p:spPr bwMode="auto">
          <a:xfrm>
            <a:off x="3124200" y="200025"/>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4D"/>
                </a:solidFill>
              </a:rPr>
              <a:t>Inverse Square Law</a:t>
            </a:r>
          </a:p>
        </p:txBody>
      </p:sp>
    </p:spTree>
    <p:extLst>
      <p:ext uri="{BB962C8B-B14F-4D97-AF65-F5344CB8AC3E}">
        <p14:creationId xmlns:p14="http://schemas.microsoft.com/office/powerpoint/2010/main" val="2634573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03-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344613"/>
            <a:ext cx="8966200" cy="416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2" name="Text Box 3"/>
          <p:cNvSpPr txBox="1">
            <a:spLocks noChangeArrowheads="1"/>
          </p:cNvSpPr>
          <p:nvPr/>
        </p:nvSpPr>
        <p:spPr bwMode="auto">
          <a:xfrm>
            <a:off x="136525" y="5486400"/>
            <a:ext cx="1539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Perihelion</a:t>
            </a:r>
          </a:p>
        </p:txBody>
      </p:sp>
      <p:sp>
        <p:nvSpPr>
          <p:cNvPr id="76803" name="Text Box 4"/>
          <p:cNvSpPr txBox="1">
            <a:spLocks noChangeArrowheads="1"/>
          </p:cNvSpPr>
          <p:nvPr/>
        </p:nvSpPr>
        <p:spPr bwMode="auto">
          <a:xfrm>
            <a:off x="7621588" y="5486400"/>
            <a:ext cx="1370012"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Aphelion</a:t>
            </a:r>
          </a:p>
        </p:txBody>
      </p:sp>
      <p:sp>
        <p:nvSpPr>
          <p:cNvPr id="76804" name="Text Box 4"/>
          <p:cNvSpPr txBox="1">
            <a:spLocks noChangeArrowheads="1"/>
          </p:cNvSpPr>
          <p:nvPr/>
        </p:nvSpPr>
        <p:spPr bwMode="auto">
          <a:xfrm>
            <a:off x="3255963" y="95250"/>
            <a:ext cx="2670175" cy="4619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Earth’s Revolution</a:t>
            </a:r>
          </a:p>
        </p:txBody>
      </p:sp>
    </p:spTree>
    <p:extLst>
      <p:ext uri="{BB962C8B-B14F-4D97-AF65-F5344CB8AC3E}">
        <p14:creationId xmlns:p14="http://schemas.microsoft.com/office/powerpoint/2010/main" val="4004229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1" descr="03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98500"/>
            <a:ext cx="8964613" cy="5459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8850"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78851" name="Text Box 4"/>
          <p:cNvSpPr txBox="1">
            <a:spLocks noChangeArrowheads="1"/>
          </p:cNvSpPr>
          <p:nvPr/>
        </p:nvSpPr>
        <p:spPr bwMode="auto">
          <a:xfrm>
            <a:off x="3255963" y="95250"/>
            <a:ext cx="2670175" cy="4619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Earth’s Revolution</a:t>
            </a:r>
          </a:p>
        </p:txBody>
      </p:sp>
      <p:sp>
        <p:nvSpPr>
          <p:cNvPr id="78852" name="TextBox 1"/>
          <p:cNvSpPr txBox="1">
            <a:spLocks noChangeArrowheads="1"/>
          </p:cNvSpPr>
          <p:nvPr/>
        </p:nvSpPr>
        <p:spPr bwMode="auto">
          <a:xfrm>
            <a:off x="254000" y="6286500"/>
            <a:ext cx="85836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N. hemisphere summer is longer than S. hemisphere summer</a:t>
            </a:r>
          </a:p>
        </p:txBody>
      </p:sp>
    </p:spTree>
    <p:extLst>
      <p:ext uri="{BB962C8B-B14F-4D97-AF65-F5344CB8AC3E}">
        <p14:creationId xmlns:p14="http://schemas.microsoft.com/office/powerpoint/2010/main" val="3837831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1" descr="0303"/>
          <p:cNvPicPr>
            <a:picLocks noChangeAspect="1" noChangeArrowheads="1"/>
          </p:cNvPicPr>
          <p:nvPr/>
        </p:nvPicPr>
        <p:blipFill>
          <a:blip r:embed="rId3">
            <a:extLst>
              <a:ext uri="{28A0092B-C50C-407E-A947-70E740481C1C}">
                <a14:useLocalDpi xmlns:a14="http://schemas.microsoft.com/office/drawing/2010/main" val="0"/>
              </a:ext>
            </a:extLst>
          </a:blip>
          <a:srcRect l="856" t="1132" r="696"/>
          <a:stretch>
            <a:fillRect/>
          </a:stretch>
        </p:blipFill>
        <p:spPr bwMode="auto">
          <a:xfrm>
            <a:off x="190500" y="838200"/>
            <a:ext cx="8763000" cy="5548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0898"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80899" name="Text Box 4"/>
          <p:cNvSpPr txBox="1">
            <a:spLocks noChangeArrowheads="1"/>
          </p:cNvSpPr>
          <p:nvPr/>
        </p:nvSpPr>
        <p:spPr bwMode="auto">
          <a:xfrm>
            <a:off x="2986088" y="95250"/>
            <a:ext cx="3344862" cy="4619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Astronomical Seasons</a:t>
            </a:r>
          </a:p>
        </p:txBody>
      </p:sp>
    </p:spTree>
    <p:extLst>
      <p:ext uri="{BB962C8B-B14F-4D97-AF65-F5344CB8AC3E}">
        <p14:creationId xmlns:p14="http://schemas.microsoft.com/office/powerpoint/2010/main" val="73022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ctrTitle"/>
          </p:nvPr>
        </p:nvSpPr>
        <p:spPr bwMode="auto">
          <a:xfrm>
            <a:off x="685800" y="2286000"/>
            <a:ext cx="7772400" cy="1143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82946" name="Rectangle 3"/>
          <p:cNvSpPr>
            <a:spLocks noGrp="1" noChangeArrowheads="1"/>
          </p:cNvSpPr>
          <p:nvPr>
            <p:ph type="subTitle"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Times" charset="0"/>
              <a:ea typeface="ＭＳ Ｐゴシック" charset="0"/>
            </a:endParaRPr>
          </a:p>
        </p:txBody>
      </p:sp>
      <p:pic>
        <p:nvPicPr>
          <p:cNvPr id="82947" name="Picture 4" descr="solstices"/>
          <p:cNvPicPr>
            <a:picLocks noChangeAspect="1" noChangeArrowheads="1"/>
          </p:cNvPicPr>
          <p:nvPr/>
        </p:nvPicPr>
        <p:blipFill>
          <a:blip r:embed="rId3">
            <a:extLst>
              <a:ext uri="{28A0092B-C50C-407E-A947-70E740481C1C}">
                <a14:useLocalDpi xmlns:a14="http://schemas.microsoft.com/office/drawing/2010/main" val="0"/>
              </a:ext>
            </a:extLst>
          </a:blip>
          <a:srcRect l="5843" t="7773" r="5942" b="4645"/>
          <a:stretch>
            <a:fillRect/>
          </a:stretch>
        </p:blipFill>
        <p:spPr bwMode="auto">
          <a:xfrm rot="-5400000">
            <a:off x="1257300" y="-1244600"/>
            <a:ext cx="6858000" cy="937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5BC158D-D45F-4C42-8BA8-B28E8D8A337D}"/>
              </a:ext>
            </a:extLst>
          </p:cNvPr>
          <p:cNvPicPr>
            <a:picLocks noChangeAspect="1"/>
          </p:cNvPicPr>
          <p:nvPr/>
        </p:nvPicPr>
        <p:blipFill rotWithShape="1">
          <a:blip r:embed="rId4"/>
          <a:srcRect l="15889" t="24000" r="16778" b="30222"/>
          <a:stretch/>
        </p:blipFill>
        <p:spPr>
          <a:xfrm>
            <a:off x="3167379" y="5163153"/>
            <a:ext cx="3037840" cy="1548998"/>
          </a:xfrm>
          <a:prstGeom prst="rect">
            <a:avLst/>
          </a:prstGeom>
        </p:spPr>
      </p:pic>
    </p:spTree>
    <p:extLst>
      <p:ext uri="{BB962C8B-B14F-4D97-AF65-F5344CB8AC3E}">
        <p14:creationId xmlns:p14="http://schemas.microsoft.com/office/powerpoint/2010/main" val="360945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027" descr="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676275"/>
            <a:ext cx="6421438"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4" name="AutoShape 1029"/>
          <p:cNvSpPr>
            <a:spLocks noChangeArrowheads="1"/>
          </p:cNvSpPr>
          <p:nvPr/>
        </p:nvSpPr>
        <p:spPr bwMode="auto">
          <a:xfrm flipH="1">
            <a:off x="3127375" y="1778000"/>
            <a:ext cx="300038" cy="2809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4995" name="AutoShape 1030"/>
          <p:cNvSpPr>
            <a:spLocks noChangeArrowheads="1"/>
          </p:cNvSpPr>
          <p:nvPr/>
        </p:nvSpPr>
        <p:spPr bwMode="auto">
          <a:xfrm flipH="1">
            <a:off x="2479675" y="3351213"/>
            <a:ext cx="300038" cy="280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4996" name="AutoShape 1031"/>
          <p:cNvSpPr>
            <a:spLocks noChangeArrowheads="1"/>
          </p:cNvSpPr>
          <p:nvPr/>
        </p:nvSpPr>
        <p:spPr bwMode="auto">
          <a:xfrm flipH="1">
            <a:off x="3122613" y="4943475"/>
            <a:ext cx="300037" cy="2809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4997" name="AutoShape 1032"/>
          <p:cNvSpPr>
            <a:spLocks noChangeArrowheads="1"/>
          </p:cNvSpPr>
          <p:nvPr/>
        </p:nvSpPr>
        <p:spPr bwMode="auto">
          <a:xfrm flipH="1">
            <a:off x="4686300" y="5545138"/>
            <a:ext cx="300038" cy="280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4998" name="AutoShape 1033"/>
          <p:cNvSpPr>
            <a:spLocks noChangeArrowheads="1"/>
          </p:cNvSpPr>
          <p:nvPr/>
        </p:nvSpPr>
        <p:spPr bwMode="auto">
          <a:xfrm flipH="1">
            <a:off x="6227763" y="4908550"/>
            <a:ext cx="300037" cy="2809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4999" name="AutoShape 1034"/>
          <p:cNvSpPr>
            <a:spLocks noChangeArrowheads="1"/>
          </p:cNvSpPr>
          <p:nvPr/>
        </p:nvSpPr>
        <p:spPr bwMode="auto">
          <a:xfrm flipH="1">
            <a:off x="6880225" y="3341688"/>
            <a:ext cx="300038" cy="280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5000" name="AutoShape 1035"/>
          <p:cNvSpPr>
            <a:spLocks noChangeArrowheads="1"/>
          </p:cNvSpPr>
          <p:nvPr/>
        </p:nvSpPr>
        <p:spPr bwMode="auto">
          <a:xfrm flipH="1">
            <a:off x="6262688" y="1782763"/>
            <a:ext cx="300037" cy="280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5001" name="AutoShape 1036"/>
          <p:cNvSpPr>
            <a:spLocks noChangeArrowheads="1"/>
          </p:cNvSpPr>
          <p:nvPr/>
        </p:nvSpPr>
        <p:spPr bwMode="auto">
          <a:xfrm flipH="1">
            <a:off x="4703763" y="1095375"/>
            <a:ext cx="300037" cy="2809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5002" name="Text Box 11"/>
          <p:cNvSpPr txBox="1">
            <a:spLocks noChangeArrowheads="1"/>
          </p:cNvSpPr>
          <p:nvPr/>
        </p:nvSpPr>
        <p:spPr bwMode="auto">
          <a:xfrm>
            <a:off x="2208213" y="76200"/>
            <a:ext cx="4725987"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D3E"/>
                </a:solidFill>
              </a:rPr>
              <a:t>Seasonal Variation of Day Length</a:t>
            </a:r>
          </a:p>
        </p:txBody>
      </p:sp>
    </p:spTree>
    <p:extLst>
      <p:ext uri="{BB962C8B-B14F-4D97-AF65-F5344CB8AC3E}">
        <p14:creationId xmlns:p14="http://schemas.microsoft.com/office/powerpoint/2010/main" val="797646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descr="Table_3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534988"/>
            <a:ext cx="6267450" cy="571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037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1" descr="03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009650"/>
            <a:ext cx="8964613" cy="4965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8066"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88067" name="Text Box 11"/>
          <p:cNvSpPr txBox="1">
            <a:spLocks noChangeArrowheads="1"/>
          </p:cNvSpPr>
          <p:nvPr/>
        </p:nvSpPr>
        <p:spPr bwMode="auto">
          <a:xfrm>
            <a:off x="1350963" y="187325"/>
            <a:ext cx="6426200" cy="4619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D3E"/>
                </a:solidFill>
              </a:rPr>
              <a:t>Apparent Solar Path as a Function of Latitude</a:t>
            </a:r>
          </a:p>
        </p:txBody>
      </p:sp>
    </p:spTree>
    <p:extLst>
      <p:ext uri="{BB962C8B-B14F-4D97-AF65-F5344CB8AC3E}">
        <p14:creationId xmlns:p14="http://schemas.microsoft.com/office/powerpoint/2010/main" val="3710794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idx="4294967295"/>
          </p:nvPr>
        </p:nvSpPr>
        <p:spPr bwMode="auto">
          <a:xfrm>
            <a:off x="114300" y="150813"/>
            <a:ext cx="8915400" cy="1219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l-GR" sz="2400" b="0">
                <a:solidFill>
                  <a:srgbClr val="FFF507"/>
                </a:solidFill>
                <a:latin typeface="Arial" charset="0"/>
                <a:ea typeface="ＭＳ Ｐゴシック" charset="0"/>
                <a:cs typeface="Arial" charset="0"/>
              </a:rPr>
              <a:t>Relative Solar Radiation on June 21 (N.H. Summer Solstice)</a:t>
            </a:r>
            <a:br>
              <a:rPr lang="el-GR" sz="2400" b="0">
                <a:solidFill>
                  <a:srgbClr val="FFF507"/>
                </a:solidFill>
                <a:latin typeface="Arial" charset="0"/>
                <a:ea typeface="ＭＳ Ｐゴシック" charset="0"/>
                <a:cs typeface="Arial" charset="0"/>
              </a:rPr>
            </a:br>
            <a:r>
              <a:rPr lang="el-GR" sz="2000" b="0">
                <a:solidFill>
                  <a:srgbClr val="00CC99"/>
                </a:solidFill>
                <a:latin typeface="Arial" charset="0"/>
                <a:ea typeface="ＭＳ Ｐゴシック" charset="0"/>
                <a:cs typeface="Arial" charset="0"/>
              </a:rPr>
              <a:t>Top of Atmosphere</a:t>
            </a:r>
            <a:r>
              <a:rPr lang="el-GR" sz="2000" b="0">
                <a:solidFill>
                  <a:srgbClr val="FFF507"/>
                </a:solidFill>
                <a:latin typeface="Arial" charset="0"/>
                <a:ea typeface="ＭＳ Ｐゴシック" charset="0"/>
                <a:cs typeface="Arial" charset="0"/>
              </a:rPr>
              <a:t> and </a:t>
            </a:r>
            <a:r>
              <a:rPr lang="el-GR" sz="2000" b="0">
                <a:solidFill>
                  <a:srgbClr val="F32214"/>
                </a:solidFill>
                <a:latin typeface="Arial" charset="0"/>
                <a:ea typeface="ＭＳ Ｐゴシック" charset="0"/>
                <a:cs typeface="Arial" charset="0"/>
              </a:rPr>
              <a:t>Earth’s Surface</a:t>
            </a:r>
            <a:endParaRPr lang="en-US" sz="2400">
              <a:latin typeface="Arial" charset="0"/>
              <a:ea typeface="ＭＳ Ｐゴシック" charset="0"/>
            </a:endParaRPr>
          </a:p>
        </p:txBody>
      </p:sp>
      <p:pic>
        <p:nvPicPr>
          <p:cNvPr id="90115" name="Picture1" descr="03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0"/>
            <a:ext cx="5348288" cy="424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219200" y="5791200"/>
            <a:ext cx="67056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eaLnBrk="1" hangingPunct="1">
              <a:tabLst>
                <a:tab pos="549275" algn="l"/>
              </a:tabLst>
            </a:pPr>
            <a:r>
              <a:rPr lang="en-US">
                <a:solidFill>
                  <a:schemeClr val="bg1"/>
                </a:solidFill>
              </a:rPr>
              <a:t>What determines the amount of solar energy available on a given day and latitude?</a:t>
            </a:r>
          </a:p>
        </p:txBody>
      </p:sp>
    </p:spTree>
    <p:extLst>
      <p:ext uri="{BB962C8B-B14F-4D97-AF65-F5344CB8AC3E}">
        <p14:creationId xmlns:p14="http://schemas.microsoft.com/office/powerpoint/2010/main" val="1749519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3"/>
          <p:cNvSpPr txBox="1">
            <a:spLocks noChangeArrowheads="1"/>
          </p:cNvSpPr>
          <p:nvPr/>
        </p:nvSpPr>
        <p:spPr bwMode="auto">
          <a:xfrm>
            <a:off x="1955800" y="381000"/>
            <a:ext cx="5283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84"/>
                </a:solidFill>
              </a:rPr>
              <a:t>Electromagnetic Spectrum (i.e., Light)</a:t>
            </a:r>
            <a:endParaRPr lang="en-US"/>
          </a:p>
        </p:txBody>
      </p:sp>
      <p:pic>
        <p:nvPicPr>
          <p:cNvPr id="33794" name="Picture 4" descr="em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462088"/>
            <a:ext cx="8194675" cy="393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5"/>
          <p:cNvSpPr txBox="1">
            <a:spLocks noChangeArrowheads="1"/>
          </p:cNvSpPr>
          <p:nvPr/>
        </p:nvSpPr>
        <p:spPr bwMode="auto">
          <a:xfrm>
            <a:off x="7451725" y="962025"/>
            <a:ext cx="8620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radio</a:t>
            </a:r>
          </a:p>
        </p:txBody>
      </p:sp>
      <p:sp>
        <p:nvSpPr>
          <p:cNvPr id="33796" name="Text Box 6"/>
          <p:cNvSpPr txBox="1">
            <a:spLocks noChangeArrowheads="1"/>
          </p:cNvSpPr>
          <p:nvPr/>
        </p:nvSpPr>
        <p:spPr bwMode="auto">
          <a:xfrm>
            <a:off x="5162550" y="1033463"/>
            <a:ext cx="1390650"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bg1"/>
                </a:solidFill>
              </a:rPr>
              <a:t>microwaves</a:t>
            </a:r>
          </a:p>
        </p:txBody>
      </p:sp>
      <p:sp>
        <p:nvSpPr>
          <p:cNvPr id="33797" name="Text Box 7"/>
          <p:cNvSpPr txBox="1">
            <a:spLocks noChangeArrowheads="1"/>
          </p:cNvSpPr>
          <p:nvPr/>
        </p:nvSpPr>
        <p:spPr bwMode="auto">
          <a:xfrm>
            <a:off x="609600" y="6096000"/>
            <a:ext cx="50419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1 micron = 10</a:t>
            </a:r>
            <a:r>
              <a:rPr lang="en-US" baseline="30000">
                <a:solidFill>
                  <a:schemeClr val="bg1"/>
                </a:solidFill>
              </a:rPr>
              <a:t>–6</a:t>
            </a:r>
            <a:r>
              <a:rPr lang="en-US">
                <a:solidFill>
                  <a:schemeClr val="bg1"/>
                </a:solidFill>
              </a:rPr>
              <a:t>m = 10</a:t>
            </a:r>
            <a:r>
              <a:rPr lang="en-US" baseline="30000">
                <a:solidFill>
                  <a:schemeClr val="bg1"/>
                </a:solidFill>
              </a:rPr>
              <a:t>–3</a:t>
            </a:r>
            <a:r>
              <a:rPr lang="en-US">
                <a:solidFill>
                  <a:schemeClr val="bg1"/>
                </a:solidFill>
              </a:rPr>
              <a:t>nanometers</a:t>
            </a:r>
          </a:p>
        </p:txBody>
      </p:sp>
      <p:pic>
        <p:nvPicPr>
          <p:cNvPr id="3" name="Picture 2">
            <a:extLst>
              <a:ext uri="{FF2B5EF4-FFF2-40B4-BE49-F238E27FC236}">
                <a16:creationId xmlns:a16="http://schemas.microsoft.com/office/drawing/2014/main" id="{2F5E1E03-7D92-624E-A42C-21025C66A8FE}"/>
              </a:ext>
            </a:extLst>
          </p:cNvPr>
          <p:cNvPicPr>
            <a:picLocks noChangeAspect="1"/>
          </p:cNvPicPr>
          <p:nvPr/>
        </p:nvPicPr>
        <p:blipFill>
          <a:blip r:embed="rId4"/>
          <a:stretch>
            <a:fillRect/>
          </a:stretch>
        </p:blipFill>
        <p:spPr>
          <a:xfrm>
            <a:off x="7239000" y="5477532"/>
            <a:ext cx="1416339" cy="1236936"/>
          </a:xfrm>
          <a:prstGeom prst="rect">
            <a:avLst/>
          </a:prstGeom>
        </p:spPr>
      </p:pic>
    </p:spTree>
    <p:extLst>
      <p:ext uri="{BB962C8B-B14F-4D97-AF65-F5344CB8AC3E}">
        <p14:creationId xmlns:p14="http://schemas.microsoft.com/office/powerpoint/2010/main" val="3274740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1" descr="02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55626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59" name="Picture1" descr="02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471863"/>
            <a:ext cx="5562600" cy="3386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4" name="Text Box 6"/>
          <p:cNvSpPr txBox="1">
            <a:spLocks noChangeArrowheads="1"/>
          </p:cNvSpPr>
          <p:nvPr/>
        </p:nvSpPr>
        <p:spPr bwMode="auto">
          <a:xfrm>
            <a:off x="288925" y="1331913"/>
            <a:ext cx="1644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507"/>
                </a:solidFill>
              </a:rPr>
              <a:t>Daylight hours</a:t>
            </a:r>
          </a:p>
        </p:txBody>
      </p:sp>
      <p:sp>
        <p:nvSpPr>
          <p:cNvPr id="19461" name="Text Box 7"/>
          <p:cNvSpPr txBox="1">
            <a:spLocks noChangeArrowheads="1"/>
          </p:cNvSpPr>
          <p:nvPr/>
        </p:nvSpPr>
        <p:spPr bwMode="auto">
          <a:xfrm>
            <a:off x="304800" y="4800600"/>
            <a:ext cx="1479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507"/>
                </a:solidFill>
              </a:rPr>
              <a:t>Solar energy</a:t>
            </a:r>
          </a:p>
        </p:txBody>
      </p:sp>
    </p:spTree>
    <p:extLst>
      <p:ext uri="{BB962C8B-B14F-4D97-AF65-F5344CB8AC3E}">
        <p14:creationId xmlns:p14="http://schemas.microsoft.com/office/powerpoint/2010/main" val="3888891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fade">
                                      <p:cBhvr>
                                        <p:cTn id="7" dur="1000"/>
                                        <p:tgtEl>
                                          <p:spTgt spid="19461"/>
                                        </p:tgtEl>
                                      </p:cBhvr>
                                    </p:animEffect>
                                    <p:anim calcmode="lin" valueType="num">
                                      <p:cBhvr>
                                        <p:cTn id="8" dur="1000" fill="hold"/>
                                        <p:tgtEl>
                                          <p:spTgt spid="19461"/>
                                        </p:tgtEl>
                                        <p:attrNameLst>
                                          <p:attrName>ppt_x</p:attrName>
                                        </p:attrNameLst>
                                      </p:cBhvr>
                                      <p:tavLst>
                                        <p:tav tm="0">
                                          <p:val>
                                            <p:strVal val="#ppt_x"/>
                                          </p:val>
                                        </p:tav>
                                        <p:tav tm="100000">
                                          <p:val>
                                            <p:strVal val="#ppt_x"/>
                                          </p:val>
                                        </p:tav>
                                      </p:tavLst>
                                    </p:anim>
                                    <p:anim calcmode="lin" valueType="num">
                                      <p:cBhvr>
                                        <p:cTn id="9" dur="1000" fill="hold"/>
                                        <p:tgtEl>
                                          <p:spTgt spid="1946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fade">
                                      <p:cBhvr>
                                        <p:cTn id="12" dur="1000"/>
                                        <p:tgtEl>
                                          <p:spTgt spid="19459"/>
                                        </p:tgtEl>
                                      </p:cBhvr>
                                    </p:animEffect>
                                    <p:anim calcmode="lin" valueType="num">
                                      <p:cBhvr>
                                        <p:cTn id="13" dur="1000" fill="hold"/>
                                        <p:tgtEl>
                                          <p:spTgt spid="19459"/>
                                        </p:tgtEl>
                                        <p:attrNameLst>
                                          <p:attrName>ppt_x</p:attrName>
                                        </p:attrNameLst>
                                      </p:cBhvr>
                                      <p:tavLst>
                                        <p:tav tm="0">
                                          <p:val>
                                            <p:strVal val="#ppt_x"/>
                                          </p:val>
                                        </p:tav>
                                        <p:tav tm="100000">
                                          <p:val>
                                            <p:strVal val="#ppt_x"/>
                                          </p:val>
                                        </p:tav>
                                      </p:tavLst>
                                    </p:anim>
                                    <p:anim calcmode="lin" valueType="num">
                                      <p:cBhvr>
                                        <p:cTn id="14"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1" descr="0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8964613" cy="299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4210"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94211" name="Rectangle 4"/>
          <p:cNvSpPr>
            <a:spLocks noChangeArrowheads="1"/>
          </p:cNvSpPr>
          <p:nvPr/>
        </p:nvSpPr>
        <p:spPr bwMode="auto">
          <a:xfrm>
            <a:off x="990600" y="4267200"/>
            <a:ext cx="19034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solidFill>
                  <a:srgbClr val="FFFA84"/>
                </a:solidFill>
              </a:rPr>
              <a:t>E = E</a:t>
            </a:r>
            <a:r>
              <a:rPr lang="en-US" baseline="-25000">
                <a:solidFill>
                  <a:srgbClr val="FFFA84"/>
                </a:solidFill>
              </a:rPr>
              <a:t>s</a:t>
            </a:r>
            <a:r>
              <a:rPr lang="en-US">
                <a:solidFill>
                  <a:srgbClr val="FFFA84"/>
                </a:solidFill>
              </a:rPr>
              <a:t>cos(Z)</a:t>
            </a:r>
          </a:p>
        </p:txBody>
      </p:sp>
      <p:sp>
        <p:nvSpPr>
          <p:cNvPr id="94212" name="Text Box 5"/>
          <p:cNvSpPr txBox="1">
            <a:spLocks noChangeArrowheads="1"/>
          </p:cNvSpPr>
          <p:nvPr/>
        </p:nvSpPr>
        <p:spPr bwMode="auto">
          <a:xfrm>
            <a:off x="3048000" y="152400"/>
            <a:ext cx="2962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Effect of Solar Angle</a:t>
            </a:r>
            <a:endParaRPr lang="en-US"/>
          </a:p>
        </p:txBody>
      </p:sp>
      <p:sp>
        <p:nvSpPr>
          <p:cNvPr id="94213" name="Line 6"/>
          <p:cNvSpPr>
            <a:spLocks noChangeShapeType="1"/>
          </p:cNvSpPr>
          <p:nvPr/>
        </p:nvSpPr>
        <p:spPr bwMode="auto">
          <a:xfrm>
            <a:off x="5181600" y="4419600"/>
            <a:ext cx="0" cy="1752600"/>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14" name="Line 7"/>
          <p:cNvSpPr>
            <a:spLocks noChangeShapeType="1"/>
          </p:cNvSpPr>
          <p:nvPr/>
        </p:nvSpPr>
        <p:spPr bwMode="auto">
          <a:xfrm flipH="1">
            <a:off x="5181600" y="6172200"/>
            <a:ext cx="1752600" cy="0"/>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15" name="Oval 8"/>
          <p:cNvSpPr>
            <a:spLocks noChangeArrowheads="1"/>
          </p:cNvSpPr>
          <p:nvPr/>
        </p:nvSpPr>
        <p:spPr bwMode="auto">
          <a:xfrm>
            <a:off x="6629400" y="4343400"/>
            <a:ext cx="533400" cy="533400"/>
          </a:xfrm>
          <a:prstGeom prst="ellipse">
            <a:avLst/>
          </a:prstGeom>
          <a:solidFill>
            <a:srgbClr val="FFFF4D"/>
          </a:solidFill>
          <a:ln w="9525">
            <a:solidFill>
              <a:schemeClr val="tx1"/>
            </a:solidFill>
            <a:round/>
            <a:headEnd/>
            <a:tailEnd/>
          </a:ln>
        </p:spPr>
        <p:txBody>
          <a:bodyPr wrap="none" anchor="ctr"/>
          <a:lstStyle/>
          <a:p>
            <a:endParaRPr lang="en-US"/>
          </a:p>
        </p:txBody>
      </p:sp>
      <p:sp>
        <p:nvSpPr>
          <p:cNvPr id="94216" name="Line 9"/>
          <p:cNvSpPr>
            <a:spLocks noChangeShapeType="1"/>
          </p:cNvSpPr>
          <p:nvPr/>
        </p:nvSpPr>
        <p:spPr bwMode="auto">
          <a:xfrm flipH="1">
            <a:off x="5181600" y="4724400"/>
            <a:ext cx="1524000" cy="1447800"/>
          </a:xfrm>
          <a:prstGeom prst="line">
            <a:avLst/>
          </a:prstGeom>
          <a:noFill/>
          <a:ln w="28575">
            <a:solidFill>
              <a:srgbClr val="FFFF4D"/>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17" name="Text Box 10"/>
          <p:cNvSpPr txBox="1">
            <a:spLocks noChangeArrowheads="1"/>
          </p:cNvSpPr>
          <p:nvPr/>
        </p:nvSpPr>
        <p:spPr bwMode="auto">
          <a:xfrm>
            <a:off x="4572000" y="3810000"/>
            <a:ext cx="1166813" cy="581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chemeClr val="hlink"/>
                </a:solidFill>
              </a:rPr>
              <a:t>Zenith</a:t>
            </a:r>
          </a:p>
          <a:p>
            <a:pPr algn="ctr"/>
            <a:r>
              <a:rPr lang="en-US" sz="1600">
                <a:solidFill>
                  <a:schemeClr val="hlink"/>
                </a:solidFill>
              </a:rPr>
              <a:t>(overhead)</a:t>
            </a:r>
            <a:endParaRPr lang="en-US"/>
          </a:p>
        </p:txBody>
      </p:sp>
      <p:sp>
        <p:nvSpPr>
          <p:cNvPr id="94218" name="Text Box 11"/>
          <p:cNvSpPr txBox="1">
            <a:spLocks noChangeArrowheads="1"/>
          </p:cNvSpPr>
          <p:nvPr/>
        </p:nvSpPr>
        <p:spPr bwMode="auto">
          <a:xfrm>
            <a:off x="7010400" y="5988050"/>
            <a:ext cx="884238"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hlink"/>
                </a:solidFill>
              </a:rPr>
              <a:t>Horizon</a:t>
            </a:r>
            <a:endParaRPr lang="en-US"/>
          </a:p>
        </p:txBody>
      </p:sp>
      <p:sp>
        <p:nvSpPr>
          <p:cNvPr id="94219" name="Text Box 12"/>
          <p:cNvSpPr txBox="1">
            <a:spLocks noChangeArrowheads="1"/>
          </p:cNvSpPr>
          <p:nvPr/>
        </p:nvSpPr>
        <p:spPr bwMode="auto">
          <a:xfrm>
            <a:off x="5181600" y="5410200"/>
            <a:ext cx="36988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accent1"/>
                </a:solidFill>
              </a:rPr>
              <a:t>Z</a:t>
            </a:r>
            <a:endParaRPr lang="en-US"/>
          </a:p>
        </p:txBody>
      </p:sp>
      <p:sp>
        <p:nvSpPr>
          <p:cNvPr id="94220" name="Text Box 13"/>
          <p:cNvSpPr txBox="1">
            <a:spLocks noChangeArrowheads="1"/>
          </p:cNvSpPr>
          <p:nvPr/>
        </p:nvSpPr>
        <p:spPr bwMode="auto">
          <a:xfrm>
            <a:off x="5638800" y="5715000"/>
            <a:ext cx="36988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en-US">
                <a:solidFill>
                  <a:schemeClr val="accent1"/>
                </a:solidFill>
              </a:rPr>
              <a:t>∆</a:t>
            </a:r>
          </a:p>
        </p:txBody>
      </p:sp>
      <p:sp>
        <p:nvSpPr>
          <p:cNvPr id="94221" name="Text Box 14"/>
          <p:cNvSpPr txBox="1">
            <a:spLocks noChangeArrowheads="1"/>
          </p:cNvSpPr>
          <p:nvPr/>
        </p:nvSpPr>
        <p:spPr bwMode="auto">
          <a:xfrm>
            <a:off x="3692525" y="5454650"/>
            <a:ext cx="727075"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accent1"/>
                </a:solidFill>
              </a:rPr>
              <a:t>zenith</a:t>
            </a:r>
            <a:endParaRPr lang="en-US"/>
          </a:p>
        </p:txBody>
      </p:sp>
      <p:sp>
        <p:nvSpPr>
          <p:cNvPr id="94222" name="Rectangle 15"/>
          <p:cNvSpPr>
            <a:spLocks noChangeArrowheads="1"/>
          </p:cNvSpPr>
          <p:nvPr/>
        </p:nvSpPr>
        <p:spPr bwMode="auto">
          <a:xfrm>
            <a:off x="6324600" y="5351463"/>
            <a:ext cx="839788"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rPr>
              <a:t>altitude</a:t>
            </a:r>
            <a:endParaRPr lang="en-US">
              <a:solidFill>
                <a:schemeClr val="accent1"/>
              </a:solidFill>
            </a:endParaRPr>
          </a:p>
        </p:txBody>
      </p:sp>
      <p:sp>
        <p:nvSpPr>
          <p:cNvPr id="94223" name="Line 16"/>
          <p:cNvSpPr>
            <a:spLocks noChangeShapeType="1"/>
          </p:cNvSpPr>
          <p:nvPr/>
        </p:nvSpPr>
        <p:spPr bwMode="auto">
          <a:xfrm>
            <a:off x="4572000" y="5638800"/>
            <a:ext cx="533400" cy="0"/>
          </a:xfrm>
          <a:prstGeom prst="line">
            <a:avLst/>
          </a:prstGeom>
          <a:noFill/>
          <a:ln w="9525">
            <a:solidFill>
              <a:schemeClr val="accent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24" name="Line 17"/>
          <p:cNvSpPr>
            <a:spLocks noChangeShapeType="1"/>
          </p:cNvSpPr>
          <p:nvPr/>
        </p:nvSpPr>
        <p:spPr bwMode="auto">
          <a:xfrm flipH="1">
            <a:off x="5943600" y="5562600"/>
            <a:ext cx="381000" cy="304800"/>
          </a:xfrm>
          <a:prstGeom prst="line">
            <a:avLst/>
          </a:prstGeom>
          <a:noFill/>
          <a:ln w="9525">
            <a:solidFill>
              <a:schemeClr val="accent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25" name="Rectangle 18"/>
          <p:cNvSpPr>
            <a:spLocks noChangeArrowheads="1"/>
          </p:cNvSpPr>
          <p:nvPr/>
        </p:nvSpPr>
        <p:spPr bwMode="auto">
          <a:xfrm>
            <a:off x="992188" y="5105400"/>
            <a:ext cx="18859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solidFill>
                  <a:srgbClr val="FFFA84"/>
                </a:solidFill>
              </a:rPr>
              <a:t>E = E</a:t>
            </a:r>
            <a:r>
              <a:rPr lang="en-US" baseline="-25000">
                <a:solidFill>
                  <a:srgbClr val="FFFA84"/>
                </a:solidFill>
              </a:rPr>
              <a:t>s</a:t>
            </a:r>
            <a:r>
              <a:rPr lang="en-US">
                <a:solidFill>
                  <a:srgbClr val="FFFA84"/>
                </a:solidFill>
              </a:rPr>
              <a:t>sin(   )</a:t>
            </a:r>
          </a:p>
        </p:txBody>
      </p:sp>
      <p:sp>
        <p:nvSpPr>
          <p:cNvPr id="94226" name="Text Box 19"/>
          <p:cNvSpPr txBox="1">
            <a:spLocks noChangeArrowheads="1"/>
          </p:cNvSpPr>
          <p:nvPr/>
        </p:nvSpPr>
        <p:spPr bwMode="auto">
          <a:xfrm>
            <a:off x="2362200" y="5105400"/>
            <a:ext cx="36988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en-US">
                <a:solidFill>
                  <a:srgbClr val="FBD76A"/>
                </a:solidFill>
              </a:rPr>
              <a:t>∆</a:t>
            </a:r>
          </a:p>
        </p:txBody>
      </p:sp>
    </p:spTree>
    <p:extLst>
      <p:ext uri="{BB962C8B-B14F-4D97-AF65-F5344CB8AC3E}">
        <p14:creationId xmlns:p14="http://schemas.microsoft.com/office/powerpoint/2010/main" val="135597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descr="13589_03_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449263"/>
            <a:ext cx="5988050" cy="640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96259" name="Line 4"/>
          <p:cNvSpPr>
            <a:spLocks noChangeShapeType="1"/>
          </p:cNvSpPr>
          <p:nvPr/>
        </p:nvSpPr>
        <p:spPr bwMode="auto">
          <a:xfrm>
            <a:off x="2746375" y="3460750"/>
            <a:ext cx="806450" cy="15875"/>
          </a:xfrm>
          <a:prstGeom prst="line">
            <a:avLst/>
          </a:prstGeom>
          <a:noFill/>
          <a:ln w="38100">
            <a:solidFill>
              <a:schemeClr val="tx1"/>
            </a:solidFill>
            <a:round/>
            <a:headEnd type="diamond" w="med" len="med"/>
            <a:tailEnd type="diamond"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6260" name="Line 5"/>
          <p:cNvSpPr>
            <a:spLocks noChangeShapeType="1"/>
          </p:cNvSpPr>
          <p:nvPr/>
        </p:nvSpPr>
        <p:spPr bwMode="auto">
          <a:xfrm flipV="1">
            <a:off x="3314700" y="1889125"/>
            <a:ext cx="1273175" cy="15875"/>
          </a:xfrm>
          <a:prstGeom prst="line">
            <a:avLst/>
          </a:prstGeom>
          <a:noFill/>
          <a:ln w="38100">
            <a:solidFill>
              <a:schemeClr val="tx1"/>
            </a:solidFill>
            <a:round/>
            <a:headEnd type="diamond" w="med" len="med"/>
            <a:tailEnd type="diamond"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6261" name="Text Box 6"/>
          <p:cNvSpPr txBox="1">
            <a:spLocks noChangeArrowheads="1"/>
          </p:cNvSpPr>
          <p:nvPr/>
        </p:nvSpPr>
        <p:spPr bwMode="auto">
          <a:xfrm>
            <a:off x="3168650" y="2354263"/>
            <a:ext cx="882650" cy="641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Path</a:t>
            </a:r>
          </a:p>
          <a:p>
            <a:r>
              <a:rPr lang="en-US" sz="1800"/>
              <a:t>Length</a:t>
            </a:r>
            <a:endParaRPr lang="en-US"/>
          </a:p>
        </p:txBody>
      </p:sp>
      <p:sp>
        <p:nvSpPr>
          <p:cNvPr id="96262" name="Text Box 5"/>
          <p:cNvSpPr txBox="1">
            <a:spLocks noChangeArrowheads="1"/>
          </p:cNvSpPr>
          <p:nvPr/>
        </p:nvSpPr>
        <p:spPr bwMode="auto">
          <a:xfrm>
            <a:off x="841375" y="-6350"/>
            <a:ext cx="7740650" cy="4619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Path Length of Solar Beam Varies by Latitude and Date</a:t>
            </a:r>
            <a:endParaRPr lang="en-US"/>
          </a:p>
        </p:txBody>
      </p:sp>
    </p:spTree>
    <p:extLst>
      <p:ext uri="{BB962C8B-B14F-4D97-AF65-F5344CB8AC3E}">
        <p14:creationId xmlns:p14="http://schemas.microsoft.com/office/powerpoint/2010/main" val="2085694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575" y="609600"/>
            <a:ext cx="5465763"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Text Box 5"/>
          <p:cNvSpPr txBox="1">
            <a:spLocks noChangeArrowheads="1"/>
          </p:cNvSpPr>
          <p:nvPr/>
        </p:nvSpPr>
        <p:spPr bwMode="auto">
          <a:xfrm>
            <a:off x="1085850" y="47625"/>
            <a:ext cx="69278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507"/>
                </a:solidFill>
              </a:rPr>
              <a:t>Effect of Solar Angle on Intensity and Path Length</a:t>
            </a:r>
          </a:p>
        </p:txBody>
      </p:sp>
    </p:spTree>
    <p:extLst>
      <p:ext uri="{BB962C8B-B14F-4D97-AF65-F5344CB8AC3E}">
        <p14:creationId xmlns:p14="http://schemas.microsoft.com/office/powerpoint/2010/main" val="2397789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1" descr="02T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383338" cy="520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Oval 5"/>
          <p:cNvSpPr>
            <a:spLocks noChangeArrowheads="1"/>
          </p:cNvSpPr>
          <p:nvPr/>
        </p:nvSpPr>
        <p:spPr bwMode="auto">
          <a:xfrm>
            <a:off x="1303338" y="2170113"/>
            <a:ext cx="381000" cy="304800"/>
          </a:xfrm>
          <a:prstGeom prst="ellipse">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p>
        </p:txBody>
      </p:sp>
      <p:sp>
        <p:nvSpPr>
          <p:cNvPr id="100356" name="Oval 6"/>
          <p:cNvSpPr>
            <a:spLocks noChangeArrowheads="1"/>
          </p:cNvSpPr>
          <p:nvPr/>
        </p:nvSpPr>
        <p:spPr bwMode="auto">
          <a:xfrm>
            <a:off x="1295400" y="3048000"/>
            <a:ext cx="381000" cy="304800"/>
          </a:xfrm>
          <a:prstGeom prst="ellipse">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p>
        </p:txBody>
      </p:sp>
      <p:sp>
        <p:nvSpPr>
          <p:cNvPr id="100357" name="Oval 7"/>
          <p:cNvSpPr>
            <a:spLocks noChangeArrowheads="1"/>
          </p:cNvSpPr>
          <p:nvPr/>
        </p:nvSpPr>
        <p:spPr bwMode="auto">
          <a:xfrm>
            <a:off x="1293813" y="3937000"/>
            <a:ext cx="381000" cy="304800"/>
          </a:xfrm>
          <a:prstGeom prst="ellipse">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p>
        </p:txBody>
      </p:sp>
      <p:sp>
        <p:nvSpPr>
          <p:cNvPr id="100358" name="Oval 8"/>
          <p:cNvSpPr>
            <a:spLocks noChangeArrowheads="1"/>
          </p:cNvSpPr>
          <p:nvPr/>
        </p:nvSpPr>
        <p:spPr bwMode="auto">
          <a:xfrm>
            <a:off x="1277938" y="4810125"/>
            <a:ext cx="754062" cy="304800"/>
          </a:xfrm>
          <a:prstGeom prst="ellipse">
            <a:avLst/>
          </a:pr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p>
        </p:txBody>
      </p:sp>
      <p:sp>
        <p:nvSpPr>
          <p:cNvPr id="100359" name="Rectangle 10"/>
          <p:cNvSpPr>
            <a:spLocks noChangeArrowheads="1"/>
          </p:cNvSpPr>
          <p:nvPr/>
        </p:nvSpPr>
        <p:spPr bwMode="auto">
          <a:xfrm>
            <a:off x="6477000" y="2667000"/>
            <a:ext cx="381000" cy="22860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p>
        </p:txBody>
      </p:sp>
    </p:spTree>
    <p:extLst>
      <p:ext uri="{BB962C8B-B14F-4D97-AF65-F5344CB8AC3E}">
        <p14:creationId xmlns:p14="http://schemas.microsoft.com/office/powerpoint/2010/main" val="3812300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TOA irradiance"/>
          <p:cNvPicPr>
            <a:picLocks noChangeAspect="1" noChangeArrowheads="1"/>
          </p:cNvPicPr>
          <p:nvPr/>
        </p:nvPicPr>
        <p:blipFill>
          <a:blip r:embed="rId3">
            <a:extLst>
              <a:ext uri="{28A0092B-C50C-407E-A947-70E740481C1C}">
                <a14:useLocalDpi xmlns:a14="http://schemas.microsoft.com/office/drawing/2010/main" val="0"/>
              </a:ext>
            </a:extLst>
          </a:blip>
          <a:srcRect l="-58" t="3336" r="964" b="1208"/>
          <a:stretch>
            <a:fillRect/>
          </a:stretch>
        </p:blipFill>
        <p:spPr bwMode="auto">
          <a:xfrm rot="-86299">
            <a:off x="1857375" y="379413"/>
            <a:ext cx="5380038" cy="640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Text Box 3"/>
          <p:cNvSpPr txBox="1">
            <a:spLocks noChangeArrowheads="1"/>
          </p:cNvSpPr>
          <p:nvPr/>
        </p:nvSpPr>
        <p:spPr bwMode="auto">
          <a:xfrm>
            <a:off x="2438400" y="0"/>
            <a:ext cx="4208463"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A84"/>
                </a:solidFill>
              </a:rPr>
              <a:t>Top of Atmosphere Solar Irradiance</a:t>
            </a:r>
            <a:endParaRPr lang="en-US"/>
          </a:p>
        </p:txBody>
      </p:sp>
    </p:spTree>
    <p:extLst>
      <p:ext uri="{BB962C8B-B14F-4D97-AF65-F5344CB8AC3E}">
        <p14:creationId xmlns:p14="http://schemas.microsoft.com/office/powerpoint/2010/main" val="1450705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fig3"/>
          <p:cNvPicPr>
            <a:picLocks noChangeAspect="1" noChangeArrowheads="1"/>
          </p:cNvPicPr>
          <p:nvPr/>
        </p:nvPicPr>
        <p:blipFill rotWithShape="1">
          <a:blip r:embed="rId3">
            <a:extLst>
              <a:ext uri="{28A0092B-C50C-407E-A947-70E740481C1C}">
                <a14:useLocalDpi xmlns:a14="http://schemas.microsoft.com/office/drawing/2010/main" val="0"/>
              </a:ext>
            </a:extLst>
          </a:blip>
          <a:srcRect b="29672"/>
          <a:stretch/>
        </p:blipFill>
        <p:spPr bwMode="auto">
          <a:xfrm>
            <a:off x="1806575" y="609600"/>
            <a:ext cx="5465763" cy="435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Text Box 5"/>
          <p:cNvSpPr txBox="1">
            <a:spLocks noChangeArrowheads="1"/>
          </p:cNvSpPr>
          <p:nvPr/>
        </p:nvSpPr>
        <p:spPr bwMode="auto">
          <a:xfrm>
            <a:off x="1085850" y="47625"/>
            <a:ext cx="69278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507"/>
                </a:solidFill>
              </a:rPr>
              <a:t>Effect of Solar Angle on Intensity and Path Length</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708CE8A-2700-614F-91AC-ADF90A865AAE}"/>
                  </a:ext>
                </a:extLst>
              </p:cNvPr>
              <p:cNvSpPr txBox="1"/>
              <p:nvPr/>
            </p:nvSpPr>
            <p:spPr>
              <a:xfrm>
                <a:off x="2019040" y="5073015"/>
                <a:ext cx="5128520" cy="680186"/>
              </a:xfrm>
              <a:prstGeom prst="rect">
                <a:avLst/>
              </a:prstGeom>
              <a:noFill/>
            </p:spPr>
            <p:txBody>
              <a:bodyPr wrap="none" rtlCol="0">
                <a:spAutoFit/>
              </a:bodyPr>
              <a:lstStyle/>
              <a:p>
                <a:r>
                  <a:rPr lang="en-US" dirty="0">
                    <a:solidFill>
                      <a:srgbClr val="7DF9FD"/>
                    </a:solidFill>
                  </a:rPr>
                  <a:t>Transmissivity (</a:t>
                </a:r>
                <a:r>
                  <a:rPr lang="en-US" dirty="0">
                    <a:solidFill>
                      <a:srgbClr val="7DF9FD"/>
                    </a:solidFill>
                    <a:latin typeface="Symbol" pitchFamily="2" charset="2"/>
                  </a:rPr>
                  <a:t>t) = </a:t>
                </a:r>
                <a14:m>
                  <m:oMath xmlns:m="http://schemas.openxmlformats.org/officeDocument/2006/math">
                    <m:f>
                      <m:fPr>
                        <m:ctrlPr>
                          <a:rPr lang="en-US" b="0" i="1" smtClean="0">
                            <a:solidFill>
                              <a:srgbClr val="7DF9FD"/>
                            </a:solidFill>
                            <a:latin typeface="Cambria Math" panose="02040503050406030204" pitchFamily="18" charset="0"/>
                          </a:rPr>
                        </m:ctrlPr>
                      </m:fPr>
                      <m:num>
                        <m:sSub>
                          <m:sSubPr>
                            <m:ctrlPr>
                              <a:rPr lang="en-US" i="1">
                                <a:solidFill>
                                  <a:srgbClr val="7DF9FD"/>
                                </a:solidFill>
                                <a:latin typeface="Cambria Math" panose="02040503050406030204" pitchFamily="18" charset="0"/>
                              </a:rPr>
                            </m:ctrlPr>
                          </m:sSubPr>
                          <m:e>
                            <m:r>
                              <a:rPr lang="en-US" i="1">
                                <a:solidFill>
                                  <a:srgbClr val="7DF9FD"/>
                                </a:solidFill>
                                <a:latin typeface="Cambria Math" panose="02040503050406030204" pitchFamily="18" charset="0"/>
                              </a:rPr>
                              <m:t>𝐸</m:t>
                            </m:r>
                          </m:e>
                          <m:sub>
                            <m:r>
                              <a:rPr lang="en-US" i="1">
                                <a:solidFill>
                                  <a:srgbClr val="7DF9FD"/>
                                </a:solidFill>
                                <a:latin typeface="Cambria Math" panose="02040503050406030204" pitchFamily="18" charset="0"/>
                                <a:ea typeface="Cambria Math" panose="02040503050406030204" pitchFamily="18" charset="0"/>
                              </a:rPr>
                              <m:t>𝜆</m:t>
                            </m:r>
                          </m:sub>
                        </m:sSub>
                        <m:r>
                          <a:rPr lang="en-US" i="1">
                            <a:solidFill>
                              <a:srgbClr val="7DF9FD"/>
                            </a:solidFill>
                            <a:latin typeface="Cambria Math" panose="02040503050406030204" pitchFamily="18" charset="0"/>
                          </a:rPr>
                          <m:t> </m:t>
                        </m:r>
                        <m:r>
                          <a:rPr lang="en-US" i="1" smtClean="0">
                            <a:solidFill>
                              <a:srgbClr val="7DF9FD"/>
                            </a:solidFill>
                            <a:latin typeface="Cambria Math" panose="02040503050406030204" pitchFamily="18" charset="0"/>
                          </a:rPr>
                          <m:t>𝑡𝑟𝑎𝑛𝑠𝑚𝑖𝑡𝑡𝑒𝑑</m:t>
                        </m:r>
                      </m:num>
                      <m:den>
                        <m:sSub>
                          <m:sSubPr>
                            <m:ctrlPr>
                              <a:rPr lang="en-US" i="1">
                                <a:solidFill>
                                  <a:srgbClr val="7DF9FD"/>
                                </a:solidFill>
                                <a:latin typeface="Cambria Math" panose="02040503050406030204" pitchFamily="18" charset="0"/>
                              </a:rPr>
                            </m:ctrlPr>
                          </m:sSubPr>
                          <m:e>
                            <m:r>
                              <a:rPr lang="en-US" i="1">
                                <a:solidFill>
                                  <a:srgbClr val="7DF9FD"/>
                                </a:solidFill>
                                <a:latin typeface="Cambria Math" panose="02040503050406030204" pitchFamily="18" charset="0"/>
                              </a:rPr>
                              <m:t>𝐸</m:t>
                            </m:r>
                          </m:e>
                          <m:sub>
                            <m:r>
                              <a:rPr lang="en-US" i="1">
                                <a:solidFill>
                                  <a:srgbClr val="7DF9FD"/>
                                </a:solidFill>
                                <a:latin typeface="Cambria Math" panose="02040503050406030204" pitchFamily="18" charset="0"/>
                                <a:ea typeface="Cambria Math" panose="02040503050406030204" pitchFamily="18" charset="0"/>
                              </a:rPr>
                              <m:t>𝜆</m:t>
                            </m:r>
                          </m:sub>
                        </m:sSub>
                        <m:r>
                          <a:rPr lang="en-US" i="1">
                            <a:solidFill>
                              <a:srgbClr val="7DF9FD"/>
                            </a:solidFill>
                            <a:latin typeface="Cambria Math" panose="02040503050406030204" pitchFamily="18" charset="0"/>
                          </a:rPr>
                          <m:t> </m:t>
                        </m:r>
                        <m:r>
                          <a:rPr lang="en-US" b="0" i="1" smtClean="0">
                            <a:solidFill>
                              <a:srgbClr val="7DF9FD"/>
                            </a:solidFill>
                            <a:latin typeface="Cambria Math" panose="02040503050406030204" pitchFamily="18" charset="0"/>
                          </a:rPr>
                          <m:t>𝑖𝑛𝑐𝑖𝑑𝑒𝑛𝑡</m:t>
                        </m:r>
                      </m:den>
                    </m:f>
                    <m:r>
                      <a:rPr lang="en-US" b="0" i="0" smtClean="0">
                        <a:solidFill>
                          <a:srgbClr val="7DF9FD"/>
                        </a:solidFill>
                        <a:latin typeface="Cambria Math" panose="02040503050406030204" pitchFamily="18" charset="0"/>
                      </a:rPr>
                      <m:t> [</m:t>
                    </m:r>
                  </m:oMath>
                </a14:m>
                <a:r>
                  <a:rPr lang="en-US" dirty="0">
                    <a:solidFill>
                      <a:srgbClr val="7DF9FD"/>
                    </a:solidFill>
                  </a:rPr>
                  <a:t>%]</a:t>
                </a:r>
              </a:p>
            </p:txBody>
          </p:sp>
        </mc:Choice>
        <mc:Fallback xmlns="">
          <p:sp>
            <p:nvSpPr>
              <p:cNvPr id="2" name="TextBox 1">
                <a:extLst>
                  <a:ext uri="{FF2B5EF4-FFF2-40B4-BE49-F238E27FC236}">
                    <a16:creationId xmlns:a16="http://schemas.microsoft.com/office/drawing/2014/main" id="{E708CE8A-2700-614F-91AC-ADF90A865AAE}"/>
                  </a:ext>
                </a:extLst>
              </p:cNvPr>
              <p:cNvSpPr txBox="1">
                <a:spLocks noRot="1" noChangeAspect="1" noMove="1" noResize="1" noEditPoints="1" noAdjustHandles="1" noChangeArrowheads="1" noChangeShapeType="1" noTextEdit="1"/>
              </p:cNvSpPr>
              <p:nvPr/>
            </p:nvSpPr>
            <p:spPr>
              <a:xfrm>
                <a:off x="2019040" y="5073015"/>
                <a:ext cx="5128520" cy="680186"/>
              </a:xfrm>
              <a:prstGeom prst="rect">
                <a:avLst/>
              </a:prstGeom>
              <a:blipFill>
                <a:blip r:embed="rId4"/>
                <a:stretch>
                  <a:fillRect l="-1728" r="-988" b="-925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01ADE63-5A35-404F-A261-0DB2BAFD597C}"/>
              </a:ext>
            </a:extLst>
          </p:cNvPr>
          <p:cNvSpPr txBox="1"/>
          <p:nvPr/>
        </p:nvSpPr>
        <p:spPr>
          <a:xfrm>
            <a:off x="7852410" y="2032000"/>
            <a:ext cx="992579" cy="369332"/>
          </a:xfrm>
          <a:prstGeom prst="rect">
            <a:avLst/>
          </a:prstGeom>
          <a:noFill/>
        </p:spPr>
        <p:txBody>
          <a:bodyPr wrap="none" rtlCol="0">
            <a:spAutoFit/>
          </a:bodyPr>
          <a:lstStyle/>
          <a:p>
            <a:r>
              <a:rPr lang="en-US" sz="1800" dirty="0">
                <a:solidFill>
                  <a:schemeClr val="bg1"/>
                </a:solidFill>
              </a:rPr>
              <a:t>Incident</a:t>
            </a:r>
          </a:p>
        </p:txBody>
      </p:sp>
      <p:cxnSp>
        <p:nvCxnSpPr>
          <p:cNvPr id="5" name="Straight Arrow Connector 4">
            <a:extLst>
              <a:ext uri="{FF2B5EF4-FFF2-40B4-BE49-F238E27FC236}">
                <a16:creationId xmlns:a16="http://schemas.microsoft.com/office/drawing/2014/main" id="{4A799533-DDC0-B742-AA4A-B8B2B458BB7B}"/>
              </a:ext>
            </a:extLst>
          </p:cNvPr>
          <p:cNvCxnSpPr/>
          <p:nvPr/>
        </p:nvCxnSpPr>
        <p:spPr bwMode="auto">
          <a:xfrm flipH="1">
            <a:off x="6522720" y="2255520"/>
            <a:ext cx="1249680" cy="111760"/>
          </a:xfrm>
          <a:prstGeom prst="straightConnector1">
            <a:avLst/>
          </a:prstGeom>
          <a:ln>
            <a:headEnd type="none" w="med" len="med"/>
            <a:tailEnd type="triangle"/>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3"/>
          </a:lnRef>
          <a:fillRef idx="0">
            <a:schemeClr val="accent3"/>
          </a:fillRef>
          <a:effectRef idx="1">
            <a:schemeClr val="accent3"/>
          </a:effectRef>
          <a:fontRef idx="minor">
            <a:schemeClr val="tx1"/>
          </a:fontRef>
        </p:style>
      </p:cxnSp>
      <p:sp>
        <p:nvSpPr>
          <p:cNvPr id="8" name="TextBox 7">
            <a:extLst>
              <a:ext uri="{FF2B5EF4-FFF2-40B4-BE49-F238E27FC236}">
                <a16:creationId xmlns:a16="http://schemas.microsoft.com/office/drawing/2014/main" id="{D987A77B-490E-C84D-BA37-440160B312E1}"/>
              </a:ext>
            </a:extLst>
          </p:cNvPr>
          <p:cNvSpPr txBox="1"/>
          <p:nvPr/>
        </p:nvSpPr>
        <p:spPr>
          <a:xfrm>
            <a:off x="7760970" y="4104640"/>
            <a:ext cx="1394356" cy="369332"/>
          </a:xfrm>
          <a:prstGeom prst="rect">
            <a:avLst/>
          </a:prstGeom>
          <a:noFill/>
        </p:spPr>
        <p:txBody>
          <a:bodyPr wrap="none" rtlCol="0">
            <a:spAutoFit/>
          </a:bodyPr>
          <a:lstStyle/>
          <a:p>
            <a:r>
              <a:rPr lang="en-US" sz="1800" dirty="0">
                <a:solidFill>
                  <a:schemeClr val="bg1"/>
                </a:solidFill>
              </a:rPr>
              <a:t>Transmitted</a:t>
            </a:r>
          </a:p>
        </p:txBody>
      </p:sp>
      <p:cxnSp>
        <p:nvCxnSpPr>
          <p:cNvPr id="9" name="Straight Arrow Connector 8">
            <a:extLst>
              <a:ext uri="{FF2B5EF4-FFF2-40B4-BE49-F238E27FC236}">
                <a16:creationId xmlns:a16="http://schemas.microsoft.com/office/drawing/2014/main" id="{F2A1E1AD-A1E9-F343-BD06-E26881643125}"/>
              </a:ext>
            </a:extLst>
          </p:cNvPr>
          <p:cNvCxnSpPr/>
          <p:nvPr/>
        </p:nvCxnSpPr>
        <p:spPr bwMode="auto">
          <a:xfrm flipH="1">
            <a:off x="6451600" y="4328160"/>
            <a:ext cx="1249680" cy="111760"/>
          </a:xfrm>
          <a:prstGeom prst="straightConnector1">
            <a:avLst/>
          </a:prstGeom>
          <a:ln>
            <a:headEnd type="none" w="med" len="med"/>
            <a:tailEnd type="triangle"/>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64D0050-D84F-2543-8AFF-8C205AF36A60}"/>
                  </a:ext>
                </a:extLst>
              </p:cNvPr>
              <p:cNvSpPr txBox="1"/>
              <p:nvPr/>
            </p:nvSpPr>
            <p:spPr>
              <a:xfrm>
                <a:off x="3532082" y="5958840"/>
                <a:ext cx="210243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𝐸</m:t>
                      </m:r>
                      <m:r>
                        <a:rPr lang="en-US" b="0" i="1" smtClean="0">
                          <a:solidFill>
                            <a:schemeClr val="bg1"/>
                          </a:solidFill>
                          <a:latin typeface="Cambria Math" panose="02040503050406030204" pitchFamily="18" charset="0"/>
                        </a:rPr>
                        <m:t>= </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𝐸</m:t>
                          </m:r>
                        </m:e>
                        <m:sub>
                          <m:r>
                            <a:rPr lang="en-US" b="0" i="1" smtClean="0">
                              <a:solidFill>
                                <a:schemeClr val="bg1"/>
                              </a:solidFill>
                              <a:latin typeface="Cambria Math" panose="02040503050406030204" pitchFamily="18" charset="0"/>
                            </a:rPr>
                            <m:t>𝑜</m:t>
                          </m:r>
                        </m:sub>
                      </m:sSub>
                      <m:r>
                        <a:rPr lang="en-US" i="1">
                          <a:solidFill>
                            <a:schemeClr val="bg1"/>
                          </a:solidFill>
                          <a:latin typeface="Cambria Math" panose="02040503050406030204" pitchFamily="18" charset="0"/>
                          <a:ea typeface="Cambria Math" panose="02040503050406030204" pitchFamily="18" charset="0"/>
                        </a:rPr>
                        <m:t>𝜏</m:t>
                      </m:r>
                      <m:r>
                        <m:rPr>
                          <m:sty m:val="p"/>
                        </m:rPr>
                        <a:rPr lang="en-US" b="0" i="0" smtClean="0">
                          <a:solidFill>
                            <a:schemeClr val="bg1"/>
                          </a:solidFill>
                          <a:latin typeface="Cambria Math" panose="02040503050406030204" pitchFamily="18" charset="0"/>
                          <a:ea typeface="Cambria Math" panose="02040503050406030204" pitchFamily="18" charset="0"/>
                        </a:rPr>
                        <m:t>cos</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𝑍</m:t>
                      </m:r>
                      <m:r>
                        <a:rPr lang="en-US" b="0" i="1" smtClean="0">
                          <a:solidFill>
                            <a:schemeClr val="bg1"/>
                          </a:solidFill>
                          <a:latin typeface="Cambria Math" panose="02040503050406030204" pitchFamily="18" charset="0"/>
                          <a:ea typeface="Cambria Math" panose="02040503050406030204" pitchFamily="18" charset="0"/>
                        </a:rPr>
                        <m:t>)</m:t>
                      </m:r>
                    </m:oMath>
                  </m:oMathPara>
                </a14:m>
                <a:endParaRPr lang="en-US" dirty="0">
                  <a:solidFill>
                    <a:schemeClr val="bg1"/>
                  </a:solidFill>
                </a:endParaRPr>
              </a:p>
            </p:txBody>
          </p:sp>
        </mc:Choice>
        <mc:Fallback xmlns="">
          <p:sp>
            <p:nvSpPr>
              <p:cNvPr id="6" name="TextBox 5">
                <a:extLst>
                  <a:ext uri="{FF2B5EF4-FFF2-40B4-BE49-F238E27FC236}">
                    <a16:creationId xmlns:a16="http://schemas.microsoft.com/office/drawing/2014/main" id="{464D0050-D84F-2543-8AFF-8C205AF36A60}"/>
                  </a:ext>
                </a:extLst>
              </p:cNvPr>
              <p:cNvSpPr txBox="1">
                <a:spLocks noRot="1" noChangeAspect="1" noMove="1" noResize="1" noEditPoints="1" noAdjustHandles="1" noChangeArrowheads="1" noChangeShapeType="1" noTextEdit="1"/>
              </p:cNvSpPr>
              <p:nvPr/>
            </p:nvSpPr>
            <p:spPr>
              <a:xfrm>
                <a:off x="3532082" y="5958840"/>
                <a:ext cx="2102435" cy="369332"/>
              </a:xfrm>
              <a:prstGeom prst="rect">
                <a:avLst/>
              </a:prstGeom>
              <a:blipFill>
                <a:blip r:embed="rId5"/>
                <a:stretch>
                  <a:fillRect l="-1807" t="-6897" r="-4217" b="-37931"/>
                </a:stretch>
              </a:blipFill>
            </p:spPr>
            <p:txBody>
              <a:bodyPr/>
              <a:lstStyle/>
              <a:p>
                <a:r>
                  <a:rPr lang="en-US">
                    <a:noFill/>
                  </a:rPr>
                  <a:t> </a:t>
                </a:r>
              </a:p>
            </p:txBody>
          </p:sp>
        </mc:Fallback>
      </mc:AlternateContent>
    </p:spTree>
    <p:extLst>
      <p:ext uri="{BB962C8B-B14F-4D97-AF65-F5344CB8AC3E}">
        <p14:creationId xmlns:p14="http://schemas.microsoft.com/office/powerpoint/2010/main" val="1415745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E3240F-38A1-8A41-B221-2B5D83332CC9}"/>
              </a:ext>
            </a:extLst>
          </p:cNvPr>
          <p:cNvSpPr txBox="1"/>
          <p:nvPr/>
        </p:nvSpPr>
        <p:spPr>
          <a:xfrm>
            <a:off x="945931" y="725213"/>
            <a:ext cx="7099572" cy="1200329"/>
          </a:xfrm>
          <a:prstGeom prst="rect">
            <a:avLst/>
          </a:prstGeom>
          <a:noFill/>
        </p:spPr>
        <p:txBody>
          <a:bodyPr wrap="none" rtlCol="0">
            <a:spAutoFit/>
          </a:bodyPr>
          <a:lstStyle/>
          <a:p>
            <a:r>
              <a:rPr lang="en-US" dirty="0">
                <a:solidFill>
                  <a:srgbClr val="FFFF00"/>
                </a:solidFill>
              </a:rPr>
              <a:t>Temperature:  average kinetic energy of substance</a:t>
            </a:r>
          </a:p>
          <a:p>
            <a:r>
              <a:rPr lang="en-US" dirty="0">
                <a:solidFill>
                  <a:srgbClr val="FFFF00"/>
                </a:solidFill>
              </a:rPr>
              <a:t>(average speed of air molecules) = 0.5 mv</a:t>
            </a:r>
            <a:r>
              <a:rPr lang="en-US" baseline="30000" dirty="0">
                <a:solidFill>
                  <a:srgbClr val="FFFF00"/>
                </a:solidFill>
              </a:rPr>
              <a:t>2</a:t>
            </a:r>
          </a:p>
          <a:p>
            <a:r>
              <a:rPr lang="en-US" dirty="0">
                <a:solidFill>
                  <a:srgbClr val="FFFF00"/>
                </a:solidFill>
              </a:rPr>
              <a:t>[degrees Celsius, kelvin]</a:t>
            </a:r>
          </a:p>
        </p:txBody>
      </p:sp>
      <p:sp>
        <p:nvSpPr>
          <p:cNvPr id="3" name="TextBox 2">
            <a:extLst>
              <a:ext uri="{FF2B5EF4-FFF2-40B4-BE49-F238E27FC236}">
                <a16:creationId xmlns:a16="http://schemas.microsoft.com/office/drawing/2014/main" id="{4E9AD800-FDE2-C046-A987-1DF87F7A54A7}"/>
              </a:ext>
            </a:extLst>
          </p:cNvPr>
          <p:cNvSpPr txBox="1"/>
          <p:nvPr/>
        </p:nvSpPr>
        <p:spPr>
          <a:xfrm>
            <a:off x="956441" y="2412124"/>
            <a:ext cx="7099572" cy="1200329"/>
          </a:xfrm>
          <a:prstGeom prst="rect">
            <a:avLst/>
          </a:prstGeom>
          <a:noFill/>
        </p:spPr>
        <p:txBody>
          <a:bodyPr wrap="square" rtlCol="0">
            <a:spAutoFit/>
          </a:bodyPr>
          <a:lstStyle/>
          <a:p>
            <a:r>
              <a:rPr lang="en-US" dirty="0">
                <a:solidFill>
                  <a:srgbClr val="FFFF00"/>
                </a:solidFill>
              </a:rPr>
              <a:t>Heat:  amount of energy transferred between two </a:t>
            </a:r>
          </a:p>
          <a:p>
            <a:r>
              <a:rPr lang="en-US" dirty="0">
                <a:solidFill>
                  <a:srgbClr val="FFFF00"/>
                </a:solidFill>
              </a:rPr>
              <a:t>substances with different temperatures (always from hot to cold) [Joules]</a:t>
            </a:r>
          </a:p>
        </p:txBody>
      </p:sp>
      <p:sp>
        <p:nvSpPr>
          <p:cNvPr id="4" name="TextBox 3">
            <a:extLst>
              <a:ext uri="{FF2B5EF4-FFF2-40B4-BE49-F238E27FC236}">
                <a16:creationId xmlns:a16="http://schemas.microsoft.com/office/drawing/2014/main" id="{CAFB3A69-ED56-1942-90C1-D8E60E2825B8}"/>
              </a:ext>
            </a:extLst>
          </p:cNvPr>
          <p:cNvSpPr txBox="1"/>
          <p:nvPr/>
        </p:nvSpPr>
        <p:spPr>
          <a:xfrm>
            <a:off x="1519497" y="4267201"/>
            <a:ext cx="6105005" cy="1323439"/>
          </a:xfrm>
          <a:prstGeom prst="rect">
            <a:avLst/>
          </a:prstGeom>
          <a:noFill/>
        </p:spPr>
        <p:txBody>
          <a:bodyPr wrap="none" rtlCol="0">
            <a:spAutoFit/>
          </a:bodyPr>
          <a:lstStyle/>
          <a:p>
            <a:r>
              <a:rPr lang="en-US" sz="2000" dirty="0">
                <a:solidFill>
                  <a:schemeClr val="bg1"/>
                </a:solidFill>
              </a:rPr>
              <a:t>(Terms like “hot,” “warm,” and “cold” technically refer</a:t>
            </a:r>
          </a:p>
          <a:p>
            <a:r>
              <a:rPr lang="en-US" sz="2000" dirty="0">
                <a:solidFill>
                  <a:schemeClr val="bg1"/>
                </a:solidFill>
              </a:rPr>
              <a:t>to heat, not to temperature.  So a 95</a:t>
            </a:r>
            <a:r>
              <a:rPr lang="en-US"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2000" dirty="0">
                <a:solidFill>
                  <a:schemeClr val="bg1"/>
                </a:solidFill>
              </a:rPr>
              <a:t>F afternoon </a:t>
            </a:r>
          </a:p>
          <a:p>
            <a:r>
              <a:rPr lang="en-US" sz="2000" dirty="0">
                <a:solidFill>
                  <a:schemeClr val="bg1"/>
                </a:solidFill>
              </a:rPr>
              <a:t>is a hot day, but the temperature is not hot.  The </a:t>
            </a:r>
          </a:p>
          <a:p>
            <a:r>
              <a:rPr lang="en-US" sz="2000" dirty="0">
                <a:solidFill>
                  <a:schemeClr val="bg1"/>
                </a:solidFill>
              </a:rPr>
              <a:t>temperature is very high.)</a:t>
            </a:r>
          </a:p>
        </p:txBody>
      </p:sp>
    </p:spTree>
    <p:extLst>
      <p:ext uri="{BB962C8B-B14F-4D97-AF65-F5344CB8AC3E}">
        <p14:creationId xmlns:p14="http://schemas.microsoft.com/office/powerpoint/2010/main" val="4631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temperat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2613" y="0"/>
            <a:ext cx="48371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Text Box 9"/>
          <p:cNvSpPr txBox="1">
            <a:spLocks noChangeArrowheads="1"/>
          </p:cNvSpPr>
          <p:nvPr/>
        </p:nvSpPr>
        <p:spPr bwMode="auto">
          <a:xfrm>
            <a:off x="657225" y="296863"/>
            <a:ext cx="1912938" cy="83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A84"/>
                </a:solidFill>
              </a:rPr>
              <a:t>Temperature</a:t>
            </a:r>
          </a:p>
          <a:p>
            <a:pPr algn="ctr"/>
            <a:r>
              <a:rPr lang="en-US">
                <a:solidFill>
                  <a:srgbClr val="FFFA84"/>
                </a:solidFill>
              </a:rPr>
              <a:t>Scales</a:t>
            </a:r>
            <a:endParaRPr lang="en-US"/>
          </a:p>
        </p:txBody>
      </p:sp>
    </p:spTree>
    <p:extLst>
      <p:ext uri="{BB962C8B-B14F-4D97-AF65-F5344CB8AC3E}">
        <p14:creationId xmlns:p14="http://schemas.microsoft.com/office/powerpoint/2010/main" val="1394512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T.scal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0112"/>
            <a:ext cx="9144000"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Text Box 9"/>
          <p:cNvSpPr txBox="1">
            <a:spLocks noChangeArrowheads="1"/>
          </p:cNvSpPr>
          <p:nvPr/>
        </p:nvSpPr>
        <p:spPr bwMode="auto">
          <a:xfrm>
            <a:off x="684213" y="163513"/>
            <a:ext cx="8124825" cy="4619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84"/>
                </a:solidFill>
              </a:rPr>
              <a:t>Some Temperature Scales That You Never Knew Existed</a:t>
            </a:r>
            <a:endParaRPr lang="en-US"/>
          </a:p>
        </p:txBody>
      </p:sp>
    </p:spTree>
    <p:extLst>
      <p:ext uri="{BB962C8B-B14F-4D97-AF65-F5344CB8AC3E}">
        <p14:creationId xmlns:p14="http://schemas.microsoft.com/office/powerpoint/2010/main" val="754987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E4E0B7-0038-7D4F-AFB6-40C642970EAC}"/>
              </a:ext>
            </a:extLst>
          </p:cNvPr>
          <p:cNvSpPr txBox="1"/>
          <p:nvPr/>
        </p:nvSpPr>
        <p:spPr>
          <a:xfrm>
            <a:off x="767257" y="683173"/>
            <a:ext cx="7752443" cy="3416320"/>
          </a:xfrm>
          <a:prstGeom prst="rect">
            <a:avLst/>
          </a:prstGeom>
          <a:noFill/>
        </p:spPr>
        <p:txBody>
          <a:bodyPr wrap="none" rtlCol="0">
            <a:spAutoFit/>
          </a:bodyPr>
          <a:lstStyle/>
          <a:p>
            <a:r>
              <a:rPr lang="en-US" b="1" dirty="0">
                <a:solidFill>
                  <a:srgbClr val="FFFF00"/>
                </a:solidFill>
              </a:rPr>
              <a:t>Blackbody</a:t>
            </a:r>
            <a:r>
              <a:rPr lang="en-US" dirty="0">
                <a:solidFill>
                  <a:srgbClr val="FFFF00"/>
                </a:solidFill>
              </a:rPr>
              <a:t>:  hypothetical object that absorbs all</a:t>
            </a:r>
          </a:p>
          <a:p>
            <a:r>
              <a:rPr lang="en-US" dirty="0">
                <a:solidFill>
                  <a:srgbClr val="FFFF00"/>
                </a:solidFill>
              </a:rPr>
              <a:t>incident EM radiation (i.e., no radiation is reflected or</a:t>
            </a:r>
          </a:p>
          <a:p>
            <a:r>
              <a:rPr lang="en-US" dirty="0">
                <a:solidFill>
                  <a:srgbClr val="FFFF00"/>
                </a:solidFill>
              </a:rPr>
              <a:t>allowed to pass through the object), regardless of angle</a:t>
            </a:r>
          </a:p>
          <a:p>
            <a:r>
              <a:rPr lang="en-US" dirty="0">
                <a:solidFill>
                  <a:srgbClr val="FFFF00"/>
                </a:solidFill>
              </a:rPr>
              <a:t>of incidence</a:t>
            </a:r>
          </a:p>
          <a:p>
            <a:endParaRPr lang="en-US" dirty="0">
              <a:solidFill>
                <a:srgbClr val="FFFF00"/>
              </a:solidFill>
            </a:endParaRPr>
          </a:p>
          <a:p>
            <a:pPr algn="ctr"/>
            <a:r>
              <a:rPr lang="en-US" dirty="0">
                <a:solidFill>
                  <a:srgbClr val="FFFF00"/>
                </a:solidFill>
              </a:rPr>
              <a:t>AND</a:t>
            </a:r>
          </a:p>
          <a:p>
            <a:endParaRPr lang="en-US" dirty="0">
              <a:solidFill>
                <a:srgbClr val="FFFF00"/>
              </a:solidFill>
            </a:endParaRPr>
          </a:p>
          <a:p>
            <a:r>
              <a:rPr lang="en-US" dirty="0">
                <a:solidFill>
                  <a:srgbClr val="FFFF00"/>
                </a:solidFill>
              </a:rPr>
              <a:t>emits or radiates energy at the maximum possible</a:t>
            </a:r>
          </a:p>
          <a:p>
            <a:r>
              <a:rPr lang="en-US" dirty="0">
                <a:solidFill>
                  <a:srgbClr val="FFFF00"/>
                </a:solidFill>
              </a:rPr>
              <a:t>rate (at a given temperature)</a:t>
            </a:r>
          </a:p>
        </p:txBody>
      </p:sp>
      <p:sp>
        <p:nvSpPr>
          <p:cNvPr id="3" name="TextBox 2">
            <a:extLst>
              <a:ext uri="{FF2B5EF4-FFF2-40B4-BE49-F238E27FC236}">
                <a16:creationId xmlns:a16="http://schemas.microsoft.com/office/drawing/2014/main" id="{6F82AAFD-C354-3C41-BCA3-994D295CB4F5}"/>
              </a:ext>
            </a:extLst>
          </p:cNvPr>
          <p:cNvSpPr txBox="1"/>
          <p:nvPr/>
        </p:nvSpPr>
        <p:spPr>
          <a:xfrm>
            <a:off x="1496659" y="4368279"/>
            <a:ext cx="6192721" cy="707886"/>
          </a:xfrm>
          <a:prstGeom prst="rect">
            <a:avLst/>
          </a:prstGeom>
          <a:noFill/>
        </p:spPr>
        <p:txBody>
          <a:bodyPr wrap="none" rtlCol="0">
            <a:spAutoFit/>
          </a:bodyPr>
          <a:lstStyle/>
          <a:p>
            <a:r>
              <a:rPr lang="en-US" sz="2000" dirty="0">
                <a:solidFill>
                  <a:schemeClr val="bg1"/>
                </a:solidFill>
              </a:rPr>
              <a:t>“black” refers to no light of any wavelength/frequency</a:t>
            </a:r>
          </a:p>
          <a:p>
            <a:r>
              <a:rPr lang="en-US" sz="2000" dirty="0">
                <a:solidFill>
                  <a:schemeClr val="bg1"/>
                </a:solidFill>
              </a:rPr>
              <a:t>being reflected away—all energy is absorbed</a:t>
            </a:r>
          </a:p>
        </p:txBody>
      </p:sp>
      <p:sp>
        <p:nvSpPr>
          <p:cNvPr id="5" name="TextBox 4">
            <a:extLst>
              <a:ext uri="{FF2B5EF4-FFF2-40B4-BE49-F238E27FC236}">
                <a16:creationId xmlns:a16="http://schemas.microsoft.com/office/drawing/2014/main" id="{153237B1-96F9-D643-9A99-7D7736671F96}"/>
              </a:ext>
            </a:extLst>
          </p:cNvPr>
          <p:cNvSpPr txBox="1"/>
          <p:nvPr/>
        </p:nvSpPr>
        <p:spPr>
          <a:xfrm>
            <a:off x="1496659" y="5344951"/>
            <a:ext cx="6465231" cy="707886"/>
          </a:xfrm>
          <a:prstGeom prst="rect">
            <a:avLst/>
          </a:prstGeom>
          <a:noFill/>
        </p:spPr>
        <p:txBody>
          <a:bodyPr wrap="none" rtlCol="0">
            <a:spAutoFit/>
          </a:bodyPr>
          <a:lstStyle/>
          <a:p>
            <a:r>
              <a:rPr lang="en-US" sz="2000" dirty="0">
                <a:solidFill>
                  <a:schemeClr val="bg1"/>
                </a:solidFill>
              </a:rPr>
              <a:t>Stars are approximate blackbodies (despite their color);</a:t>
            </a:r>
          </a:p>
          <a:p>
            <a:r>
              <a:rPr lang="en-US" sz="2000" dirty="0">
                <a:solidFill>
                  <a:schemeClr val="bg1"/>
                </a:solidFill>
              </a:rPr>
              <a:t>they do not reflect away incident energy</a:t>
            </a:r>
          </a:p>
        </p:txBody>
      </p:sp>
      <p:sp>
        <p:nvSpPr>
          <p:cNvPr id="6" name="TextBox 5">
            <a:extLst>
              <a:ext uri="{FF2B5EF4-FFF2-40B4-BE49-F238E27FC236}">
                <a16:creationId xmlns:a16="http://schemas.microsoft.com/office/drawing/2014/main" id="{09D3CD8F-74CB-7345-BD0E-BF8EFAEB30F6}"/>
              </a:ext>
            </a:extLst>
          </p:cNvPr>
          <p:cNvSpPr txBox="1"/>
          <p:nvPr/>
        </p:nvSpPr>
        <p:spPr>
          <a:xfrm>
            <a:off x="1496659" y="6284487"/>
            <a:ext cx="4357283" cy="400110"/>
          </a:xfrm>
          <a:prstGeom prst="rect">
            <a:avLst/>
          </a:prstGeom>
          <a:noFill/>
        </p:spPr>
        <p:txBody>
          <a:bodyPr wrap="none" rtlCol="0">
            <a:spAutoFit/>
          </a:bodyPr>
          <a:lstStyle/>
          <a:p>
            <a:r>
              <a:rPr lang="en-US" sz="2000" dirty="0">
                <a:solidFill>
                  <a:schemeClr val="bg1"/>
                </a:solidFill>
              </a:rPr>
              <a:t>Concept is used to define a standard</a:t>
            </a:r>
          </a:p>
        </p:txBody>
      </p:sp>
    </p:spTree>
    <p:extLst>
      <p:ext uri="{BB962C8B-B14F-4D97-AF65-F5344CB8AC3E}">
        <p14:creationId xmlns:p14="http://schemas.microsoft.com/office/powerpoint/2010/main" val="334131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21BD0-B523-5B49-9756-8000D33BE800}"/>
              </a:ext>
            </a:extLst>
          </p:cNvPr>
          <p:cNvSpPr txBox="1"/>
          <p:nvPr/>
        </p:nvSpPr>
        <p:spPr>
          <a:xfrm>
            <a:off x="618225" y="693683"/>
            <a:ext cx="8187691" cy="4154984"/>
          </a:xfrm>
          <a:prstGeom prst="rect">
            <a:avLst/>
          </a:prstGeom>
          <a:noFill/>
        </p:spPr>
        <p:txBody>
          <a:bodyPr wrap="none" rtlCol="0">
            <a:spAutoFit/>
          </a:bodyPr>
          <a:lstStyle/>
          <a:p>
            <a:r>
              <a:rPr lang="en-US" b="1" dirty="0">
                <a:solidFill>
                  <a:srgbClr val="FFFF00"/>
                </a:solidFill>
              </a:rPr>
              <a:t>Emissivity (</a:t>
            </a:r>
            <a:r>
              <a:rPr lang="en-US" b="1" dirty="0">
                <a:solidFill>
                  <a:srgbClr val="FFFF00"/>
                </a:solidFill>
                <a:latin typeface="Symbol" pitchFamily="2" charset="2"/>
              </a:rPr>
              <a:t>e</a:t>
            </a:r>
            <a:r>
              <a:rPr lang="en-US" b="1" dirty="0">
                <a:solidFill>
                  <a:srgbClr val="FFFF00"/>
                </a:solidFill>
              </a:rPr>
              <a:t>):  </a:t>
            </a:r>
            <a:r>
              <a:rPr lang="en-US" dirty="0">
                <a:solidFill>
                  <a:srgbClr val="FFFF00"/>
                </a:solidFill>
              </a:rPr>
              <a:t>for a body at a given temperature,</a:t>
            </a:r>
          </a:p>
          <a:p>
            <a:r>
              <a:rPr lang="en-US" dirty="0">
                <a:solidFill>
                  <a:srgbClr val="FFFF00"/>
                </a:solidFill>
              </a:rPr>
              <a:t>radiation emitted divided by blackbody emission</a:t>
            </a:r>
          </a:p>
          <a:p>
            <a:endParaRPr lang="en-US" dirty="0">
              <a:solidFill>
                <a:srgbClr val="FFFF00"/>
              </a:solidFill>
            </a:endParaRPr>
          </a:p>
          <a:p>
            <a:pPr marL="342900" indent="-342900">
              <a:buFont typeface="Symbol" pitchFamily="2" charset="2"/>
              <a:buChar char="e"/>
            </a:pPr>
            <a:r>
              <a:rPr lang="en-US" dirty="0">
                <a:solidFill>
                  <a:srgbClr val="FFFF00"/>
                </a:solidFill>
                <a:latin typeface="+mj-lt"/>
              </a:rPr>
              <a:t>= 1</a:t>
            </a:r>
            <a:r>
              <a:rPr lang="en-US" dirty="0">
                <a:solidFill>
                  <a:srgbClr val="FFFF00"/>
                </a:solidFill>
                <a:latin typeface="Symbol" pitchFamily="2" charset="2"/>
              </a:rPr>
              <a:t> (</a:t>
            </a:r>
            <a:r>
              <a:rPr lang="en-US" dirty="0">
                <a:solidFill>
                  <a:srgbClr val="FFFF00"/>
                </a:solidFill>
                <a:latin typeface="+mj-lt"/>
              </a:rPr>
              <a:t>blackbody)</a:t>
            </a:r>
          </a:p>
          <a:p>
            <a:pPr marL="342900" indent="-342900">
              <a:buFont typeface="Symbol" pitchFamily="2" charset="2"/>
              <a:buChar char="e"/>
            </a:pPr>
            <a:r>
              <a:rPr lang="en-US" dirty="0">
                <a:solidFill>
                  <a:srgbClr val="FFFF00"/>
                </a:solidFill>
                <a:latin typeface="+mj-lt"/>
              </a:rPr>
              <a:t>= 0</a:t>
            </a:r>
            <a:r>
              <a:rPr lang="en-US" dirty="0">
                <a:solidFill>
                  <a:srgbClr val="FFFF00"/>
                </a:solidFill>
                <a:latin typeface="Symbol" pitchFamily="2" charset="2"/>
              </a:rPr>
              <a:t> (</a:t>
            </a:r>
            <a:r>
              <a:rPr lang="en-US" dirty="0" err="1">
                <a:solidFill>
                  <a:srgbClr val="FFFF00"/>
                </a:solidFill>
              </a:rPr>
              <a:t>whitebody</a:t>
            </a:r>
            <a:r>
              <a:rPr lang="en-US" dirty="0">
                <a:solidFill>
                  <a:srgbClr val="FFFF00"/>
                </a:solidFill>
              </a:rPr>
              <a:t>, or perfect reflector)</a:t>
            </a:r>
          </a:p>
          <a:p>
            <a:pPr marL="342900" indent="-342900">
              <a:buFont typeface="Symbol" pitchFamily="2" charset="2"/>
              <a:buChar char="e"/>
            </a:pPr>
            <a:endParaRPr lang="en-US" dirty="0">
              <a:solidFill>
                <a:srgbClr val="FFFF00"/>
              </a:solidFill>
            </a:endParaRPr>
          </a:p>
          <a:p>
            <a:r>
              <a:rPr lang="en-US" dirty="0">
                <a:solidFill>
                  <a:srgbClr val="FFFF00"/>
                </a:solidFill>
              </a:rPr>
              <a:t>Emissivity can be defined for a specific wavelength</a:t>
            </a:r>
          </a:p>
          <a:p>
            <a:r>
              <a:rPr lang="en-US" dirty="0">
                <a:solidFill>
                  <a:srgbClr val="FFFF00"/>
                </a:solidFill>
              </a:rPr>
              <a:t>(e.g., infrared emissivity = 0.7) or over an entire spectrum</a:t>
            </a:r>
          </a:p>
          <a:p>
            <a:r>
              <a:rPr lang="en-US" dirty="0">
                <a:solidFill>
                  <a:srgbClr val="FFFF00"/>
                </a:solidFill>
              </a:rPr>
              <a:t>of radiation (e.g., atmosphere’s emissivity from UV through</a:t>
            </a:r>
          </a:p>
          <a:p>
            <a:r>
              <a:rPr lang="en-US" dirty="0">
                <a:solidFill>
                  <a:srgbClr val="FFFF00"/>
                </a:solidFill>
              </a:rPr>
              <a:t>IR = 0.93)</a:t>
            </a:r>
          </a:p>
          <a:p>
            <a:endParaRPr lang="en-US" dirty="0">
              <a:solidFill>
                <a:srgbClr val="FFFF00"/>
              </a:solidFill>
            </a:endParaRPr>
          </a:p>
        </p:txBody>
      </p:sp>
      <p:sp>
        <p:nvSpPr>
          <p:cNvPr id="4" name="Rectangle 3">
            <a:extLst>
              <a:ext uri="{FF2B5EF4-FFF2-40B4-BE49-F238E27FC236}">
                <a16:creationId xmlns:a16="http://schemas.microsoft.com/office/drawing/2014/main" id="{0AFC2CCC-F8B1-F24D-8F92-18A45DEC7DDE}"/>
              </a:ext>
            </a:extLst>
          </p:cNvPr>
          <p:cNvSpPr/>
          <p:nvPr/>
        </p:nvSpPr>
        <p:spPr>
          <a:xfrm>
            <a:off x="618225" y="5037847"/>
            <a:ext cx="7832092" cy="830997"/>
          </a:xfrm>
          <a:prstGeom prst="rect">
            <a:avLst/>
          </a:prstGeom>
        </p:spPr>
        <p:txBody>
          <a:bodyPr wrap="square">
            <a:spAutoFit/>
          </a:bodyPr>
          <a:lstStyle/>
          <a:p>
            <a:r>
              <a:rPr lang="en-US" b="1" dirty="0">
                <a:solidFill>
                  <a:srgbClr val="FFFF00"/>
                </a:solidFill>
              </a:rPr>
              <a:t>Absorptivity </a:t>
            </a:r>
            <a:r>
              <a:rPr lang="en-US" b="1" dirty="0">
                <a:solidFill>
                  <a:srgbClr val="FFFF00"/>
                </a:solidFill>
                <a:latin typeface="+mj-lt"/>
              </a:rPr>
              <a:t>(a):</a:t>
            </a:r>
            <a:r>
              <a:rPr lang="en-US" b="1" dirty="0">
                <a:solidFill>
                  <a:srgbClr val="FFFF00"/>
                </a:solidFill>
              </a:rPr>
              <a:t>  </a:t>
            </a:r>
            <a:r>
              <a:rPr lang="en-US" dirty="0">
                <a:solidFill>
                  <a:srgbClr val="FFFF00"/>
                </a:solidFill>
              </a:rPr>
              <a:t>for a body at a given temperature,</a:t>
            </a:r>
          </a:p>
          <a:p>
            <a:r>
              <a:rPr lang="en-US" dirty="0">
                <a:solidFill>
                  <a:srgbClr val="FFFF00"/>
                </a:solidFill>
              </a:rPr>
              <a:t>radiation absorbed divided by blackbody absorption</a:t>
            </a:r>
          </a:p>
        </p:txBody>
      </p:sp>
      <p:pic>
        <p:nvPicPr>
          <p:cNvPr id="5" name="Picture 4">
            <a:extLst>
              <a:ext uri="{FF2B5EF4-FFF2-40B4-BE49-F238E27FC236}">
                <a16:creationId xmlns:a16="http://schemas.microsoft.com/office/drawing/2014/main" id="{E670CCF5-4A63-8B4E-BE60-D2E3FE3A2F80}"/>
              </a:ext>
            </a:extLst>
          </p:cNvPr>
          <p:cNvPicPr>
            <a:picLocks noChangeAspect="1"/>
          </p:cNvPicPr>
          <p:nvPr/>
        </p:nvPicPr>
        <p:blipFill>
          <a:blip r:embed="rId2"/>
          <a:stretch>
            <a:fillRect/>
          </a:stretch>
        </p:blipFill>
        <p:spPr>
          <a:xfrm>
            <a:off x="7540658" y="1534239"/>
            <a:ext cx="1416339" cy="1236936"/>
          </a:xfrm>
          <a:prstGeom prst="rect">
            <a:avLst/>
          </a:prstGeom>
        </p:spPr>
      </p:pic>
    </p:spTree>
    <p:extLst>
      <p:ext uri="{BB962C8B-B14F-4D97-AF65-F5344CB8AC3E}">
        <p14:creationId xmlns:p14="http://schemas.microsoft.com/office/powerpoint/2010/main" val="283386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F0953-DDD8-274A-A1F9-454893FFDB12}"/>
              </a:ext>
            </a:extLst>
          </p:cNvPr>
          <p:cNvSpPr/>
          <p:nvPr/>
        </p:nvSpPr>
        <p:spPr>
          <a:xfrm>
            <a:off x="930166" y="678735"/>
            <a:ext cx="7593724" cy="4278094"/>
          </a:xfrm>
          <a:prstGeom prst="rect">
            <a:avLst/>
          </a:prstGeom>
        </p:spPr>
        <p:txBody>
          <a:bodyPr wrap="square">
            <a:spAutoFit/>
          </a:bodyPr>
          <a:lstStyle/>
          <a:p>
            <a:r>
              <a:rPr lang="en-US" b="1" dirty="0" err="1">
                <a:solidFill>
                  <a:srgbClr val="FFFF00"/>
                </a:solidFill>
              </a:rPr>
              <a:t>Kirchoff’s</a:t>
            </a:r>
            <a:r>
              <a:rPr lang="en-US" b="1" dirty="0">
                <a:solidFill>
                  <a:srgbClr val="FFFF00"/>
                </a:solidFill>
              </a:rPr>
              <a:t> Law (of Thermal Radiation):</a:t>
            </a:r>
            <a:endParaRPr lang="en-US" dirty="0">
              <a:solidFill>
                <a:srgbClr val="FFFF00"/>
              </a:solidFill>
            </a:endParaRPr>
          </a:p>
          <a:p>
            <a:r>
              <a:rPr lang="en-US" dirty="0">
                <a:solidFill>
                  <a:srgbClr val="FFFF00"/>
                </a:solidFill>
              </a:rPr>
              <a:t>For a body at a given temperature, a good absorber is</a:t>
            </a:r>
          </a:p>
          <a:p>
            <a:r>
              <a:rPr lang="en-US" dirty="0">
                <a:solidFill>
                  <a:srgbClr val="FFFF00"/>
                </a:solidFill>
              </a:rPr>
              <a:t>a good emitter</a:t>
            </a:r>
          </a:p>
          <a:p>
            <a:endParaRPr lang="en-US" dirty="0">
              <a:solidFill>
                <a:srgbClr val="FFFF00"/>
              </a:solidFill>
            </a:endParaRPr>
          </a:p>
          <a:p>
            <a:pPr algn="ctr"/>
            <a:r>
              <a:rPr lang="en-US" dirty="0">
                <a:solidFill>
                  <a:srgbClr val="FFFF00"/>
                </a:solidFill>
              </a:rPr>
              <a:t>OR</a:t>
            </a:r>
          </a:p>
          <a:p>
            <a:pPr algn="ctr"/>
            <a:endParaRPr lang="en-US" dirty="0">
              <a:solidFill>
                <a:srgbClr val="FFFF00"/>
              </a:solidFill>
            </a:endParaRPr>
          </a:p>
          <a:p>
            <a:pPr algn="ctr"/>
            <a:r>
              <a:rPr lang="en-US" dirty="0">
                <a:solidFill>
                  <a:srgbClr val="FFFF00"/>
                </a:solidFill>
              </a:rPr>
              <a:t>emissivity (</a:t>
            </a:r>
            <a:r>
              <a:rPr lang="en-US" dirty="0">
                <a:solidFill>
                  <a:srgbClr val="FFFF00"/>
                </a:solidFill>
                <a:latin typeface="Symbol" pitchFamily="2" charset="2"/>
              </a:rPr>
              <a:t>e</a:t>
            </a:r>
            <a:r>
              <a:rPr lang="en-US" dirty="0">
                <a:solidFill>
                  <a:srgbClr val="FFFF00"/>
                </a:solidFill>
              </a:rPr>
              <a:t>) = absorptivity (a) at each wavelength, or </a:t>
            </a:r>
            <a:r>
              <a:rPr lang="en-US" dirty="0">
                <a:solidFill>
                  <a:srgbClr val="FFFF00"/>
                </a:solidFill>
                <a:latin typeface="Symbol" pitchFamily="2" charset="2"/>
              </a:rPr>
              <a:t>e</a:t>
            </a:r>
            <a:r>
              <a:rPr lang="en-US" baseline="-25000" dirty="0">
                <a:solidFill>
                  <a:srgbClr val="FFFF00"/>
                </a:solidFill>
                <a:latin typeface="Symbol" pitchFamily="2" charset="2"/>
              </a:rPr>
              <a:t>l </a:t>
            </a:r>
            <a:r>
              <a:rPr lang="en-US" dirty="0">
                <a:solidFill>
                  <a:srgbClr val="FFFF00"/>
                </a:solidFill>
                <a:latin typeface="Symbol" pitchFamily="2" charset="2"/>
              </a:rPr>
              <a:t>= </a:t>
            </a:r>
            <a:r>
              <a:rPr lang="en-US" dirty="0">
                <a:solidFill>
                  <a:srgbClr val="FFFF00"/>
                </a:solidFill>
                <a:latin typeface="Arial" panose="020B0604020202020204" pitchFamily="34" charset="0"/>
                <a:cs typeface="Arial" panose="020B0604020202020204" pitchFamily="34" charset="0"/>
              </a:rPr>
              <a:t>a</a:t>
            </a:r>
            <a:r>
              <a:rPr lang="en-US" baseline="-25000" dirty="0">
                <a:solidFill>
                  <a:srgbClr val="FFFF00"/>
                </a:solidFill>
                <a:latin typeface="Symbol" pitchFamily="2" charset="2"/>
              </a:rPr>
              <a:t>l</a:t>
            </a:r>
          </a:p>
          <a:p>
            <a:pPr algn="ctr"/>
            <a:endParaRPr lang="en-US" baseline="-25000" dirty="0">
              <a:solidFill>
                <a:srgbClr val="FFFF00"/>
              </a:solidFill>
              <a:latin typeface="Symbol" pitchFamily="2" charset="2"/>
            </a:endParaRPr>
          </a:p>
          <a:p>
            <a:r>
              <a:rPr lang="en-US" dirty="0">
                <a:solidFill>
                  <a:srgbClr val="FFFF00"/>
                </a:solidFill>
                <a:latin typeface="+mj-lt"/>
              </a:rPr>
              <a:t>as well as integrated over all wavelengths of a spectrum and all angles of incidence.</a:t>
            </a:r>
          </a:p>
          <a:p>
            <a:pPr algn="ctr"/>
            <a:endParaRPr lang="en-US" baseline="-25000" dirty="0">
              <a:solidFill>
                <a:srgbClr val="FFFF00"/>
              </a:solidFill>
              <a:latin typeface="Symbol" pitchFamily="2" charset="2"/>
            </a:endParaRPr>
          </a:p>
        </p:txBody>
      </p:sp>
      <p:sp>
        <p:nvSpPr>
          <p:cNvPr id="3" name="TextBox 2">
            <a:extLst>
              <a:ext uri="{FF2B5EF4-FFF2-40B4-BE49-F238E27FC236}">
                <a16:creationId xmlns:a16="http://schemas.microsoft.com/office/drawing/2014/main" id="{8F63136B-AE2C-E24C-9244-59149A6471FC}"/>
              </a:ext>
            </a:extLst>
          </p:cNvPr>
          <p:cNvSpPr txBox="1"/>
          <p:nvPr/>
        </p:nvSpPr>
        <p:spPr>
          <a:xfrm>
            <a:off x="930166" y="5570482"/>
            <a:ext cx="7525406" cy="400110"/>
          </a:xfrm>
          <a:prstGeom prst="rect">
            <a:avLst/>
          </a:prstGeom>
          <a:noFill/>
        </p:spPr>
        <p:txBody>
          <a:bodyPr wrap="square" rtlCol="0">
            <a:spAutoFit/>
          </a:bodyPr>
          <a:lstStyle/>
          <a:p>
            <a:r>
              <a:rPr lang="en-US" sz="2000" dirty="0">
                <a:solidFill>
                  <a:schemeClr val="bg1"/>
                </a:solidFill>
              </a:rPr>
              <a:t>(requires a condition called “local thermodynamic equilibrium”)</a:t>
            </a:r>
          </a:p>
        </p:txBody>
      </p:sp>
    </p:spTree>
    <p:extLst>
      <p:ext uri="{BB962C8B-B14F-4D97-AF65-F5344CB8AC3E}">
        <p14:creationId xmlns:p14="http://schemas.microsoft.com/office/powerpoint/2010/main" val="412840245"/>
      </p:ext>
    </p:extLst>
  </p:cSld>
  <p:clrMapOvr>
    <a:masterClrMapping/>
  </p:clrMapOvr>
</p:sld>
</file>

<file path=ppt/theme/theme1.xml><?xml version="1.0" encoding="utf-8"?>
<a:theme xmlns:a="http://schemas.openxmlformats.org/drawingml/2006/main" name="Radiation">
  <a:themeElements>
    <a:clrScheme name="Radi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adiation">
      <a:majorFont>
        <a:latin typeface="Arial"/>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i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adi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adi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adi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adi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adi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adi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131621</TotalTime>
  <Words>1187</Words>
  <Application>Microsoft Macintosh PowerPoint</Application>
  <PresentationFormat>On-screen Show (4:3)</PresentationFormat>
  <Paragraphs>184</Paragraphs>
  <Slides>36</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 Unicode MS</vt:lpstr>
      <vt:lpstr>Arial</vt:lpstr>
      <vt:lpstr>Cambria Math</vt:lpstr>
      <vt:lpstr>Symbol</vt:lpstr>
      <vt:lpstr>Times</vt:lpstr>
      <vt:lpstr>Times New Roman</vt:lpstr>
      <vt:lpstr>Radiation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Relative Solar Radiation on June 21 (N.H. Summer Solstice) Top of Atmosphere and Earth’s Surface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Virginia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Davis</dc:creator>
  <cp:lastModifiedBy>Davis, Robert E (red3u)</cp:lastModifiedBy>
  <cp:revision>144</cp:revision>
  <dcterms:created xsi:type="dcterms:W3CDTF">2013-01-14T23:00:07Z</dcterms:created>
  <dcterms:modified xsi:type="dcterms:W3CDTF">2020-09-14T19:56:32Z</dcterms:modified>
</cp:coreProperties>
</file>