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331" r:id="rId2"/>
    <p:sldId id="313" r:id="rId3"/>
    <p:sldId id="325" r:id="rId4"/>
    <p:sldId id="322" r:id="rId5"/>
    <p:sldId id="396" r:id="rId6"/>
    <p:sldId id="326" r:id="rId7"/>
    <p:sldId id="394" r:id="rId8"/>
    <p:sldId id="398" r:id="rId9"/>
    <p:sldId id="264" r:id="rId10"/>
    <p:sldId id="391" r:id="rId11"/>
    <p:sldId id="399" r:id="rId12"/>
    <p:sldId id="314" r:id="rId13"/>
    <p:sldId id="310" r:id="rId14"/>
    <p:sldId id="328" r:id="rId15"/>
    <p:sldId id="388" r:id="rId16"/>
    <p:sldId id="397" r:id="rId17"/>
    <p:sldId id="390" r:id="rId18"/>
    <p:sldId id="372" r:id="rId19"/>
    <p:sldId id="311" r:id="rId20"/>
    <p:sldId id="312" r:id="rId21"/>
    <p:sldId id="400" r:id="rId22"/>
    <p:sldId id="401" r:id="rId23"/>
    <p:sldId id="353" r:id="rId24"/>
    <p:sldId id="30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F9FD"/>
    <a:srgbClr val="F32214"/>
    <a:srgbClr val="F1AA15"/>
    <a:srgbClr val="A3A3A3"/>
    <a:srgbClr val="A4A4A4"/>
    <a:srgbClr val="FBD76A"/>
    <a:srgbClr val="0925B8"/>
    <a:srgbClr val="00CC99"/>
    <a:srgbClr val="0FFBF5"/>
    <a:srgbClr val="4C6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94709"/>
  </p:normalViewPr>
  <p:slideViewPr>
    <p:cSldViewPr snapToGrid="0">
      <p:cViewPr varScale="1">
        <p:scale>
          <a:sx n="72" d="100"/>
          <a:sy n="72" d="100"/>
        </p:scale>
        <p:origin x="1482" y="72"/>
      </p:cViewPr>
      <p:guideLst>
        <p:guide orient="horz" pos="37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C68CB8-656D-6D4D-BAC1-BDB8D5663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BF6DCF-309E-264E-9B0A-5EB0E79D7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6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CC5F18-71CA-054A-BA47-84A8F3C4CE4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E232AA-77C5-1B4D-9055-41DC11BDADC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009A9A"/>
                </a:solidFill>
              </a:rPr>
              <a:t>FIGURE 1.9 </a:t>
            </a:r>
            <a:r>
              <a:rPr lang="en-US">
                <a:solidFill>
                  <a:srgbClr val="000000"/>
                </a:solidFill>
              </a:rPr>
              <a:t>Both air pressure and air density decrease with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increasing altitude. The weight of all the air molecules above the earth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r>
              <a:rPr lang="en-US" altLang="ja-JP">
                <a:solidFill>
                  <a:srgbClr val="000000"/>
                </a:solidFill>
              </a:rPr>
              <a:t>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surface produces an average pressure near 14.7 lbs/in.2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B24CC9EF-8268-7F48-8E87-73BF69710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A09ED4-E95A-7A4D-8F0D-25F4C7B49BEC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44DB8B9-F192-0148-8A27-D7E1D1BD6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8099BE1-AEA6-CF4F-AED3-3ED00B0C6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A9A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FIGURE 8.9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top diagram (a) shows four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cities (A, B, C, and D) at varying elevations above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sea level, all with different station pressures. The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middle diagram (b) represents sea-level pressures of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four cities plotted on a sea-level chart. The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bottom diagram (c) shows sea-level pressure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readings of the four cities plus other sea-level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pressure readings, with isobars drawn on the chart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(gray lines) at intervals of 4 millibars.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65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37025E-ED7F-3C41-85DB-20ED779778D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009A9A"/>
                </a:solidFill>
              </a:rPr>
              <a:t>FIGURE 1.9 </a:t>
            </a:r>
            <a:r>
              <a:rPr lang="en-US">
                <a:solidFill>
                  <a:srgbClr val="000000"/>
                </a:solidFill>
              </a:rPr>
              <a:t>Both air pressure and air density decrease with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increasing altitude. The weight of all the air molecules above the earth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r>
              <a:rPr lang="en-US" altLang="ja-JP">
                <a:solidFill>
                  <a:srgbClr val="000000"/>
                </a:solidFill>
              </a:rPr>
              <a:t>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surface produces an average pressure near 14.7 lbs/in.2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2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0D3409-14F7-6447-8984-4BD3B252F50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009A9A"/>
                </a:solidFill>
              </a:rPr>
              <a:t>FIGURE 1.10 </a:t>
            </a:r>
            <a:r>
              <a:rPr lang="en-US">
                <a:solidFill>
                  <a:srgbClr val="000000"/>
                </a:solidFill>
              </a:rPr>
              <a:t>Atmospheric pressure decreases rapidly with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height. Climbing to an altitude of only 5.5 km, where the pressure is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500 mb, would put you above one-half of the atmosphere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r>
              <a:rPr lang="en-US" altLang="ja-JP">
                <a:solidFill>
                  <a:srgbClr val="000000"/>
                </a:solidFill>
              </a:rPr>
              <a:t>s molecules.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BFC592-7328-8547-831E-D1C5B1D041A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009A9A"/>
                </a:solidFill>
              </a:rPr>
              <a:t>FIGURE 1.11 </a:t>
            </a:r>
            <a:r>
              <a:rPr lang="en-US">
                <a:solidFill>
                  <a:srgbClr val="000000"/>
                </a:solidFill>
              </a:rPr>
              <a:t>Layers of the atmosphere as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related to the average profile of air temperature above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the earth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r>
              <a:rPr lang="en-US" altLang="ja-JP">
                <a:solidFill>
                  <a:srgbClr val="000000"/>
                </a:solidFill>
              </a:rPr>
              <a:t>s surface. The heavy line illustrates how the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average temperature varies in each layer.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93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BFC592-7328-8547-831E-D1C5B1D041AC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009A9A"/>
                </a:solidFill>
              </a:rPr>
              <a:t>FIGURE 1.11 </a:t>
            </a:r>
            <a:r>
              <a:rPr lang="en-US">
                <a:solidFill>
                  <a:srgbClr val="000000"/>
                </a:solidFill>
              </a:rPr>
              <a:t>Layers of the atmosphere as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related to the average profile of air temperature above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the earth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r>
              <a:rPr lang="en-US" altLang="ja-JP">
                <a:solidFill>
                  <a:srgbClr val="000000"/>
                </a:solidFill>
              </a:rPr>
              <a:t>s surface. The heavy line illustrates how the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average temperature varies in each layer.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8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CCDE07-DEDF-9540-9480-8053C679FD5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4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2C27DE-C163-D748-B18C-CCDEAEF0DD7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009A9A"/>
                </a:solidFill>
              </a:rPr>
              <a:t>FIGURE 9.2 </a:t>
            </a:r>
            <a:r>
              <a:rPr lang="en-US">
                <a:solidFill>
                  <a:srgbClr val="000000"/>
                </a:solidFill>
              </a:rPr>
              <a:t>The scales of atmospheric motion with the phenomenon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r>
              <a:rPr lang="en-US" altLang="ja-JP">
                <a:solidFill>
                  <a:srgbClr val="000000"/>
                </a:solidFill>
              </a:rPr>
              <a:t>s average size and life span. (Because the actual size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of certain features may vary, some of the features fall into more than one category.)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3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60D4FE-EF44-4849-BDB8-DFC4232E1B2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009A9A"/>
                </a:solidFill>
              </a:rPr>
              <a:t>TABLE 1.1 </a:t>
            </a:r>
            <a:r>
              <a:rPr lang="en-US">
                <a:solidFill>
                  <a:srgbClr val="000000"/>
                </a:solidFill>
              </a:rPr>
              <a:t>Composition of the Atmosphere near the Earth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r>
              <a:rPr lang="en-US" altLang="ja-JP">
                <a:solidFill>
                  <a:srgbClr val="000000"/>
                </a:solidFill>
              </a:rPr>
              <a:t>s Surface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D735B2-7540-A04C-B460-D4BA37F5E79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B8D7CA-2DD4-8E43-9071-EA13DFAFF34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009A9A"/>
                </a:solidFill>
              </a:rPr>
              <a:t>FIGURE 1.5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Measurements of CO2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in parts per million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(ppm) at Mauna Loa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Observatory, Hawaii.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Higher readings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occur in winter when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plants die and release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CO2 to the atmosphere.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Lower readings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occur in summer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when more abundant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vegetation absorbs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CO2 from the atmosphere.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The solid line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is the average yearly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value. Notice that the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concentration of CO2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has increased by more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than 20 percent since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1958.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2071D5-31D2-4447-826B-8A9CD3376CC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3FDC63-F3BC-5E4E-9892-267F849AB11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60D4FE-EF44-4849-BDB8-DFC4232E1B2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009A9A"/>
                </a:solidFill>
              </a:rPr>
              <a:t>TABLE 1.1 </a:t>
            </a:r>
            <a:r>
              <a:rPr lang="en-US">
                <a:solidFill>
                  <a:srgbClr val="000000"/>
                </a:solidFill>
              </a:rPr>
              <a:t>Composition of the Atmosphere near the Earth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r>
              <a:rPr lang="en-US" altLang="ja-JP">
                <a:solidFill>
                  <a:srgbClr val="000000"/>
                </a:solidFill>
              </a:rPr>
              <a:t>s Surface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8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71FADC-9DD4-3A4D-97DF-6156F36AC42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64C1952F-91C6-404B-877A-EBE7200AD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F2F832C2-E482-6C4B-B923-9B87DE294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Page: 203</a:t>
            </a:r>
          </a:p>
          <a:p>
            <a:pPr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FIGURE 8.6 The mercury barometer. The height of the mercury column is a measure of atmospheric pressure.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7C383E7-5853-B54A-B768-A3DABE21A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280564-4783-E24F-AC41-7246A84041CB}" type="slidenum">
              <a:rPr lang="en-US" altLang="en-US" sz="1200">
                <a:latin typeface="Calibri" panose="020F0502020204030204" pitchFamily="34" charset="0"/>
              </a:rPr>
              <a:pPr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5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48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43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97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80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51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5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58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4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3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4706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l.noaa.gov/gmd/ccgg/covid2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2"/>
          <p:cNvSpPr txBox="1">
            <a:spLocks noChangeArrowheads="1"/>
          </p:cNvSpPr>
          <p:nvPr/>
        </p:nvSpPr>
        <p:spPr bwMode="auto">
          <a:xfrm>
            <a:off x="1098421" y="1752600"/>
            <a:ext cx="69471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FFFF4D"/>
                </a:solidFill>
              </a:rPr>
              <a:t>EVSC 3300</a:t>
            </a:r>
          </a:p>
          <a:p>
            <a:pPr algn="ctr"/>
            <a:endParaRPr lang="en-US" sz="3600" dirty="0">
              <a:solidFill>
                <a:srgbClr val="FFFF4D"/>
              </a:solidFill>
            </a:endParaRPr>
          </a:p>
          <a:p>
            <a:pPr algn="ctr"/>
            <a:r>
              <a:rPr lang="en-US" sz="3600" dirty="0">
                <a:solidFill>
                  <a:srgbClr val="FFFF4D"/>
                </a:solidFill>
              </a:rPr>
              <a:t>ATMOSPHERIC COMPOSITION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152525" y="1739900"/>
            <a:ext cx="71818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If you are reading along in the textbooks, I will </a:t>
            </a:r>
          </a:p>
          <a:p>
            <a:r>
              <a:rPr lang="en-US">
                <a:solidFill>
                  <a:srgbClr val="FFFF00"/>
                </a:solidFill>
              </a:rPr>
              <a:t>periodically provide updates in the slideshows</a:t>
            </a:r>
          </a:p>
          <a:p>
            <a:r>
              <a:rPr lang="en-US">
                <a:solidFill>
                  <a:srgbClr val="FFFF00"/>
                </a:solidFill>
              </a:rPr>
              <a:t>regarding the sections that have just been covered: </a:t>
            </a:r>
          </a:p>
          <a:p>
            <a:r>
              <a:rPr lang="en-US">
                <a:solidFill>
                  <a:srgbClr val="FFFF00"/>
                </a:solidFill>
              </a:rPr>
              <a:t>	N = Neiburger</a:t>
            </a:r>
          </a:p>
          <a:p>
            <a:r>
              <a:rPr lang="en-US">
                <a:solidFill>
                  <a:srgbClr val="FFFF00"/>
                </a:solidFill>
              </a:rPr>
              <a:t>	A = Ahrens</a:t>
            </a:r>
          </a:p>
          <a:p>
            <a:endParaRPr lang="en-US">
              <a:solidFill>
                <a:srgbClr val="FFFF00"/>
              </a:solidFill>
            </a:endParaRP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The previous material on atmospheric composition</a:t>
            </a:r>
          </a:p>
          <a:p>
            <a:r>
              <a:rPr lang="en-US">
                <a:solidFill>
                  <a:srgbClr val="FFFF00"/>
                </a:solidFill>
              </a:rPr>
              <a:t>is N (pp. 32–36), A (pp. 4–10)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271E7-9398-EF40-B190-3A3451F62461}"/>
              </a:ext>
            </a:extLst>
          </p:cNvPr>
          <p:cNvSpPr txBox="1"/>
          <p:nvPr/>
        </p:nvSpPr>
        <p:spPr>
          <a:xfrm>
            <a:off x="1996963" y="325820"/>
            <a:ext cx="5280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Vertical</a:t>
            </a:r>
            <a:r>
              <a:rPr lang="en-US" dirty="0">
                <a:solidFill>
                  <a:srgbClr val="FFFF00"/>
                </a:solidFill>
              </a:rPr>
              <a:t> Structure of the Atmosphere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B43EBF-4C49-4148-B92A-75C5B3F52EBC}"/>
                  </a:ext>
                </a:extLst>
              </p:cNvPr>
              <p:cNvSpPr txBox="1"/>
              <p:nvPr/>
            </p:nvSpPr>
            <p:spPr>
              <a:xfrm>
                <a:off x="683172" y="1082567"/>
                <a:ext cx="5961312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Newton’s Second Law of Motion: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B43EBF-4C49-4148-B92A-75C5B3F52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2" y="1082567"/>
                <a:ext cx="5961312" cy="506421"/>
              </a:xfrm>
              <a:prstGeom prst="rect">
                <a:avLst/>
              </a:prstGeom>
              <a:blipFill>
                <a:blip r:embed="rId2"/>
                <a:stretch>
                  <a:fillRect l="-1489" t="-2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56661A-27E1-5646-9CF4-CD1F267750BA}"/>
              </a:ext>
            </a:extLst>
          </p:cNvPr>
          <p:cNvGrpSpPr/>
          <p:nvPr/>
        </p:nvGrpSpPr>
        <p:grpSpPr>
          <a:xfrm>
            <a:off x="1394487" y="1820589"/>
            <a:ext cx="6047328" cy="506421"/>
            <a:chOff x="1394487" y="2325084"/>
            <a:chExt cx="6047328" cy="506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03B9C3C-A2C0-2140-8015-B08B912D98F2}"/>
                    </a:ext>
                  </a:extLst>
                </p:cNvPr>
                <p:cNvSpPr/>
                <p:nvPr/>
              </p:nvSpPr>
              <p:spPr>
                <a:xfrm>
                  <a:off x="1394487" y="2325084"/>
                  <a:ext cx="469231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03B9C3C-A2C0-2140-8015-B08B912D98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487" y="2325084"/>
                  <a:ext cx="469231" cy="506421"/>
                </a:xfrm>
                <a:prstGeom prst="rect">
                  <a:avLst/>
                </a:prstGeom>
                <a:blipFill>
                  <a:blip r:embed="rId3"/>
                  <a:stretch>
                    <a:fillRect t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4AD0B8-7054-9C43-9239-CD5293DBD05A}"/>
                </a:ext>
              </a:extLst>
            </p:cNvPr>
            <p:cNvSpPr txBox="1"/>
            <p:nvPr/>
          </p:nvSpPr>
          <p:spPr>
            <a:xfrm>
              <a:off x="1853426" y="2369840"/>
              <a:ext cx="5588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= resultant force [Newtons, N = kg m/s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]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FE25D-1B62-1D43-928A-16B5B2E37316}"/>
              </a:ext>
            </a:extLst>
          </p:cNvPr>
          <p:cNvGrpSpPr/>
          <p:nvPr/>
        </p:nvGrpSpPr>
        <p:grpSpPr>
          <a:xfrm>
            <a:off x="1362619" y="2462840"/>
            <a:ext cx="2301209" cy="501016"/>
            <a:chOff x="1362619" y="2967335"/>
            <a:chExt cx="2301209" cy="5010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C036084-B811-BF44-A9CF-403D8159F42F}"/>
                    </a:ext>
                  </a:extLst>
                </p:cNvPr>
                <p:cNvSpPr/>
                <p:nvPr/>
              </p:nvSpPr>
              <p:spPr>
                <a:xfrm>
                  <a:off x="1362619" y="2967335"/>
                  <a:ext cx="5329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C036084-B811-BF44-A9CF-403D8159F4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619" y="2967335"/>
                  <a:ext cx="53296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B2884A-3B54-9B46-B674-B9FC2FE424E4}"/>
                </a:ext>
              </a:extLst>
            </p:cNvPr>
            <p:cNvSpPr txBox="1"/>
            <p:nvPr/>
          </p:nvSpPr>
          <p:spPr>
            <a:xfrm>
              <a:off x="1898601" y="3006686"/>
              <a:ext cx="1765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= mass [kg]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77A49B-9DDA-4843-8806-0958F50BFD44}"/>
              </a:ext>
            </a:extLst>
          </p:cNvPr>
          <p:cNvGrpSpPr/>
          <p:nvPr/>
        </p:nvGrpSpPr>
        <p:grpSpPr>
          <a:xfrm>
            <a:off x="1415069" y="3139037"/>
            <a:ext cx="3456011" cy="461666"/>
            <a:chOff x="1415069" y="3643532"/>
            <a:chExt cx="3456011" cy="461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9734CBA-66FD-D14B-AB02-BC7B9FB37160}"/>
                    </a:ext>
                  </a:extLst>
                </p:cNvPr>
                <p:cNvSpPr/>
                <p:nvPr/>
              </p:nvSpPr>
              <p:spPr>
                <a:xfrm>
                  <a:off x="1415069" y="3643532"/>
                  <a:ext cx="4486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9734CBA-66FD-D14B-AB02-BC7B9FB371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069" y="3643532"/>
                  <a:ext cx="44864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857" t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488586-4E9F-3642-A8F1-4C07AAB60544}"/>
                </a:ext>
              </a:extLst>
            </p:cNvPr>
            <p:cNvSpPr txBox="1"/>
            <p:nvPr/>
          </p:nvSpPr>
          <p:spPr>
            <a:xfrm>
              <a:off x="1895585" y="3643533"/>
              <a:ext cx="29754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= acceleration [m/s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]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4ACAF83-80F8-DD41-A78B-722CBA11E896}"/>
              </a:ext>
            </a:extLst>
          </p:cNvPr>
          <p:cNvSpPr txBox="1"/>
          <p:nvPr/>
        </p:nvSpPr>
        <p:spPr>
          <a:xfrm>
            <a:off x="714701" y="4355961"/>
            <a:ext cx="812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Pressure (p) is weight of air (force) acting per unit area 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63E07D-2680-E04B-BFA0-B6E645A1DC4E}"/>
                  </a:ext>
                </a:extLst>
              </p:cNvPr>
              <p:cNvSpPr txBox="1"/>
              <p:nvPr/>
            </p:nvSpPr>
            <p:spPr>
              <a:xfrm>
                <a:off x="998483" y="5223641"/>
                <a:ext cx="1112036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63E07D-2680-E04B-BFA0-B6E645A1D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3" y="5223641"/>
                <a:ext cx="1112036" cy="781368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A8189-EE5E-B740-A0DF-A3F4DE23F42F}"/>
                  </a:ext>
                </a:extLst>
              </p:cNvPr>
              <p:cNvSpPr txBox="1"/>
              <p:nvPr/>
            </p:nvSpPr>
            <p:spPr>
              <a:xfrm>
                <a:off x="2189013" y="5223641"/>
                <a:ext cx="1208664" cy="803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A8189-EE5E-B740-A0DF-A3F4DE23F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13" y="5223641"/>
                <a:ext cx="1208664" cy="803490"/>
              </a:xfrm>
              <a:prstGeom prst="rect">
                <a:avLst/>
              </a:prstGeom>
              <a:blipFill>
                <a:blip r:embed="rId7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14BC33-38A3-CE40-8D24-F98F3E27C0D7}"/>
                  </a:ext>
                </a:extLst>
              </p:cNvPr>
              <p:cNvSpPr txBox="1"/>
              <p:nvPr/>
            </p:nvSpPr>
            <p:spPr>
              <a:xfrm>
                <a:off x="3226676" y="5233452"/>
                <a:ext cx="1223540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14BC33-38A3-CE40-8D24-F98F3E27C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76" y="5233452"/>
                <a:ext cx="1223540" cy="793679"/>
              </a:xfrm>
              <a:prstGeom prst="rect">
                <a:avLst/>
              </a:prstGeom>
              <a:blipFill>
                <a:blip r:embed="rId8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A26CF-FF1B-A049-8568-BD741721A969}"/>
              </a:ext>
            </a:extLst>
          </p:cNvPr>
          <p:cNvSpPr txBox="1"/>
          <p:nvPr/>
        </p:nvSpPr>
        <p:spPr>
          <a:xfrm>
            <a:off x="4432503" y="5448754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=</a:t>
            </a:r>
            <a:r>
              <a:rPr lang="en-US" i="1" dirty="0">
                <a:solidFill>
                  <a:srgbClr val="FFC000"/>
                </a:solidFill>
                <a:latin typeface="+mn-lt"/>
              </a:rPr>
              <a:t> Pa (Pascals)</a:t>
            </a:r>
          </a:p>
        </p:txBody>
      </p:sp>
    </p:spTree>
    <p:extLst>
      <p:ext uri="{BB962C8B-B14F-4D97-AF65-F5344CB8AC3E}">
        <p14:creationId xmlns:p14="http://schemas.microsoft.com/office/powerpoint/2010/main" val="97030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13589_08_06.jpg">
            <a:extLst>
              <a:ext uri="{FF2B5EF4-FFF2-40B4-BE49-F238E27FC236}">
                <a16:creationId xmlns:a16="http://schemas.microsoft.com/office/drawing/2014/main" id="{C0A99C29-93F7-2849-ADD3-2F2EA2207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03200"/>
            <a:ext cx="28162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3">
            <a:extLst>
              <a:ext uri="{FF2B5EF4-FFF2-40B4-BE49-F238E27FC236}">
                <a16:creationId xmlns:a16="http://schemas.microsoft.com/office/drawing/2014/main" id="{D2218B4E-5B06-D54D-AB19-9B75B7DA9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939" y="554750"/>
            <a:ext cx="282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Mercury Barometer</a:t>
            </a:r>
          </a:p>
        </p:txBody>
      </p:sp>
    </p:spTree>
    <p:extLst>
      <p:ext uri="{BB962C8B-B14F-4D97-AF65-F5344CB8AC3E}">
        <p14:creationId xmlns:p14="http://schemas.microsoft.com/office/powerpoint/2010/main" val="11416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01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92138"/>
            <a:ext cx="6992937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85925" y="57150"/>
            <a:ext cx="5762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FD00"/>
                </a:solidFill>
              </a:rPr>
              <a:t>Variation of Pressure/Density with Height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08-09">
            <a:extLst>
              <a:ext uri="{FF2B5EF4-FFF2-40B4-BE49-F238E27FC236}">
                <a16:creationId xmlns:a16="http://schemas.microsoft.com/office/drawing/2014/main" id="{1F4B46DD-F75B-6D46-82EE-8448DF07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40" y="0"/>
            <a:ext cx="64643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 Box 3">
            <a:extLst>
              <a:ext uri="{FF2B5EF4-FFF2-40B4-BE49-F238E27FC236}">
                <a16:creationId xmlns:a16="http://schemas.microsoft.com/office/drawing/2014/main" id="{1FB00495-A259-2F4C-B766-13DE905F5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395288"/>
            <a:ext cx="1468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vs.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Sea-level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Pressure</a:t>
            </a:r>
          </a:p>
        </p:txBody>
      </p:sp>
      <p:sp>
        <p:nvSpPr>
          <p:cNvPr id="38915" name="TextBox 1">
            <a:extLst>
              <a:ext uri="{FF2B5EF4-FFF2-40B4-BE49-F238E27FC236}">
                <a16:creationId xmlns:a16="http://schemas.microsoft.com/office/drawing/2014/main" id="{01B7A004-CF60-A342-A51E-D0CBC54F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606425"/>
            <a:ext cx="4095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station pressure—barometer measurement</a:t>
            </a:r>
          </a:p>
        </p:txBody>
      </p:sp>
      <p:sp>
        <p:nvSpPr>
          <p:cNvPr id="38916" name="TextBox 4">
            <a:extLst>
              <a:ext uri="{FF2B5EF4-FFF2-40B4-BE49-F238E27FC236}">
                <a16:creationId xmlns:a16="http://schemas.microsoft.com/office/drawing/2014/main" id="{DC30A38B-7C18-8D46-91D0-DA3A4A36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45" y="3771612"/>
            <a:ext cx="166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correction for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station elevation</a:t>
            </a:r>
          </a:p>
        </p:txBody>
      </p:sp>
      <p:sp>
        <p:nvSpPr>
          <p:cNvPr id="38917" name="TextBox 5">
            <a:extLst>
              <a:ext uri="{FF2B5EF4-FFF2-40B4-BE49-F238E27FC236}">
                <a16:creationId xmlns:a16="http://schemas.microsoft.com/office/drawing/2014/main" id="{59833F06-1DA4-AD4A-BF0D-6409667F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" y="5088704"/>
            <a:ext cx="25225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resulting map of sea-level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pressure variations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(surface map)</a:t>
            </a:r>
          </a:p>
        </p:txBody>
      </p:sp>
    </p:spTree>
    <p:extLst>
      <p:ext uri="{BB962C8B-B14F-4D97-AF65-F5344CB8AC3E}">
        <p14:creationId xmlns:p14="http://schemas.microsoft.com/office/powerpoint/2010/main" val="7214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883" y="352315"/>
            <a:ext cx="8376745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“Tawny” Kitten</a:t>
            </a:r>
          </a:p>
          <a:p>
            <a:pPr algn="ctr">
              <a:defRPr/>
            </a:pP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(a.k.a. “Tawny Mocha Chip Marshmallow Paws”)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13E80-4D55-114E-AA8E-DD93C5048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15479" r="4226" b="10605"/>
          <a:stretch/>
        </p:blipFill>
        <p:spPr>
          <a:xfrm>
            <a:off x="2210678" y="2859170"/>
            <a:ext cx="5002924" cy="34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1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B7B7CC5-13CD-6747-AF42-CDE1EBA55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7" y="540625"/>
            <a:ext cx="8470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AFD00"/>
                </a:solidFill>
              </a:rPr>
              <a:t>How thick is Earth’s atmosphere? (Or how high is the top?)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854072-8CD7-0642-B88E-B9611B1D5C49}"/>
              </a:ext>
            </a:extLst>
          </p:cNvPr>
          <p:cNvGrpSpPr/>
          <p:nvPr/>
        </p:nvGrpSpPr>
        <p:grpSpPr>
          <a:xfrm>
            <a:off x="893379" y="1274379"/>
            <a:ext cx="7879692" cy="2489200"/>
            <a:chOff x="893379" y="1274379"/>
            <a:chExt cx="7879692" cy="2489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9C4B2C-055F-A74A-8EBA-FC8630D78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0772" y="1274379"/>
              <a:ext cx="4432299" cy="24892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0E00EA-E136-3C4D-A073-AADF7A71A68D}"/>
                </a:ext>
              </a:extLst>
            </p:cNvPr>
            <p:cNvSpPr txBox="1"/>
            <p:nvPr/>
          </p:nvSpPr>
          <p:spPr>
            <a:xfrm>
              <a:off x="893379" y="2195813"/>
              <a:ext cx="3031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Light is not scattered (sky is</a:t>
              </a:r>
            </a:p>
            <a:p>
              <a:r>
                <a:rPr lang="en-US" sz="1800" dirty="0">
                  <a:solidFill>
                    <a:schemeClr val="bg1"/>
                  </a:solidFill>
                </a:rPr>
                <a:t>dark) at 80 km (50 miles)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1512A6-2133-5D4F-9A32-944993D12ABC}"/>
              </a:ext>
            </a:extLst>
          </p:cNvPr>
          <p:cNvSpPr txBox="1"/>
          <p:nvPr/>
        </p:nvSpPr>
        <p:spPr>
          <a:xfrm>
            <a:off x="1024758" y="4734062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99% of the total mass of the atmosphere can be found below 31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200271-A330-4443-B670-00802D076EFF}"/>
              </a:ext>
            </a:extLst>
          </p:cNvPr>
          <p:cNvSpPr txBox="1"/>
          <p:nvPr/>
        </p:nvSpPr>
        <p:spPr>
          <a:xfrm>
            <a:off x="520263" y="5651995"/>
            <a:ext cx="792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Atmospheric gasses are well-mixed below 100 km (60 miles) = </a:t>
            </a:r>
            <a:r>
              <a:rPr lang="en-US" sz="1800" dirty="0" err="1">
                <a:solidFill>
                  <a:schemeClr val="bg1"/>
                </a:solidFill>
              </a:rPr>
              <a:t>homosphere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(above </a:t>
            </a:r>
            <a:r>
              <a:rPr lang="en-US" sz="1800" dirty="0" err="1">
                <a:solidFill>
                  <a:schemeClr val="bg1"/>
                </a:solidFill>
              </a:rPr>
              <a:t>homosphere</a:t>
            </a:r>
            <a:r>
              <a:rPr lang="en-US" sz="1800" dirty="0">
                <a:solidFill>
                  <a:schemeClr val="bg1"/>
                </a:solidFill>
              </a:rPr>
              <a:t>, separated by molecular weight = </a:t>
            </a:r>
            <a:r>
              <a:rPr lang="en-US" sz="1800" dirty="0" err="1">
                <a:solidFill>
                  <a:schemeClr val="bg1"/>
                </a:solidFill>
              </a:rPr>
              <a:t>heterosphere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52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01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92138"/>
            <a:ext cx="6992937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8825" y="57150"/>
            <a:ext cx="7616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FD00"/>
                </a:solidFill>
              </a:rPr>
              <a:t>VARIATION OF PRESSURE/DENSITY WITH HEIGHT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6D5AE-5BF6-014B-9680-704065AF5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21" t="15479" r="4226" b="10605"/>
          <a:stretch/>
        </p:blipFill>
        <p:spPr>
          <a:xfrm>
            <a:off x="3345080" y="1250731"/>
            <a:ext cx="2302479" cy="15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8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1790700" y="219075"/>
            <a:ext cx="561564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u="sng" dirty="0">
                <a:solidFill>
                  <a:srgbClr val="FEA907"/>
                </a:solidFill>
              </a:rPr>
              <a:t>Mean Sea-level Pressure</a:t>
            </a:r>
            <a:r>
              <a:rPr lang="en-US" sz="2000" dirty="0">
                <a:solidFill>
                  <a:srgbClr val="FEA907"/>
                </a:solidFill>
              </a:rPr>
              <a:t> in Various Units</a:t>
            </a:r>
            <a:endParaRPr lang="en-US" sz="1600" dirty="0">
              <a:solidFill>
                <a:srgbClr val="FFFA84"/>
              </a:solidFill>
            </a:endParaRPr>
          </a:p>
          <a:p>
            <a:endParaRPr lang="en-US" sz="1600" dirty="0">
              <a:solidFill>
                <a:srgbClr val="FFFA84"/>
              </a:solidFill>
            </a:endParaRPr>
          </a:p>
          <a:p>
            <a:r>
              <a:rPr lang="en-US" sz="1600" dirty="0">
                <a:solidFill>
                  <a:srgbClr val="FFFA84"/>
                </a:solidFill>
              </a:rPr>
              <a:t>VALUE		UNITS</a:t>
            </a:r>
          </a:p>
          <a:p>
            <a:r>
              <a:rPr lang="en-US" sz="1600" dirty="0">
                <a:solidFill>
                  <a:srgbClr val="FFFA84"/>
                </a:solidFill>
              </a:rPr>
              <a:t>101.325 kPa	</a:t>
            </a:r>
            <a:r>
              <a:rPr lang="en-US" sz="1600" dirty="0" err="1">
                <a:solidFill>
                  <a:srgbClr val="FFFA84"/>
                </a:solidFill>
              </a:rPr>
              <a:t>kiloPascals</a:t>
            </a:r>
            <a:endParaRPr lang="en-US" sz="1600" dirty="0">
              <a:solidFill>
                <a:srgbClr val="FFFA84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1013.25 </a:t>
            </a:r>
            <a:r>
              <a:rPr lang="en-US" sz="1600" b="1" dirty="0" err="1">
                <a:solidFill>
                  <a:schemeClr val="bg1"/>
                </a:solidFill>
              </a:rPr>
              <a:t>hPa</a:t>
            </a:r>
            <a:r>
              <a:rPr lang="en-US" sz="1600" b="1" dirty="0">
                <a:solidFill>
                  <a:schemeClr val="bg1"/>
                </a:solidFill>
              </a:rPr>
              <a:t>**	</a:t>
            </a:r>
            <a:r>
              <a:rPr lang="en-US" sz="1600" b="1" dirty="0" err="1">
                <a:solidFill>
                  <a:schemeClr val="bg1"/>
                </a:solidFill>
              </a:rPr>
              <a:t>hectoPascals</a:t>
            </a:r>
            <a:endParaRPr lang="en-US" sz="1600" dirty="0">
              <a:solidFill>
                <a:srgbClr val="FFFA84"/>
              </a:solidFill>
            </a:endParaRPr>
          </a:p>
          <a:p>
            <a:r>
              <a:rPr lang="en-US" sz="1600" dirty="0">
                <a:solidFill>
                  <a:srgbClr val="FFFA84"/>
                </a:solidFill>
              </a:rPr>
              <a:t>101,325 Pa	Pascals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101,325 Nm</a:t>
            </a:r>
            <a:r>
              <a:rPr lang="en-US" sz="1600" b="1" baseline="30000" dirty="0">
                <a:solidFill>
                  <a:schemeClr val="bg1"/>
                </a:solidFill>
              </a:rPr>
              <a:t>–2	</a:t>
            </a:r>
            <a:r>
              <a:rPr lang="en-US" sz="1600" b="1" dirty="0">
                <a:solidFill>
                  <a:schemeClr val="bg1"/>
                </a:solidFill>
              </a:rPr>
              <a:t>Newtons per square meter</a:t>
            </a:r>
            <a:endParaRPr lang="en-US" sz="1600" dirty="0">
              <a:solidFill>
                <a:srgbClr val="FFFA84"/>
              </a:solidFill>
            </a:endParaRPr>
          </a:p>
          <a:p>
            <a:r>
              <a:rPr lang="en-US" sz="1600" dirty="0">
                <a:solidFill>
                  <a:srgbClr val="FFFA84"/>
                </a:solidFill>
              </a:rPr>
              <a:t>101,325 </a:t>
            </a:r>
            <a:r>
              <a:rPr lang="en-US" sz="1600" dirty="0" err="1">
                <a:solidFill>
                  <a:srgbClr val="FFFA84"/>
                </a:solidFill>
              </a:rPr>
              <a:t>kgm</a:t>
            </a:r>
            <a:r>
              <a:rPr lang="en-US" sz="1600" baseline="30000" dirty="0">
                <a:solidFill>
                  <a:srgbClr val="FFFA84"/>
                </a:solidFill>
              </a:rPr>
              <a:t>–1</a:t>
            </a:r>
            <a:r>
              <a:rPr lang="en-US" sz="1600" dirty="0">
                <a:solidFill>
                  <a:srgbClr val="FFFA84"/>
                </a:solidFill>
              </a:rPr>
              <a:t>s</a:t>
            </a:r>
            <a:r>
              <a:rPr lang="en-US" sz="1600" baseline="30000" dirty="0">
                <a:solidFill>
                  <a:srgbClr val="FFFA84"/>
                </a:solidFill>
              </a:rPr>
              <a:t>–2	</a:t>
            </a:r>
            <a:r>
              <a:rPr lang="en-US" sz="1600" dirty="0">
                <a:solidFill>
                  <a:srgbClr val="FFFA84"/>
                </a:solidFill>
              </a:rPr>
              <a:t>kg-mass per meter per second squared</a:t>
            </a:r>
          </a:p>
          <a:p>
            <a:r>
              <a:rPr lang="en-US" sz="1600" dirty="0">
                <a:solidFill>
                  <a:srgbClr val="FFFA84"/>
                </a:solidFill>
              </a:rPr>
              <a:t>1.033227 </a:t>
            </a:r>
            <a:r>
              <a:rPr lang="en-US" sz="1600" dirty="0" err="1">
                <a:solidFill>
                  <a:srgbClr val="FFFA84"/>
                </a:solidFill>
              </a:rPr>
              <a:t>kgcm</a:t>
            </a:r>
            <a:r>
              <a:rPr lang="en-US" sz="1600" baseline="30000" dirty="0">
                <a:solidFill>
                  <a:srgbClr val="FFFA84"/>
                </a:solidFill>
              </a:rPr>
              <a:t>–2	</a:t>
            </a:r>
            <a:r>
              <a:rPr lang="en-US" sz="1600" dirty="0">
                <a:solidFill>
                  <a:srgbClr val="FFFA84"/>
                </a:solidFill>
              </a:rPr>
              <a:t>kg-force per meter per second squared</a:t>
            </a:r>
          </a:p>
          <a:p>
            <a:endParaRPr lang="en-US" sz="1600" dirty="0">
              <a:solidFill>
                <a:srgbClr val="FFFA84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1013.25 mb**	millibars</a:t>
            </a:r>
            <a:endParaRPr lang="en-US" sz="1600" dirty="0">
              <a:solidFill>
                <a:srgbClr val="FFFA84"/>
              </a:solidFill>
            </a:endParaRPr>
          </a:p>
          <a:p>
            <a:r>
              <a:rPr lang="en-US" sz="1600" dirty="0">
                <a:solidFill>
                  <a:srgbClr val="FFFA84"/>
                </a:solidFill>
              </a:rPr>
              <a:t>1.01325 bar	bars</a:t>
            </a:r>
          </a:p>
          <a:p>
            <a:r>
              <a:rPr lang="en-US" sz="1600" dirty="0">
                <a:solidFill>
                  <a:srgbClr val="FFFA84"/>
                </a:solidFill>
              </a:rPr>
              <a:t>1.033227 atm	atmosphere</a:t>
            </a:r>
          </a:p>
          <a:p>
            <a:r>
              <a:rPr lang="en-US" sz="1600" dirty="0">
                <a:solidFill>
                  <a:srgbClr val="FFFA84"/>
                </a:solidFill>
              </a:rPr>
              <a:t>14.69595 psi	pounds-force per square inch</a:t>
            </a:r>
          </a:p>
          <a:p>
            <a:r>
              <a:rPr lang="en-US" sz="1600" dirty="0">
                <a:solidFill>
                  <a:srgbClr val="FFFA84"/>
                </a:solidFill>
              </a:rPr>
              <a:t>2116.22 </a:t>
            </a:r>
            <a:r>
              <a:rPr lang="en-US" sz="1600" dirty="0" err="1">
                <a:solidFill>
                  <a:srgbClr val="FFFA84"/>
                </a:solidFill>
              </a:rPr>
              <a:t>psf</a:t>
            </a:r>
            <a:r>
              <a:rPr lang="en-US" sz="1600" dirty="0">
                <a:solidFill>
                  <a:srgbClr val="FFFA84"/>
                </a:solidFill>
              </a:rPr>
              <a:t>	pounds-force per square foot</a:t>
            </a:r>
          </a:p>
          <a:p>
            <a:r>
              <a:rPr lang="en-US" sz="1600" dirty="0">
                <a:solidFill>
                  <a:srgbClr val="FFFA84"/>
                </a:solidFill>
              </a:rPr>
              <a:t>760 Torr		Torr</a:t>
            </a:r>
          </a:p>
          <a:p>
            <a:endParaRPr lang="en-US" sz="1600" dirty="0">
              <a:solidFill>
                <a:srgbClr val="FFFA84"/>
              </a:solidFill>
            </a:endParaRPr>
          </a:p>
          <a:p>
            <a:r>
              <a:rPr lang="en-US" sz="1600" u="sng" dirty="0">
                <a:solidFill>
                  <a:srgbClr val="FFFFFF"/>
                </a:solidFill>
              </a:rPr>
              <a:t>Measured in a liquid in glass barometer:</a:t>
            </a:r>
          </a:p>
          <a:p>
            <a:r>
              <a:rPr lang="en-US" sz="1600" dirty="0">
                <a:solidFill>
                  <a:srgbClr val="FFFA84"/>
                </a:solidFill>
              </a:rPr>
              <a:t>29.92126 in Hg	inches of mercury</a:t>
            </a:r>
          </a:p>
          <a:p>
            <a:r>
              <a:rPr lang="en-US" sz="1600" dirty="0">
                <a:solidFill>
                  <a:srgbClr val="FFFA84"/>
                </a:solidFill>
              </a:rPr>
              <a:t>760 mm Hg	millimeter of mercury</a:t>
            </a:r>
          </a:p>
          <a:p>
            <a:r>
              <a:rPr lang="en-US" sz="1600" dirty="0">
                <a:solidFill>
                  <a:srgbClr val="FFFA84"/>
                </a:solidFill>
              </a:rPr>
              <a:t>33.89854 ft H</a:t>
            </a:r>
            <a:r>
              <a:rPr lang="en-US" sz="1600" baseline="-25000" dirty="0">
                <a:solidFill>
                  <a:srgbClr val="FFFA84"/>
                </a:solidFill>
              </a:rPr>
              <a:t>2</a:t>
            </a:r>
            <a:r>
              <a:rPr lang="en-US" sz="1600" dirty="0">
                <a:solidFill>
                  <a:srgbClr val="FFFA84"/>
                </a:solidFill>
              </a:rPr>
              <a:t>O	feet of water</a:t>
            </a:r>
          </a:p>
          <a:p>
            <a:r>
              <a:rPr lang="en-US" sz="1600" dirty="0">
                <a:solidFill>
                  <a:srgbClr val="FFFA84"/>
                </a:solidFill>
              </a:rPr>
              <a:t>10.33227 m H</a:t>
            </a:r>
            <a:r>
              <a:rPr lang="en-US" sz="1600" baseline="-25000" dirty="0">
                <a:solidFill>
                  <a:srgbClr val="FFFA84"/>
                </a:solidFill>
              </a:rPr>
              <a:t>2</a:t>
            </a:r>
            <a:r>
              <a:rPr lang="en-US" sz="1600" dirty="0">
                <a:solidFill>
                  <a:srgbClr val="FFFA84"/>
                </a:solidFill>
              </a:rPr>
              <a:t>O	meters of water</a:t>
            </a: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818188" y="6157913"/>
            <a:ext cx="310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Note:  100 Pa = 1 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94768-7F70-BC4B-BBD1-C5CA6169D453}"/>
              </a:ext>
            </a:extLst>
          </p:cNvPr>
          <p:cNvSpPr txBox="1"/>
          <p:nvPr/>
        </p:nvSpPr>
        <p:spPr>
          <a:xfrm>
            <a:off x="767255" y="6011917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**know this one!</a:t>
            </a:r>
          </a:p>
        </p:txBody>
      </p:sp>
    </p:spTree>
    <p:extLst>
      <p:ext uri="{BB962C8B-B14F-4D97-AF65-F5344CB8AC3E}">
        <p14:creationId xmlns:p14="http://schemas.microsoft.com/office/powerpoint/2010/main" val="3039774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01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14363"/>
            <a:ext cx="6484937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998538" y="6488113"/>
            <a:ext cx="558641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00"/>
                </a:solidFill>
              </a:rPr>
              <a:t>Pressure can be used as a meaningful vertical scale.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4638" y="5715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FD00"/>
                </a:solidFill>
              </a:rPr>
              <a:t>Variation of Pressure with Height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326313" y="5708650"/>
            <a:ext cx="1593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</a:rPr>
              <a:t>N (94–96,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 99–101)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A (202–206)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67E5B4-34E0-7C4D-AAE0-037AFF7F9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21" t="15479" r="4226" b="10605"/>
          <a:stretch/>
        </p:blipFill>
        <p:spPr>
          <a:xfrm>
            <a:off x="7133136" y="614363"/>
            <a:ext cx="1980204" cy="13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0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Table_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852613"/>
            <a:ext cx="9061450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322388" y="473075"/>
            <a:ext cx="6584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4D"/>
                </a:solidFill>
              </a:rPr>
              <a:t>Average Atmospheric Composition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270000" y="1295400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Permanent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4065588" y="1292225"/>
            <a:ext cx="1027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Variable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01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0"/>
            <a:ext cx="53800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533400" y="504825"/>
            <a:ext cx="21701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4D"/>
                </a:solidFill>
              </a:rPr>
              <a:t>Average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Vertical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Temperature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Structure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of Atmosphere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8686800" y="1295400"/>
            <a:ext cx="0" cy="4572000"/>
          </a:xfrm>
          <a:prstGeom prst="line">
            <a:avLst/>
          </a:prstGeom>
          <a:noFill/>
          <a:ln w="28575">
            <a:solidFill>
              <a:srgbClr val="0FFBF5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8686800" y="228600"/>
            <a:ext cx="0" cy="99060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8686800" y="28670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FFBF5"/>
                </a:solidFill>
              </a:rPr>
              <a:t>A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686800" y="533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BD76A"/>
                </a:solidFill>
              </a:rPr>
              <a:t>B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85775" y="5546725"/>
            <a:ext cx="2105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FFBF5"/>
                </a:solidFill>
              </a:rPr>
              <a:t>A:  Homosphere</a:t>
            </a:r>
          </a:p>
          <a:p>
            <a:r>
              <a:rPr lang="en-US" sz="2000">
                <a:solidFill>
                  <a:srgbClr val="FBD76A"/>
                </a:solidFill>
              </a:rPr>
              <a:t>B:  Heterosphere</a:t>
            </a:r>
            <a:endParaRPr lang="en-US" sz="2000">
              <a:solidFill>
                <a:srgbClr val="0FFB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027E14-B72F-C24E-8EB9-FB72DE3F24C6}"/>
              </a:ext>
            </a:extLst>
          </p:cNvPr>
          <p:cNvSpPr txBox="1"/>
          <p:nvPr/>
        </p:nvSpPr>
        <p:spPr>
          <a:xfrm>
            <a:off x="767252" y="735724"/>
            <a:ext cx="7048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Lapse rate: rate of temperature decline with height</a:t>
            </a:r>
          </a:p>
          <a:p>
            <a:r>
              <a:rPr lang="en-US" dirty="0">
                <a:solidFill>
                  <a:srgbClr val="FFFF00"/>
                </a:solidFill>
              </a:rPr>
              <a:t>	troposphere: </a:t>
            </a:r>
            <a:r>
              <a:rPr lang="en-US" dirty="0">
                <a:solidFill>
                  <a:srgbClr val="FFFF00"/>
                </a:solidFill>
                <a:latin typeface="Symbol" pitchFamily="2" charset="2"/>
              </a:rPr>
              <a:t>g =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6.5</a:t>
            </a:r>
            <a:r>
              <a:rPr lang="en-US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C/km (5.5</a:t>
            </a:r>
            <a:r>
              <a:rPr lang="en-US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F/1000 feet)</a:t>
            </a:r>
            <a:endParaRPr lang="en-US" dirty="0">
              <a:solidFill>
                <a:srgbClr val="FFFF00"/>
              </a:solidFill>
              <a:latin typeface="Symbol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3DFD7-02B6-2643-A632-B0CDF912F82B}"/>
              </a:ext>
            </a:extLst>
          </p:cNvPr>
          <p:cNvSpPr txBox="1"/>
          <p:nvPr/>
        </p:nvSpPr>
        <p:spPr>
          <a:xfrm>
            <a:off x="774342" y="1902375"/>
            <a:ext cx="778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Inverted lapse rate (“inversion”):  temperature increases</a:t>
            </a:r>
          </a:p>
          <a:p>
            <a:r>
              <a:rPr lang="en-US" dirty="0">
                <a:solidFill>
                  <a:srgbClr val="FFFF00"/>
                </a:solidFill>
              </a:rPr>
              <a:t>with height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A73139-426A-1E42-8F8F-B89EBD0EFBA9}"/>
              </a:ext>
            </a:extLst>
          </p:cNvPr>
          <p:cNvGrpSpPr/>
          <p:nvPr/>
        </p:nvGrpSpPr>
        <p:grpSpPr>
          <a:xfrm>
            <a:off x="809297" y="3300544"/>
            <a:ext cx="7436664" cy="681790"/>
            <a:chOff x="809297" y="3300544"/>
            <a:chExt cx="7436664" cy="681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26ECC88-3403-0B4F-9813-1FB587B05DB6}"/>
                    </a:ext>
                  </a:extLst>
                </p:cNvPr>
                <p:cNvSpPr txBox="1"/>
                <p:nvPr/>
              </p:nvSpPr>
              <p:spPr>
                <a:xfrm>
                  <a:off x="809297" y="3410607"/>
                  <a:ext cx="37627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Ideal Gas Law: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b="0" i="1" dirty="0">
                      <a:solidFill>
                        <a:schemeClr val="bg1"/>
                      </a:solidFill>
                      <a:latin typeface="Symbol" pitchFamily="2" charset="2"/>
                    </a:rPr>
                    <a:t>r</a:t>
                  </a:r>
                  <a:r>
                    <a:rPr lang="en-US" b="0" i="1" dirty="0">
                      <a:solidFill>
                        <a:schemeClr val="bg1"/>
                      </a:solidFill>
                      <a:latin typeface="+mn-lt"/>
                    </a:rPr>
                    <a:t>RT</a:t>
                  </a:r>
                  <a:endPara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26ECC88-3403-0B4F-9813-1FB587B05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297" y="3410607"/>
                  <a:ext cx="3762703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2357" t="-16667" b="-3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35C340E-F9A4-654B-9194-D4F9F7F30B55}"/>
                    </a:ext>
                  </a:extLst>
                </p:cNvPr>
                <p:cNvSpPr txBox="1"/>
                <p:nvPr/>
              </p:nvSpPr>
              <p:spPr>
                <a:xfrm>
                  <a:off x="4939863" y="3300544"/>
                  <a:ext cx="3306098" cy="6817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Symbol" pitchFamily="2" charset="2"/>
                    </a:rPr>
                    <a:t>r </a:t>
                  </a:r>
                  <a:r>
                    <a:rPr lang="en-US" dirty="0">
                      <a:solidFill>
                        <a:schemeClr val="bg1"/>
                      </a:solidFill>
                      <a:latin typeface="+mj-lt"/>
                    </a:rPr>
                    <a:t>(density)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Symbol" pitchFamily="2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35C340E-F9A4-654B-9194-D4F9F7F30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9863" y="3300544"/>
                  <a:ext cx="3306098" cy="681790"/>
                </a:xfrm>
                <a:prstGeom prst="rect">
                  <a:avLst/>
                </a:prstGeom>
                <a:blipFill>
                  <a:blip r:embed="rId3"/>
                  <a:stretch>
                    <a:fillRect l="-2682" b="-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C6926F-79C7-714B-9457-B8AAAB5F2692}"/>
              </a:ext>
            </a:extLst>
          </p:cNvPr>
          <p:cNvGrpSpPr/>
          <p:nvPr/>
        </p:nvGrpSpPr>
        <p:grpSpPr>
          <a:xfrm>
            <a:off x="914402" y="3872272"/>
            <a:ext cx="7287572" cy="1255989"/>
            <a:chOff x="914402" y="3872272"/>
            <a:chExt cx="7287572" cy="12559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6D43BF-A756-4347-9572-9F4AFD522EE4}"/>
                </a:ext>
              </a:extLst>
            </p:cNvPr>
            <p:cNvSpPr txBox="1"/>
            <p:nvPr/>
          </p:nvSpPr>
          <p:spPr>
            <a:xfrm>
              <a:off x="914402" y="4666596"/>
              <a:ext cx="7287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1AA15"/>
                  </a:solidFill>
                </a:rPr>
                <a:t>At a given pressure, cold air is denser than warm air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910FCB-2F20-E347-8673-55E5EE190087}"/>
                </a:ext>
              </a:extLst>
            </p:cNvPr>
            <p:cNvGrpSpPr/>
            <p:nvPr/>
          </p:nvGrpSpPr>
          <p:grpSpPr>
            <a:xfrm>
              <a:off x="2974428" y="3872272"/>
              <a:ext cx="1035264" cy="461665"/>
              <a:chOff x="2974428" y="3872272"/>
              <a:chExt cx="1035264" cy="46166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A76C73-C5A8-CB44-ACA6-3A2B0BF79F04}"/>
                  </a:ext>
                </a:extLst>
              </p:cNvPr>
              <p:cNvSpPr txBox="1"/>
              <p:nvPr/>
            </p:nvSpPr>
            <p:spPr>
              <a:xfrm>
                <a:off x="2974428" y="3872272"/>
                <a:ext cx="3642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=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1266DE9-32B6-244E-9EF6-2A6F77398329}"/>
                  </a:ext>
                </a:extLst>
              </p:cNvPr>
              <p:cNvGrpSpPr/>
              <p:nvPr/>
            </p:nvGrpSpPr>
            <p:grpSpPr>
              <a:xfrm>
                <a:off x="3636579" y="3924822"/>
                <a:ext cx="373113" cy="368658"/>
                <a:chOff x="3636579" y="3924822"/>
                <a:chExt cx="373113" cy="368658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B671F60F-D0F9-D44F-9431-E5CCED59156B}"/>
                    </a:ext>
                  </a:extLst>
                </p:cNvPr>
                <p:cNvCxnSpPr/>
                <p:nvPr/>
              </p:nvCxnSpPr>
              <p:spPr bwMode="auto">
                <a:xfrm flipV="1">
                  <a:off x="3636579" y="3924822"/>
                  <a:ext cx="0" cy="35288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1AA15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FD295941-92C8-1B46-BA92-F34055ECF2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009692" y="3940593"/>
                  <a:ext cx="0" cy="35288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1AA15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9C4F868-150E-FA47-A1B1-FC8BE9A08380}"/>
                </a:ext>
              </a:extLst>
            </p:cNvPr>
            <p:cNvGrpSpPr/>
            <p:nvPr/>
          </p:nvGrpSpPr>
          <p:grpSpPr>
            <a:xfrm>
              <a:off x="2969176" y="4318960"/>
              <a:ext cx="1035264" cy="461665"/>
              <a:chOff x="2969176" y="4318960"/>
              <a:chExt cx="1035264" cy="46166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B781A5-7CED-BC43-9C9C-8BC5DBB84DDB}"/>
                  </a:ext>
                </a:extLst>
              </p:cNvPr>
              <p:cNvSpPr txBox="1"/>
              <p:nvPr/>
            </p:nvSpPr>
            <p:spPr>
              <a:xfrm>
                <a:off x="2969176" y="4318960"/>
                <a:ext cx="3642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=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4A0D1DB-8C74-B945-8814-5937DBAF2464}"/>
                  </a:ext>
                </a:extLst>
              </p:cNvPr>
              <p:cNvGrpSpPr/>
              <p:nvPr/>
            </p:nvGrpSpPr>
            <p:grpSpPr>
              <a:xfrm flipH="1">
                <a:off x="3631327" y="4371510"/>
                <a:ext cx="373113" cy="368658"/>
                <a:chOff x="3636579" y="3924822"/>
                <a:chExt cx="373113" cy="368658"/>
              </a:xfrm>
            </p:grpSpPr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3AC793F4-AF76-E34D-AA7B-72EDF6C048AA}"/>
                    </a:ext>
                  </a:extLst>
                </p:cNvPr>
                <p:cNvCxnSpPr/>
                <p:nvPr/>
              </p:nvCxnSpPr>
              <p:spPr bwMode="auto">
                <a:xfrm flipV="1">
                  <a:off x="3636579" y="3924822"/>
                  <a:ext cx="0" cy="35288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1AA15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BC17DA0-072D-4341-8526-08AE3770D0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009692" y="3940593"/>
                  <a:ext cx="0" cy="35288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1AA15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11E4A8-6D1B-D84D-8943-067B3C1BF4E7}"/>
              </a:ext>
            </a:extLst>
          </p:cNvPr>
          <p:cNvGrpSpPr/>
          <p:nvPr/>
        </p:nvGrpSpPr>
        <p:grpSpPr>
          <a:xfrm>
            <a:off x="688756" y="5190687"/>
            <a:ext cx="6705257" cy="1614757"/>
            <a:chOff x="688756" y="5190687"/>
            <a:chExt cx="6705257" cy="161475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EE754C-ADC5-FB48-87C8-C0A036E8A0B5}"/>
                </a:ext>
              </a:extLst>
            </p:cNvPr>
            <p:cNvCxnSpPr/>
            <p:nvPr/>
          </p:nvCxnSpPr>
          <p:spPr bwMode="auto">
            <a:xfrm>
              <a:off x="1891862" y="6243145"/>
              <a:ext cx="211257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49D067-B833-274E-8CA7-BE7EC4C77ECD}"/>
                </a:ext>
              </a:extLst>
            </p:cNvPr>
            <p:cNvCxnSpPr/>
            <p:nvPr/>
          </p:nvCxnSpPr>
          <p:spPr bwMode="auto">
            <a:xfrm>
              <a:off x="1876102" y="5670336"/>
              <a:ext cx="211257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7D869D-B6A2-8B41-803A-A76B0D10126C}"/>
                </a:ext>
              </a:extLst>
            </p:cNvPr>
            <p:cNvCxnSpPr/>
            <p:nvPr/>
          </p:nvCxnSpPr>
          <p:spPr bwMode="auto">
            <a:xfrm>
              <a:off x="5281435" y="6237892"/>
              <a:ext cx="211257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267B66-CD07-5C49-B33D-3AD2A7EE7993}"/>
                </a:ext>
              </a:extLst>
            </p:cNvPr>
            <p:cNvCxnSpPr/>
            <p:nvPr/>
          </p:nvCxnSpPr>
          <p:spPr bwMode="auto">
            <a:xfrm>
              <a:off x="5265675" y="5665083"/>
              <a:ext cx="211257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A1EC86F-7ED4-CB45-875F-01DFE2F25338}"/>
                </a:ext>
              </a:extLst>
            </p:cNvPr>
            <p:cNvCxnSpPr/>
            <p:nvPr/>
          </p:nvCxnSpPr>
          <p:spPr bwMode="auto">
            <a:xfrm flipV="1">
              <a:off x="1261241" y="5391807"/>
              <a:ext cx="0" cy="8460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C01510-6DE3-E94D-9F9C-697FC690BCFA}"/>
                </a:ext>
              </a:extLst>
            </p:cNvPr>
            <p:cNvSpPr txBox="1"/>
            <p:nvPr/>
          </p:nvSpPr>
          <p:spPr>
            <a:xfrm>
              <a:off x="688756" y="558169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ht.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2440A2-3A52-F447-869A-2BB3805F5926}"/>
                </a:ext>
              </a:extLst>
            </p:cNvPr>
            <p:cNvSpPr txBox="1"/>
            <p:nvPr/>
          </p:nvSpPr>
          <p:spPr>
            <a:xfrm>
              <a:off x="2554972" y="5720189"/>
              <a:ext cx="75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cold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C877FE-DCAE-854F-9EE4-DE2F44137D6F}"/>
                </a:ext>
              </a:extLst>
            </p:cNvPr>
            <p:cNvSpPr txBox="1"/>
            <p:nvPr/>
          </p:nvSpPr>
          <p:spPr>
            <a:xfrm>
              <a:off x="2497172" y="5199934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32214"/>
                  </a:solidFill>
                </a:rPr>
                <a:t>warm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7C1B585-00B0-1640-B570-A445EC2CDBEC}"/>
                </a:ext>
              </a:extLst>
            </p:cNvPr>
            <p:cNvSpPr txBox="1"/>
            <p:nvPr/>
          </p:nvSpPr>
          <p:spPr>
            <a:xfrm>
              <a:off x="2290940" y="6343779"/>
              <a:ext cx="1341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STABLE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0173B1-46A7-E84B-885A-91699172A7B2}"/>
                </a:ext>
              </a:extLst>
            </p:cNvPr>
            <p:cNvSpPr txBox="1"/>
            <p:nvPr/>
          </p:nvSpPr>
          <p:spPr>
            <a:xfrm>
              <a:off x="5936952" y="5190687"/>
              <a:ext cx="75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cold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5C37D8-DC2A-D444-A1E7-D660938E9B36}"/>
                </a:ext>
              </a:extLst>
            </p:cNvPr>
            <p:cNvSpPr txBox="1"/>
            <p:nvPr/>
          </p:nvSpPr>
          <p:spPr>
            <a:xfrm>
              <a:off x="5884402" y="5707923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32214"/>
                  </a:solidFill>
                </a:rPr>
                <a:t>warm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BE9705-C97F-6245-8A17-3971A5D8F68D}"/>
                </a:ext>
              </a:extLst>
            </p:cNvPr>
            <p:cNvSpPr txBox="1"/>
            <p:nvPr/>
          </p:nvSpPr>
          <p:spPr>
            <a:xfrm>
              <a:off x="5459799" y="6306995"/>
              <a:ext cx="1787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UNSTABLE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4E0BB69-211E-5542-8593-37E48C95DAE1}"/>
                </a:ext>
              </a:extLst>
            </p:cNvPr>
            <p:cNvCxnSpPr/>
            <p:nvPr/>
          </p:nvCxnSpPr>
          <p:spPr bwMode="auto">
            <a:xfrm flipV="1">
              <a:off x="5686097" y="5430766"/>
              <a:ext cx="0" cy="5079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BD98664-7176-D241-952A-8D135E5DAC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05142" y="5393986"/>
              <a:ext cx="0" cy="5079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481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01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0"/>
            <a:ext cx="53800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533400" y="504825"/>
            <a:ext cx="21701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4D"/>
                </a:solidFill>
              </a:rPr>
              <a:t>Average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Vertical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Temperature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Structure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of Atmosphere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8686800" y="1295400"/>
            <a:ext cx="0" cy="4572000"/>
          </a:xfrm>
          <a:prstGeom prst="line">
            <a:avLst/>
          </a:prstGeom>
          <a:noFill/>
          <a:ln w="28575">
            <a:solidFill>
              <a:srgbClr val="0FFBF5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8686800" y="228600"/>
            <a:ext cx="0" cy="99060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8686800" y="28670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FFBF5"/>
                </a:solidFill>
              </a:rPr>
              <a:t>A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686800" y="533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BD76A"/>
                </a:solidFill>
              </a:rPr>
              <a:t>B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85775" y="5546725"/>
            <a:ext cx="2105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FFBF5"/>
                </a:solidFill>
              </a:rPr>
              <a:t>A:  Homosphere</a:t>
            </a:r>
          </a:p>
          <a:p>
            <a:r>
              <a:rPr lang="en-US" sz="2000">
                <a:solidFill>
                  <a:srgbClr val="FBD76A"/>
                </a:solidFill>
              </a:rPr>
              <a:t>B:  Heterosphere</a:t>
            </a:r>
            <a:endParaRPr lang="en-US" sz="2000">
              <a:solidFill>
                <a:srgbClr val="0FFB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27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073150"/>
            <a:ext cx="815816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27475" y="179705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60425" y="19986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930775" y="1870075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7561263" y="1579563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949700" y="42592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3949700" y="144938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4913313" y="1620838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7562850" y="14017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4921250" y="33020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8034338" y="4011613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8053388" y="4144963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8062913" y="4302125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3978275" y="327501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>
            <a:off x="839788" y="2897188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>
            <a:off x="841375" y="235108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4919663" y="2809875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>
            <a:off x="8061325" y="304323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715" name="Text Box 22"/>
          <p:cNvSpPr txBox="1">
            <a:spLocks noChangeArrowheads="1"/>
          </p:cNvSpPr>
          <p:nvPr/>
        </p:nvSpPr>
        <p:spPr bwMode="auto">
          <a:xfrm>
            <a:off x="841375" y="445928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16" name="Text Box 23"/>
          <p:cNvSpPr txBox="1">
            <a:spLocks noChangeArrowheads="1"/>
          </p:cNvSpPr>
          <p:nvPr/>
        </p:nvSpPr>
        <p:spPr bwMode="auto">
          <a:xfrm>
            <a:off x="844550" y="4102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210</a:t>
            </a:r>
          </a:p>
        </p:txBody>
      </p:sp>
      <p:sp>
        <p:nvSpPr>
          <p:cNvPr id="29717" name="Text Box 24"/>
          <p:cNvSpPr txBox="1">
            <a:spLocks noChangeArrowheads="1"/>
          </p:cNvSpPr>
          <p:nvPr/>
        </p:nvSpPr>
        <p:spPr bwMode="auto">
          <a:xfrm>
            <a:off x="836613" y="3154363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210</a:t>
            </a:r>
          </a:p>
        </p:txBody>
      </p:sp>
      <p:sp>
        <p:nvSpPr>
          <p:cNvPr id="29718" name="Text Box 25"/>
          <p:cNvSpPr txBox="1">
            <a:spLocks noChangeArrowheads="1"/>
          </p:cNvSpPr>
          <p:nvPr/>
        </p:nvSpPr>
        <p:spPr bwMode="auto">
          <a:xfrm>
            <a:off x="3968750" y="3546475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210</a:t>
            </a:r>
          </a:p>
        </p:txBody>
      </p:sp>
      <p:sp>
        <p:nvSpPr>
          <p:cNvPr id="29719" name="Text Box 26"/>
          <p:cNvSpPr txBox="1">
            <a:spLocks noChangeArrowheads="1"/>
          </p:cNvSpPr>
          <p:nvPr/>
        </p:nvSpPr>
        <p:spPr bwMode="auto">
          <a:xfrm>
            <a:off x="3968750" y="3975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210</a:t>
            </a:r>
          </a:p>
        </p:txBody>
      </p:sp>
      <p:sp>
        <p:nvSpPr>
          <p:cNvPr id="29720" name="Text Box 27"/>
          <p:cNvSpPr txBox="1">
            <a:spLocks noChangeArrowheads="1"/>
          </p:cNvSpPr>
          <p:nvPr/>
        </p:nvSpPr>
        <p:spPr bwMode="auto">
          <a:xfrm>
            <a:off x="3540125" y="375761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202</a:t>
            </a:r>
          </a:p>
        </p:txBody>
      </p:sp>
      <p:sp>
        <p:nvSpPr>
          <p:cNvPr id="29721" name="Text Box 28"/>
          <p:cNvSpPr txBox="1">
            <a:spLocks noChangeArrowheads="1"/>
          </p:cNvSpPr>
          <p:nvPr/>
        </p:nvSpPr>
        <p:spPr bwMode="auto">
          <a:xfrm>
            <a:off x="4911725" y="366871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210</a:t>
            </a:r>
          </a:p>
        </p:txBody>
      </p:sp>
      <p:sp>
        <p:nvSpPr>
          <p:cNvPr id="29722" name="Text Box 29"/>
          <p:cNvSpPr txBox="1">
            <a:spLocks noChangeArrowheads="1"/>
          </p:cNvSpPr>
          <p:nvPr/>
        </p:nvSpPr>
        <p:spPr bwMode="auto">
          <a:xfrm>
            <a:off x="4940300" y="399891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210</a:t>
            </a:r>
          </a:p>
        </p:txBody>
      </p:sp>
      <p:sp>
        <p:nvSpPr>
          <p:cNvPr id="29723" name="Text Box 30"/>
          <p:cNvSpPr txBox="1">
            <a:spLocks noChangeArrowheads="1"/>
          </p:cNvSpPr>
          <p:nvPr/>
        </p:nvSpPr>
        <p:spPr bwMode="auto">
          <a:xfrm>
            <a:off x="5372100" y="3800475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201</a:t>
            </a:r>
          </a:p>
        </p:txBody>
      </p:sp>
      <p:sp>
        <p:nvSpPr>
          <p:cNvPr id="29724" name="Text Box 31"/>
          <p:cNvSpPr txBox="1">
            <a:spLocks noChangeArrowheads="1"/>
          </p:cNvSpPr>
          <p:nvPr/>
        </p:nvSpPr>
        <p:spPr bwMode="auto">
          <a:xfrm>
            <a:off x="7594600" y="21844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284</a:t>
            </a:r>
          </a:p>
        </p:txBody>
      </p:sp>
      <p:sp>
        <p:nvSpPr>
          <p:cNvPr id="29725" name="Text Box 32"/>
          <p:cNvSpPr txBox="1">
            <a:spLocks noChangeArrowheads="1"/>
          </p:cNvSpPr>
          <p:nvPr/>
        </p:nvSpPr>
        <p:spPr bwMode="auto">
          <a:xfrm>
            <a:off x="3625850" y="23034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272</a:t>
            </a:r>
          </a:p>
        </p:txBody>
      </p:sp>
      <p:sp>
        <p:nvSpPr>
          <p:cNvPr id="29726" name="Text Box 33"/>
          <p:cNvSpPr txBox="1">
            <a:spLocks noChangeArrowheads="1"/>
          </p:cNvSpPr>
          <p:nvPr/>
        </p:nvSpPr>
        <p:spPr bwMode="auto">
          <a:xfrm>
            <a:off x="3930650" y="24177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270</a:t>
            </a:r>
          </a:p>
        </p:txBody>
      </p:sp>
      <p:sp>
        <p:nvSpPr>
          <p:cNvPr id="29727" name="Text Box 34"/>
          <p:cNvSpPr txBox="1">
            <a:spLocks noChangeArrowheads="1"/>
          </p:cNvSpPr>
          <p:nvPr/>
        </p:nvSpPr>
        <p:spPr bwMode="auto">
          <a:xfrm>
            <a:off x="3940175" y="219868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270</a:t>
            </a:r>
          </a:p>
        </p:txBody>
      </p:sp>
      <p:sp>
        <p:nvSpPr>
          <p:cNvPr id="29728" name="Text Box 35"/>
          <p:cNvSpPr txBox="1">
            <a:spLocks noChangeArrowheads="1"/>
          </p:cNvSpPr>
          <p:nvPr/>
        </p:nvSpPr>
        <p:spPr bwMode="auto">
          <a:xfrm>
            <a:off x="3940175" y="284638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729" name="Text Box 36"/>
          <p:cNvSpPr txBox="1">
            <a:spLocks noChangeArrowheads="1"/>
          </p:cNvSpPr>
          <p:nvPr/>
        </p:nvSpPr>
        <p:spPr bwMode="auto">
          <a:xfrm>
            <a:off x="3949700" y="410368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30" name="Text Box 37"/>
          <p:cNvSpPr txBox="1">
            <a:spLocks noChangeArrowheads="1"/>
          </p:cNvSpPr>
          <p:nvPr/>
        </p:nvSpPr>
        <p:spPr bwMode="auto">
          <a:xfrm>
            <a:off x="4940300" y="41322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230</a:t>
            </a:r>
          </a:p>
        </p:txBody>
      </p:sp>
      <p:sp>
        <p:nvSpPr>
          <p:cNvPr id="29731" name="Text Box 38"/>
          <p:cNvSpPr txBox="1">
            <a:spLocks noChangeArrowheads="1"/>
          </p:cNvSpPr>
          <p:nvPr/>
        </p:nvSpPr>
        <p:spPr bwMode="auto">
          <a:xfrm>
            <a:off x="4930775" y="424021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250</a:t>
            </a:r>
          </a:p>
        </p:txBody>
      </p:sp>
      <p:sp>
        <p:nvSpPr>
          <p:cNvPr id="29732" name="Text Box 39"/>
          <p:cNvSpPr txBox="1">
            <a:spLocks noChangeArrowheads="1"/>
          </p:cNvSpPr>
          <p:nvPr/>
        </p:nvSpPr>
        <p:spPr bwMode="auto">
          <a:xfrm>
            <a:off x="3943350" y="438785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270</a:t>
            </a:r>
          </a:p>
        </p:txBody>
      </p:sp>
      <p:sp>
        <p:nvSpPr>
          <p:cNvPr id="29733" name="Text Box 40"/>
          <p:cNvSpPr txBox="1">
            <a:spLocks noChangeArrowheads="1"/>
          </p:cNvSpPr>
          <p:nvPr/>
        </p:nvSpPr>
        <p:spPr bwMode="auto">
          <a:xfrm>
            <a:off x="3971925" y="4568825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290</a:t>
            </a:r>
          </a:p>
        </p:txBody>
      </p:sp>
      <p:sp>
        <p:nvSpPr>
          <p:cNvPr id="29734" name="Text Box 41"/>
          <p:cNvSpPr txBox="1">
            <a:spLocks noChangeArrowheads="1"/>
          </p:cNvSpPr>
          <p:nvPr/>
        </p:nvSpPr>
        <p:spPr bwMode="auto">
          <a:xfrm>
            <a:off x="4924425" y="45593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290</a:t>
            </a:r>
          </a:p>
        </p:txBody>
      </p:sp>
      <p:sp>
        <p:nvSpPr>
          <p:cNvPr id="29735" name="Text Box 42"/>
          <p:cNvSpPr txBox="1">
            <a:spLocks noChangeArrowheads="1"/>
          </p:cNvSpPr>
          <p:nvPr/>
        </p:nvSpPr>
        <p:spPr bwMode="auto">
          <a:xfrm>
            <a:off x="4946650" y="436245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270</a:t>
            </a:r>
          </a:p>
        </p:txBody>
      </p:sp>
      <p:sp>
        <p:nvSpPr>
          <p:cNvPr id="29736" name="Text Box 43"/>
          <p:cNvSpPr txBox="1">
            <a:spLocks noChangeArrowheads="1"/>
          </p:cNvSpPr>
          <p:nvPr/>
        </p:nvSpPr>
        <p:spPr bwMode="auto">
          <a:xfrm>
            <a:off x="8026400" y="4473575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270</a:t>
            </a:r>
          </a:p>
        </p:txBody>
      </p:sp>
      <p:sp>
        <p:nvSpPr>
          <p:cNvPr id="29737" name="Text Box 44"/>
          <p:cNvSpPr txBox="1">
            <a:spLocks noChangeArrowheads="1"/>
          </p:cNvSpPr>
          <p:nvPr/>
        </p:nvSpPr>
        <p:spPr bwMode="auto">
          <a:xfrm>
            <a:off x="8048625" y="273685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270</a:t>
            </a:r>
          </a:p>
        </p:txBody>
      </p:sp>
      <p:sp>
        <p:nvSpPr>
          <p:cNvPr id="29738" name="Text Box 45"/>
          <p:cNvSpPr txBox="1">
            <a:spLocks noChangeArrowheads="1"/>
          </p:cNvSpPr>
          <p:nvPr/>
        </p:nvSpPr>
        <p:spPr bwMode="auto">
          <a:xfrm>
            <a:off x="7559675" y="178911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270</a:t>
            </a:r>
          </a:p>
        </p:txBody>
      </p:sp>
      <p:sp>
        <p:nvSpPr>
          <p:cNvPr id="29739" name="Text Box 46"/>
          <p:cNvSpPr txBox="1">
            <a:spLocks noChangeArrowheads="1"/>
          </p:cNvSpPr>
          <p:nvPr/>
        </p:nvSpPr>
        <p:spPr bwMode="auto">
          <a:xfrm>
            <a:off x="4921250" y="137001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210</a:t>
            </a:r>
          </a:p>
        </p:txBody>
      </p:sp>
      <p:sp>
        <p:nvSpPr>
          <p:cNvPr id="29740" name="Text Box 47"/>
          <p:cNvSpPr txBox="1">
            <a:spLocks noChangeArrowheads="1"/>
          </p:cNvSpPr>
          <p:nvPr/>
        </p:nvSpPr>
        <p:spPr bwMode="auto">
          <a:xfrm>
            <a:off x="1658938" y="4144963"/>
            <a:ext cx="819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tropopause</a:t>
            </a:r>
          </a:p>
        </p:txBody>
      </p:sp>
      <p:sp>
        <p:nvSpPr>
          <p:cNvPr id="29741" name="Text Box 48"/>
          <p:cNvSpPr txBox="1">
            <a:spLocks noChangeArrowheads="1"/>
          </p:cNvSpPr>
          <p:nvPr/>
        </p:nvSpPr>
        <p:spPr bwMode="auto">
          <a:xfrm>
            <a:off x="2571750" y="2397125"/>
            <a:ext cx="847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stratopause</a:t>
            </a:r>
          </a:p>
        </p:txBody>
      </p:sp>
      <p:sp>
        <p:nvSpPr>
          <p:cNvPr id="29742" name="Text Box 49"/>
          <p:cNvSpPr txBox="1">
            <a:spLocks noChangeArrowheads="1"/>
          </p:cNvSpPr>
          <p:nvPr/>
        </p:nvSpPr>
        <p:spPr bwMode="auto">
          <a:xfrm>
            <a:off x="5375275" y="2178050"/>
            <a:ext cx="847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stratopause</a:t>
            </a:r>
          </a:p>
        </p:txBody>
      </p:sp>
      <p:sp>
        <p:nvSpPr>
          <p:cNvPr id="29743" name="Text Box 50"/>
          <p:cNvSpPr txBox="1">
            <a:spLocks noChangeArrowheads="1"/>
          </p:cNvSpPr>
          <p:nvPr/>
        </p:nvSpPr>
        <p:spPr bwMode="auto">
          <a:xfrm>
            <a:off x="5784850" y="3787775"/>
            <a:ext cx="819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tropopause</a:t>
            </a:r>
          </a:p>
        </p:txBody>
      </p:sp>
      <p:sp>
        <p:nvSpPr>
          <p:cNvPr id="29744" name="Text Box 51"/>
          <p:cNvSpPr txBox="1">
            <a:spLocks noChangeArrowheads="1"/>
          </p:cNvSpPr>
          <p:nvPr/>
        </p:nvSpPr>
        <p:spPr bwMode="auto">
          <a:xfrm>
            <a:off x="406400" y="66675"/>
            <a:ext cx="828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Northern Hemisphere Temperature, by Latitude and Altitude</a:t>
            </a:r>
          </a:p>
        </p:txBody>
      </p:sp>
      <p:sp>
        <p:nvSpPr>
          <p:cNvPr id="29745" name="TextBox 1"/>
          <p:cNvSpPr txBox="1">
            <a:spLocks noChangeArrowheads="1"/>
          </p:cNvSpPr>
          <p:nvPr/>
        </p:nvSpPr>
        <p:spPr bwMode="auto">
          <a:xfrm>
            <a:off x="703263" y="6291263"/>
            <a:ext cx="304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N (36–47); A (10–17)</a:t>
            </a:r>
          </a:p>
        </p:txBody>
      </p:sp>
    </p:spTree>
    <p:extLst>
      <p:ext uri="{BB962C8B-B14F-4D97-AF65-F5344CB8AC3E}">
        <p14:creationId xmlns:p14="http://schemas.microsoft.com/office/powerpoint/2010/main" val="153930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/>
          <p:cNvSpPr txBox="1">
            <a:spLocks noChangeArrowheads="1"/>
          </p:cNvSpPr>
          <p:nvPr/>
        </p:nvSpPr>
        <p:spPr bwMode="auto">
          <a:xfrm>
            <a:off x="3179763" y="52388"/>
            <a:ext cx="2460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4D"/>
                </a:solidFill>
              </a:rPr>
              <a:t>Scales of Motion</a:t>
            </a:r>
          </a:p>
        </p:txBody>
      </p:sp>
      <p:pic>
        <p:nvPicPr>
          <p:cNvPr id="31746" name="Picture 1" descr="13589_09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88"/>
            <a:ext cx="91440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78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2335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4D"/>
                </a:solidFill>
              </a:rPr>
              <a:t>SOURCE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(to atmosphere)</a:t>
            </a:r>
          </a:p>
        </p:txBody>
      </p:sp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4959350" y="228600"/>
            <a:ext cx="3859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4D"/>
                </a:solidFill>
              </a:rPr>
              <a:t>SINK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(removal from atmosphere)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1143000" y="1295400"/>
            <a:ext cx="0" cy="5562600"/>
          </a:xfrm>
          <a:prstGeom prst="line">
            <a:avLst/>
          </a:prstGeom>
          <a:noFill/>
          <a:ln w="2857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4572000" y="1295400"/>
            <a:ext cx="0" cy="5562600"/>
          </a:xfrm>
          <a:prstGeom prst="line">
            <a:avLst/>
          </a:prstGeom>
          <a:noFill/>
          <a:ln w="2857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88925" y="1571625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4D"/>
                </a:solidFill>
              </a:rPr>
              <a:t>N</a:t>
            </a:r>
            <a:r>
              <a:rPr lang="en-US" baseline="-25000">
                <a:solidFill>
                  <a:srgbClr val="FFFF4D"/>
                </a:solidFill>
              </a:rPr>
              <a:t>2</a:t>
            </a:r>
            <a:endParaRPr lang="en-US">
              <a:solidFill>
                <a:srgbClr val="FFFF4D"/>
              </a:solidFill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572000" y="1490663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Fixed by soil bacteria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Fixed by ocean phytoplankton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Lightning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279525" y="1490663"/>
            <a:ext cx="3084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Denitrification by anaerobic </a:t>
            </a:r>
          </a:p>
          <a:p>
            <a:r>
              <a:rPr lang="en-US" sz="1800">
                <a:solidFill>
                  <a:srgbClr val="FFFF4D"/>
                </a:solidFill>
              </a:rPr>
              <a:t>bacteria in decaying </a:t>
            </a:r>
          </a:p>
          <a:p>
            <a:r>
              <a:rPr lang="en-US" sz="1800">
                <a:solidFill>
                  <a:srgbClr val="FFFF4D"/>
                </a:solidFill>
              </a:rPr>
              <a:t>plants/animals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381000" y="3048000"/>
            <a:ext cx="53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4D"/>
                </a:solidFill>
              </a:rPr>
              <a:t>O</a:t>
            </a:r>
            <a:r>
              <a:rPr lang="en-US" baseline="-25000">
                <a:solidFill>
                  <a:srgbClr val="FFFF4D"/>
                </a:solidFill>
              </a:rPr>
              <a:t>2</a:t>
            </a:r>
            <a:endParaRPr lang="en-US">
              <a:solidFill>
                <a:srgbClr val="FFFF4D"/>
              </a:solidFill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4572000" y="2819400"/>
            <a:ext cx="457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Aerobic bacterial processes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Combustion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Respiration (oxidation:  food to energy)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1371600" y="3016250"/>
            <a:ext cx="2424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Ocean phytoplankton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Photosynthesis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1431925" y="434340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6 CO</a:t>
            </a:r>
            <a:r>
              <a:rPr lang="en-US" baseline="-25000">
                <a:solidFill>
                  <a:schemeClr val="hlink"/>
                </a:solidFill>
              </a:rPr>
              <a:t>2 </a:t>
            </a:r>
            <a:r>
              <a:rPr lang="en-US">
                <a:solidFill>
                  <a:schemeClr val="hlink"/>
                </a:solidFill>
              </a:rPr>
              <a:t> + 6 H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  <a:r>
              <a:rPr lang="en-US">
                <a:solidFill>
                  <a:schemeClr val="hlink"/>
                </a:solidFill>
              </a:rPr>
              <a:t>O </a:t>
            </a:r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3657600" y="4572000"/>
            <a:ext cx="1295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5089525" y="4343400"/>
            <a:ext cx="226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C</a:t>
            </a:r>
            <a:r>
              <a:rPr lang="en-US" baseline="-25000">
                <a:solidFill>
                  <a:schemeClr val="hlink"/>
                </a:solidFill>
              </a:rPr>
              <a:t>6</a:t>
            </a:r>
            <a:r>
              <a:rPr lang="en-US">
                <a:solidFill>
                  <a:schemeClr val="hlink"/>
                </a:solidFill>
              </a:rPr>
              <a:t>H</a:t>
            </a:r>
            <a:r>
              <a:rPr lang="en-US" baseline="-25000">
                <a:solidFill>
                  <a:schemeClr val="hlink"/>
                </a:solidFill>
              </a:rPr>
              <a:t>12</a:t>
            </a:r>
            <a:r>
              <a:rPr lang="en-US">
                <a:solidFill>
                  <a:schemeClr val="hlink"/>
                </a:solidFill>
              </a:rPr>
              <a:t>O</a:t>
            </a:r>
            <a:r>
              <a:rPr lang="en-US" baseline="-25000">
                <a:solidFill>
                  <a:schemeClr val="hlink"/>
                </a:solidFill>
              </a:rPr>
              <a:t>6</a:t>
            </a:r>
            <a:r>
              <a:rPr lang="en-US">
                <a:solidFill>
                  <a:schemeClr val="hlink"/>
                </a:solidFill>
              </a:rPr>
              <a:t> + 6 O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3868738" y="426720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hlink"/>
                </a:solidFill>
              </a:rPr>
              <a:t>Vis. light</a:t>
            </a:r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2743200" y="3657600"/>
            <a:ext cx="838200" cy="685800"/>
          </a:xfrm>
          <a:prstGeom prst="line">
            <a:avLst/>
          </a:prstGeom>
          <a:noFill/>
          <a:ln w="19050">
            <a:solidFill>
              <a:srgbClr val="FFFF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228600" y="5257800"/>
            <a:ext cx="75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4D"/>
                </a:solidFill>
              </a:rPr>
              <a:t>CO</a:t>
            </a:r>
            <a:r>
              <a:rPr lang="en-US" baseline="-25000">
                <a:solidFill>
                  <a:srgbClr val="FFFF4D"/>
                </a:solidFill>
              </a:rPr>
              <a:t>2</a:t>
            </a:r>
            <a:endParaRPr lang="en-US">
              <a:solidFill>
                <a:srgbClr val="FFFF4D"/>
              </a:solidFill>
            </a:endParaRPr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4572000" y="5029200"/>
            <a:ext cx="457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Photosynthesis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Fixation by ocean phytoplankton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Dissolved directly into ocean surface</a:t>
            </a:r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1371600" y="5226050"/>
            <a:ext cx="1482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Respiration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Combustion</a:t>
            </a:r>
          </a:p>
        </p:txBody>
      </p:sp>
      <p:sp>
        <p:nvSpPr>
          <p:cNvPr id="8212" name="Text Box 21"/>
          <p:cNvSpPr txBox="1">
            <a:spLocks noChangeArrowheads="1"/>
          </p:cNvSpPr>
          <p:nvPr/>
        </p:nvSpPr>
        <p:spPr bwMode="auto">
          <a:xfrm>
            <a:off x="1447800" y="6215063"/>
            <a:ext cx="6243638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hlink"/>
                </a:solidFill>
              </a:rPr>
              <a:t>STORAGE:  limestone sediments, marine shells, fossil fuels</a:t>
            </a:r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952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039938" y="49213"/>
            <a:ext cx="4778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Mauna Loa Carbon Dioxide Record</a:t>
            </a:r>
            <a:endParaRPr lang="en-US" sz="320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258175" y="-33338"/>
            <a:ext cx="18415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62038" y="958850"/>
            <a:ext cx="3810000" cy="2941638"/>
          </a:xfrm>
          <a:prstGeom prst="rect">
            <a:avLst/>
          </a:pr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FFCAC-91BC-D04B-8ADD-B1FEDE22F3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5"/>
          <a:stretch/>
        </p:blipFill>
        <p:spPr>
          <a:xfrm>
            <a:off x="197503" y="126120"/>
            <a:ext cx="8748993" cy="6600497"/>
          </a:xfrm>
          <a:prstGeom prst="rect">
            <a:avLst/>
          </a:prstGeom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729139" y="2268538"/>
            <a:ext cx="317747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chemeClr val="accent2"/>
                </a:solidFill>
              </a:rPr>
              <a:t>Pre-industrial background 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 280 ppm</a:t>
            </a: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Current level 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412 ppm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B54A605-CAB7-6247-9549-75CE5F9E1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5" y="130856"/>
            <a:ext cx="8807669" cy="6575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ED9458-1248-694A-8C59-7C7C7FD91D17}"/>
              </a:ext>
            </a:extLst>
          </p:cNvPr>
          <p:cNvSpPr/>
          <p:nvPr/>
        </p:nvSpPr>
        <p:spPr>
          <a:xfrm>
            <a:off x="5544206" y="6429124"/>
            <a:ext cx="3431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https://www.esrl.noaa.gov/gmd/ccgg/covid2.html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1B138-2A5B-C84A-A4B0-BF00C0E115E1}"/>
              </a:ext>
            </a:extLst>
          </p:cNvPr>
          <p:cNvSpPr txBox="1"/>
          <p:nvPr/>
        </p:nvSpPr>
        <p:spPr>
          <a:xfrm>
            <a:off x="2525697" y="4004441"/>
            <a:ext cx="299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n>
                  <a:solidFill>
                    <a:schemeClr val="accent2"/>
                  </a:solidFill>
                </a:ln>
              </a:rPr>
              <a:t>     mean seasonal cycle</a:t>
            </a:r>
          </a:p>
          <a:p>
            <a:r>
              <a:rPr lang="en-US" sz="1800" dirty="0">
                <a:ln>
                  <a:solidFill>
                    <a:schemeClr val="bg2"/>
                  </a:solidFill>
                </a:ln>
              </a:rPr>
              <a:t>(gray=1 standard deviation)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198660-9A2E-B44A-942D-172D3E581452}"/>
              </a:ext>
            </a:extLst>
          </p:cNvPr>
          <p:cNvCxnSpPr/>
          <p:nvPr/>
        </p:nvCxnSpPr>
        <p:spPr bwMode="auto">
          <a:xfrm flipV="1">
            <a:off x="3962400" y="3510455"/>
            <a:ext cx="1408386" cy="4939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CE6BC91-AC58-A84D-B35F-25ADD24D126F}"/>
              </a:ext>
            </a:extLst>
          </p:cNvPr>
          <p:cNvSpPr txBox="1"/>
          <p:nvPr/>
        </p:nvSpPr>
        <p:spPr>
          <a:xfrm>
            <a:off x="5903609" y="176363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32214"/>
                </a:solidFill>
              </a:rPr>
              <a:t>2020 so far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9DFE7F-8D1D-DA40-A042-5B913A3EAEF1}"/>
              </a:ext>
            </a:extLst>
          </p:cNvPr>
          <p:cNvCxnSpPr/>
          <p:nvPr/>
        </p:nvCxnSpPr>
        <p:spPr bwMode="auto">
          <a:xfrm flipH="1" flipV="1">
            <a:off x="3741683" y="1240221"/>
            <a:ext cx="2144110" cy="704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941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2335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4D"/>
                </a:solidFill>
              </a:rPr>
              <a:t>SOURCE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(to atmosphere)</a:t>
            </a:r>
          </a:p>
        </p:txBody>
      </p:sp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4959350" y="228600"/>
            <a:ext cx="3859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4D"/>
                </a:solidFill>
              </a:rPr>
              <a:t>SINK</a:t>
            </a:r>
          </a:p>
          <a:p>
            <a:pPr algn="ctr"/>
            <a:r>
              <a:rPr lang="en-US">
                <a:solidFill>
                  <a:srgbClr val="FFFF4D"/>
                </a:solidFill>
              </a:rPr>
              <a:t>(removal from atmosphere)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1143000" y="1295400"/>
            <a:ext cx="0" cy="5562600"/>
          </a:xfrm>
          <a:prstGeom prst="line">
            <a:avLst/>
          </a:prstGeom>
          <a:noFill/>
          <a:ln w="2857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4572000" y="1295400"/>
            <a:ext cx="0" cy="5562600"/>
          </a:xfrm>
          <a:prstGeom prst="line">
            <a:avLst/>
          </a:prstGeom>
          <a:noFill/>
          <a:ln w="2857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76213" y="1905000"/>
            <a:ext cx="738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4D"/>
                </a:solidFill>
              </a:rPr>
              <a:t>CH</a:t>
            </a:r>
            <a:r>
              <a:rPr lang="en-US" baseline="-25000">
                <a:solidFill>
                  <a:srgbClr val="FFFF4D"/>
                </a:solidFill>
              </a:rPr>
              <a:t>4</a:t>
            </a:r>
            <a:endParaRPr lang="en-US">
              <a:solidFill>
                <a:srgbClr val="FFFF4D"/>
              </a:solidFill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4572000" y="1490663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Interaction with hydroxyl in atmosphere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Soils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1279525" y="1447800"/>
            <a:ext cx="266223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Anaerobic processes</a:t>
            </a:r>
          </a:p>
          <a:p>
            <a:r>
              <a:rPr lang="en-US" sz="1800">
                <a:solidFill>
                  <a:srgbClr val="FFFF4D"/>
                </a:solidFill>
              </a:rPr>
              <a:t>(wetlands, rice paddies) 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Bovine flatulence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Termites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Biomass burning 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160338" y="3429000"/>
            <a:ext cx="754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4D"/>
                </a:solidFill>
              </a:rPr>
              <a:t>N</a:t>
            </a:r>
            <a:r>
              <a:rPr lang="en-US" baseline="-25000">
                <a:solidFill>
                  <a:srgbClr val="FFFF4D"/>
                </a:solidFill>
              </a:rPr>
              <a:t>2</a:t>
            </a:r>
            <a:r>
              <a:rPr lang="en-US">
                <a:solidFill>
                  <a:srgbClr val="FFFF4D"/>
                </a:solidFill>
              </a:rPr>
              <a:t>O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4572000" y="3200400"/>
            <a:ext cx="457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Stratospheric photochemistry</a:t>
            </a:r>
          </a:p>
          <a:p>
            <a:r>
              <a:rPr lang="en-US" sz="1800">
                <a:solidFill>
                  <a:srgbClr val="FFFF4D"/>
                </a:solidFill>
              </a:rPr>
              <a:t>  (converted to NOx)</a:t>
            </a:r>
          </a:p>
          <a:p>
            <a:pPr>
              <a:buFontTx/>
              <a:buChar char="•"/>
            </a:pPr>
            <a:endParaRPr lang="en-US" sz="1800">
              <a:solidFill>
                <a:srgbClr val="FFFF4D"/>
              </a:solidFill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1371600" y="3016250"/>
            <a:ext cx="31099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Bacteria in soils/oceans</a:t>
            </a:r>
          </a:p>
          <a:p>
            <a:r>
              <a:rPr lang="en-US" sz="1800">
                <a:solidFill>
                  <a:srgbClr val="FFFF4D"/>
                </a:solidFill>
              </a:rPr>
              <a:t>(nitrification)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Combustion (cars, biomass)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Fertilizers</a:t>
            </a:r>
          </a:p>
        </p:txBody>
      </p:sp>
      <p:sp>
        <p:nvSpPr>
          <p:cNvPr id="12300" name="Text Box 18"/>
          <p:cNvSpPr txBox="1">
            <a:spLocks noChangeArrowheads="1"/>
          </p:cNvSpPr>
          <p:nvPr/>
        </p:nvSpPr>
        <p:spPr bwMode="auto">
          <a:xfrm>
            <a:off x="303213" y="46482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4D"/>
                </a:solidFill>
              </a:rPr>
              <a:t>O</a:t>
            </a:r>
            <a:r>
              <a:rPr lang="en-US" baseline="-25000">
                <a:solidFill>
                  <a:srgbClr val="FFFF4D"/>
                </a:solidFill>
              </a:rPr>
              <a:t>3</a:t>
            </a:r>
            <a:endParaRPr lang="en-US">
              <a:solidFill>
                <a:srgbClr val="FFFF4D"/>
              </a:solidFill>
            </a:endParaRPr>
          </a:p>
        </p:txBody>
      </p:sp>
      <p:sp>
        <p:nvSpPr>
          <p:cNvPr id="12301" name="Text Box 19"/>
          <p:cNvSpPr txBox="1">
            <a:spLocks noChangeArrowheads="1"/>
          </p:cNvSpPr>
          <p:nvPr/>
        </p:nvSpPr>
        <p:spPr bwMode="auto">
          <a:xfrm>
            <a:off x="5181600" y="5103813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4D"/>
                </a:solidFill>
              </a:rPr>
              <a:t>Also chlorine, bromine, NOx</a:t>
            </a:r>
          </a:p>
          <a:p>
            <a:endParaRPr lang="en-US" sz="1800">
              <a:solidFill>
                <a:srgbClr val="FFFF4D"/>
              </a:solidFill>
            </a:endParaRPr>
          </a:p>
        </p:txBody>
      </p:sp>
      <p:sp>
        <p:nvSpPr>
          <p:cNvPr id="12302" name="Line 22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952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23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952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24"/>
          <p:cNvSpPr txBox="1">
            <a:spLocks noChangeArrowheads="1"/>
          </p:cNvSpPr>
          <p:nvPr/>
        </p:nvSpPr>
        <p:spPr bwMode="auto">
          <a:xfrm>
            <a:off x="4724400" y="2286000"/>
            <a:ext cx="162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CH</a:t>
            </a:r>
            <a:r>
              <a:rPr lang="en-US" baseline="-25000">
                <a:solidFill>
                  <a:schemeClr val="hlink"/>
                </a:solidFill>
              </a:rPr>
              <a:t>4</a:t>
            </a:r>
            <a:r>
              <a:rPr lang="en-US">
                <a:solidFill>
                  <a:schemeClr val="hlink"/>
                </a:solidFill>
              </a:rPr>
              <a:t> + OH </a:t>
            </a:r>
          </a:p>
        </p:txBody>
      </p:sp>
      <p:sp>
        <p:nvSpPr>
          <p:cNvPr id="12305" name="Line 26"/>
          <p:cNvSpPr>
            <a:spLocks noChangeShapeType="1"/>
          </p:cNvSpPr>
          <p:nvPr/>
        </p:nvSpPr>
        <p:spPr bwMode="auto">
          <a:xfrm>
            <a:off x="6400800" y="2514600"/>
            <a:ext cx="83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27"/>
          <p:cNvSpPr txBox="1">
            <a:spLocks noChangeArrowheads="1"/>
          </p:cNvSpPr>
          <p:nvPr/>
        </p:nvSpPr>
        <p:spPr bwMode="auto">
          <a:xfrm>
            <a:off x="7315200" y="2286000"/>
            <a:ext cx="173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CH</a:t>
            </a:r>
            <a:r>
              <a:rPr lang="en-US" baseline="-25000">
                <a:solidFill>
                  <a:schemeClr val="hlink"/>
                </a:solidFill>
              </a:rPr>
              <a:t>3</a:t>
            </a:r>
            <a:r>
              <a:rPr lang="en-US">
                <a:solidFill>
                  <a:schemeClr val="hlink"/>
                </a:solidFill>
              </a:rPr>
              <a:t> + H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  <a:r>
              <a:rPr lang="en-US">
                <a:solidFill>
                  <a:schemeClr val="hlink"/>
                </a:solidFill>
              </a:rPr>
              <a:t>O </a:t>
            </a:r>
          </a:p>
        </p:txBody>
      </p:sp>
      <p:sp>
        <p:nvSpPr>
          <p:cNvPr id="12307" name="Text Box 28"/>
          <p:cNvSpPr txBox="1">
            <a:spLocks noChangeArrowheads="1"/>
          </p:cNvSpPr>
          <p:nvPr/>
        </p:nvSpPr>
        <p:spPr bwMode="auto">
          <a:xfrm>
            <a:off x="1371600" y="4572000"/>
            <a:ext cx="111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O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  <a:r>
              <a:rPr lang="en-US">
                <a:solidFill>
                  <a:schemeClr val="hlink"/>
                </a:solidFill>
              </a:rPr>
              <a:t> + O</a:t>
            </a:r>
          </a:p>
        </p:txBody>
      </p:sp>
      <p:sp>
        <p:nvSpPr>
          <p:cNvPr id="12308" name="Line 29"/>
          <p:cNvSpPr>
            <a:spLocks noChangeShapeType="1"/>
          </p:cNvSpPr>
          <p:nvPr/>
        </p:nvSpPr>
        <p:spPr bwMode="auto">
          <a:xfrm>
            <a:off x="2590800" y="4800600"/>
            <a:ext cx="83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30"/>
          <p:cNvSpPr txBox="1">
            <a:spLocks noChangeArrowheads="1"/>
          </p:cNvSpPr>
          <p:nvPr/>
        </p:nvSpPr>
        <p:spPr bwMode="auto">
          <a:xfrm>
            <a:off x="3581400" y="4572000"/>
            <a:ext cx="53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O</a:t>
            </a:r>
            <a:r>
              <a:rPr lang="en-US" baseline="-25000">
                <a:solidFill>
                  <a:schemeClr val="hlink"/>
                </a:solidFill>
              </a:rPr>
              <a:t>3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12310" name="Text Box 31"/>
          <p:cNvSpPr txBox="1">
            <a:spLocks noChangeArrowheads="1"/>
          </p:cNvSpPr>
          <p:nvPr/>
        </p:nvSpPr>
        <p:spPr bwMode="auto">
          <a:xfrm>
            <a:off x="5181600" y="45720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O</a:t>
            </a:r>
            <a:r>
              <a:rPr lang="en-US" baseline="-25000">
                <a:solidFill>
                  <a:schemeClr val="hlink"/>
                </a:solidFill>
              </a:rPr>
              <a:t>3</a:t>
            </a:r>
            <a:r>
              <a:rPr lang="en-US">
                <a:solidFill>
                  <a:schemeClr val="hlink"/>
                </a:solidFill>
              </a:rPr>
              <a:t> + uv</a:t>
            </a:r>
          </a:p>
        </p:txBody>
      </p:sp>
      <p:sp>
        <p:nvSpPr>
          <p:cNvPr id="12311" name="Line 32"/>
          <p:cNvSpPr>
            <a:spLocks noChangeShapeType="1"/>
          </p:cNvSpPr>
          <p:nvPr/>
        </p:nvSpPr>
        <p:spPr bwMode="auto">
          <a:xfrm>
            <a:off x="6400800" y="4800600"/>
            <a:ext cx="83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Text Box 33"/>
          <p:cNvSpPr txBox="1">
            <a:spLocks noChangeArrowheads="1"/>
          </p:cNvSpPr>
          <p:nvPr/>
        </p:nvSpPr>
        <p:spPr bwMode="auto">
          <a:xfrm>
            <a:off x="7391400" y="4572000"/>
            <a:ext cx="111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O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  <a:r>
              <a:rPr lang="en-US">
                <a:solidFill>
                  <a:schemeClr val="hlink"/>
                </a:solidFill>
              </a:rPr>
              <a:t> + O</a:t>
            </a:r>
          </a:p>
        </p:txBody>
      </p:sp>
      <p:sp>
        <p:nvSpPr>
          <p:cNvPr id="12313" name="Line 34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9525">
            <a:solidFill>
              <a:srgbClr val="0FFB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35"/>
          <p:cNvSpPr txBox="1">
            <a:spLocks noChangeArrowheads="1"/>
          </p:cNvSpPr>
          <p:nvPr/>
        </p:nvSpPr>
        <p:spPr bwMode="auto">
          <a:xfrm>
            <a:off x="228600" y="5867400"/>
            <a:ext cx="75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4D"/>
                </a:solidFill>
              </a:rPr>
              <a:t>H</a:t>
            </a:r>
            <a:r>
              <a:rPr lang="en-US" baseline="-25000">
                <a:solidFill>
                  <a:srgbClr val="FFFF4D"/>
                </a:solidFill>
              </a:rPr>
              <a:t>2</a:t>
            </a:r>
            <a:r>
              <a:rPr lang="en-US">
                <a:solidFill>
                  <a:srgbClr val="FFFF4D"/>
                </a:solidFill>
              </a:rPr>
              <a:t>O</a:t>
            </a:r>
          </a:p>
        </p:txBody>
      </p:sp>
      <p:sp>
        <p:nvSpPr>
          <p:cNvPr id="12315" name="Text Box 36"/>
          <p:cNvSpPr txBox="1">
            <a:spLocks noChangeArrowheads="1"/>
          </p:cNvSpPr>
          <p:nvPr/>
        </p:nvSpPr>
        <p:spPr bwMode="auto">
          <a:xfrm>
            <a:off x="4876800" y="5638800"/>
            <a:ext cx="3657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Condensation onto surfaces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Precipitation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Deposition</a:t>
            </a:r>
          </a:p>
          <a:p>
            <a:pPr>
              <a:buFontTx/>
              <a:buChar char="•"/>
            </a:pPr>
            <a:endParaRPr lang="en-US" sz="1800">
              <a:solidFill>
                <a:srgbClr val="FFFF4D"/>
              </a:solidFill>
            </a:endParaRPr>
          </a:p>
        </p:txBody>
      </p:sp>
      <p:sp>
        <p:nvSpPr>
          <p:cNvPr id="12316" name="Text Box 37"/>
          <p:cNvSpPr txBox="1">
            <a:spLocks noChangeArrowheads="1"/>
          </p:cNvSpPr>
          <p:nvPr/>
        </p:nvSpPr>
        <p:spPr bwMode="auto">
          <a:xfrm>
            <a:off x="1219200" y="5591175"/>
            <a:ext cx="32623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Evaporation from open water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Sublimation (from ice)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FF4D"/>
                </a:solidFill>
              </a:rPr>
              <a:t>Transpiration (through plants)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965325" y="157163"/>
            <a:ext cx="518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Greenhouse Gas Trends Since 1979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18583" y="6315868"/>
            <a:ext cx="3767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A5A5A5"/>
                </a:solidFill>
              </a:rPr>
              <a:t>(NOAA:  Earth System Research Laboratory)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DC5FC-CA23-CE48-89E4-0BC312B8D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876300"/>
            <a:ext cx="7670800" cy="5105400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92750" y="3308350"/>
            <a:ext cx="1590675" cy="2407253"/>
            <a:chOff x="5492528" y="3308550"/>
            <a:chExt cx="1591677" cy="2406850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5947061" y="3564697"/>
              <a:ext cx="22239" cy="215070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343" name="TextBox 6"/>
            <p:cNvSpPr txBox="1">
              <a:spLocks noChangeArrowheads="1"/>
            </p:cNvSpPr>
            <p:nvPr/>
          </p:nvSpPr>
          <p:spPr bwMode="auto">
            <a:xfrm>
              <a:off x="5492528" y="3308550"/>
              <a:ext cx="159167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33CCFF"/>
                  </a:solidFill>
                </a:rPr>
                <a:t>Montreal Protocol</a:t>
              </a:r>
            </a:p>
          </p:txBody>
        </p:sp>
      </p:grp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97188" y="3932238"/>
            <a:ext cx="1001712" cy="457200"/>
          </a:xfrm>
          <a:prstGeom prst="ellips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Table_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852613"/>
            <a:ext cx="9061450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322388" y="473075"/>
            <a:ext cx="6584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4D"/>
                </a:solidFill>
              </a:rPr>
              <a:t>Average Atmospheric Composition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270000" y="1295400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Permanent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4065588" y="1292225"/>
            <a:ext cx="1027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Variable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F70A0-2F69-9240-AF1A-989D2CF46B75}"/>
              </a:ext>
            </a:extLst>
          </p:cNvPr>
          <p:cNvSpPr txBox="1"/>
          <p:nvPr/>
        </p:nvSpPr>
        <p:spPr>
          <a:xfrm>
            <a:off x="5780689" y="4805500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CF</a:t>
            </a:r>
            <a:r>
              <a:rPr lang="en-US" sz="2000" baseline="-25000" dirty="0"/>
              <a:t>2</a:t>
            </a:r>
            <a:r>
              <a:rPr lang="en-US" sz="2000" dirty="0"/>
              <a:t>Cl</a:t>
            </a:r>
            <a:r>
              <a:rPr lang="en-US" sz="2000" baseline="-25000" dirty="0"/>
              <a:t>2</a:t>
            </a:r>
            <a:r>
              <a:rPr lang="en-US" sz="2000" dirty="0"/>
              <a:t>; CFCl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772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aeros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590550"/>
            <a:ext cx="6105525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808413" y="31750"/>
            <a:ext cx="1581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AFD00"/>
                </a:solidFill>
              </a:rPr>
              <a:t>Aerosols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iation">
  <a:themeElements>
    <a:clrScheme name="Radi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adiation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Radi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126340</TotalTime>
  <Words>1283</Words>
  <Application>Microsoft Office PowerPoint</Application>
  <PresentationFormat>On-screen Show (4:3)</PresentationFormat>
  <Paragraphs>312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Unicode MS</vt:lpstr>
      <vt:lpstr>Calibri</vt:lpstr>
      <vt:lpstr>Cambria Math</vt:lpstr>
      <vt:lpstr>Symbol</vt:lpstr>
      <vt:lpstr>Times</vt:lpstr>
      <vt:lpstr>Times New Roman</vt:lpstr>
      <vt:lpstr>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Davis</dc:creator>
  <cp:lastModifiedBy>Megan</cp:lastModifiedBy>
  <cp:revision>136</cp:revision>
  <dcterms:created xsi:type="dcterms:W3CDTF">2013-01-14T23:00:07Z</dcterms:created>
  <dcterms:modified xsi:type="dcterms:W3CDTF">2020-09-07T13:58:43Z</dcterms:modified>
</cp:coreProperties>
</file>